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59" r:id="rId4"/>
    <p:sldId id="270" r:id="rId5"/>
    <p:sldId id="312" r:id="rId6"/>
    <p:sldId id="274" r:id="rId7"/>
    <p:sldId id="305" r:id="rId8"/>
    <p:sldId id="278" r:id="rId9"/>
    <p:sldId id="275" r:id="rId10"/>
    <p:sldId id="321" r:id="rId11"/>
    <p:sldId id="322" r:id="rId12"/>
    <p:sldId id="279" r:id="rId13"/>
    <p:sldId id="313" r:id="rId14"/>
    <p:sldId id="319" r:id="rId15"/>
    <p:sldId id="320" r:id="rId16"/>
    <p:sldId id="315" r:id="rId17"/>
    <p:sldId id="284" r:id="rId18"/>
    <p:sldId id="285" r:id="rId19"/>
    <p:sldId id="286" r:id="rId20"/>
    <p:sldId id="316" r:id="rId21"/>
    <p:sldId id="317" r:id="rId22"/>
    <p:sldId id="303" r:id="rId23"/>
    <p:sldId id="304" r:id="rId24"/>
    <p:sldId id="282" r:id="rId25"/>
    <p:sldId id="293" r:id="rId26"/>
    <p:sldId id="294" r:id="rId27"/>
    <p:sldId id="295" r:id="rId28"/>
    <p:sldId id="289" r:id="rId29"/>
    <p:sldId id="296" r:id="rId30"/>
    <p:sldId id="311" r:id="rId31"/>
    <p:sldId id="290" r:id="rId32"/>
    <p:sldId id="297" r:id="rId33"/>
    <p:sldId id="291" r:id="rId34"/>
    <p:sldId id="318" r:id="rId35"/>
    <p:sldId id="299" r:id="rId36"/>
    <p:sldId id="300" r:id="rId37"/>
    <p:sldId id="301" r:id="rId38"/>
    <p:sldId id="302" r:id="rId3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86F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8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C0A2-4316-4A36-BA88-75CA24F75786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2A12-E7F6-43C7-98DB-C1373271C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426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C0A2-4316-4A36-BA88-75CA24F75786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2A12-E7F6-43C7-98DB-C1373271C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90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C0A2-4316-4A36-BA88-75CA24F75786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2A12-E7F6-43C7-98DB-C1373271C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3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C0A2-4316-4A36-BA88-75CA24F75786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2A12-E7F6-43C7-98DB-C1373271C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58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C0A2-4316-4A36-BA88-75CA24F75786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2A12-E7F6-43C7-98DB-C1373271C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14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C0A2-4316-4A36-BA88-75CA24F75786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2A12-E7F6-43C7-98DB-C1373271C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C0A2-4316-4A36-BA88-75CA24F75786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2A12-E7F6-43C7-98DB-C1373271C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97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C0A2-4316-4A36-BA88-75CA24F75786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2A12-E7F6-43C7-98DB-C1373271C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955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C0A2-4316-4A36-BA88-75CA24F75786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2A12-E7F6-43C7-98DB-C1373271C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343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C0A2-4316-4A36-BA88-75CA24F75786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2A12-E7F6-43C7-98DB-C1373271C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489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C0A2-4316-4A36-BA88-75CA24F75786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22A12-E7F6-43C7-98DB-C1373271C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33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1C0A2-4316-4A36-BA88-75CA24F75786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22A12-E7F6-43C7-98DB-C1373271C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61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avatars.mds.yandex.net/get-pdb/1822443/246b3da7-6e54-4439-8b38-0407cac37d77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1121" y="2318197"/>
            <a:ext cx="91697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Cambria" panose="02040503050406030204" pitchFamily="18" charset="0"/>
                <a:cs typeface="Aparajita" panose="020B0604020202020204" pitchFamily="34" charset="0"/>
              </a:rPr>
              <a:t>РЕАЛИЗАЦИЯ НАЦИОНАЛЬНОГО ПРОЕКТА «КУЛЬТУРА» </a:t>
            </a:r>
          </a:p>
          <a:p>
            <a:pPr algn="ctr"/>
            <a:r>
              <a:rPr lang="ru-RU" sz="4000" b="1" dirty="0" smtClean="0">
                <a:latin typeface="Cambria" panose="02040503050406030204" pitchFamily="18" charset="0"/>
                <a:cs typeface="Aparajita" panose="020B0604020202020204" pitchFamily="34" charset="0"/>
              </a:rPr>
              <a:t>В СОСНОВСКОМ МУНИЦИПАЛЬНОМ РАЙОНЕ</a:t>
            </a:r>
            <a:endParaRPr lang="ru-RU" sz="4000" b="1" dirty="0">
              <a:latin typeface="Cambria" panose="02040503050406030204" pitchFamily="18" charset="0"/>
              <a:cs typeface="Aparajita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9397" y="5537915"/>
            <a:ext cx="11372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культуры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							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Маркина Татьяна Ивановна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42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42" y="427709"/>
            <a:ext cx="8452834" cy="6339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Волна 16"/>
          <p:cNvSpPr/>
          <p:nvPr/>
        </p:nvSpPr>
        <p:spPr>
          <a:xfrm>
            <a:off x="335923" y="427709"/>
            <a:ext cx="2600460" cy="614156"/>
          </a:xfrm>
          <a:prstGeom prst="wav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Библиобус</a:t>
            </a:r>
          </a:p>
        </p:txBody>
      </p:sp>
    </p:spTree>
    <p:extLst>
      <p:ext uri="{BB962C8B-B14F-4D97-AF65-F5344CB8AC3E}">
        <p14:creationId xmlns:p14="http://schemas.microsoft.com/office/powerpoint/2010/main" val="67281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lide-share.ru/image/108714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9871" y="3206157"/>
            <a:ext cx="3166319" cy="11880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Cambria" panose="02040503050406030204" pitchFamily="18" charset="0"/>
              </a:rPr>
              <a:t>Открытие районного музея после ремонта и смены экспозиций</a:t>
            </a:r>
            <a:endParaRPr lang="ru-RU" sz="2400" dirty="0"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94061" y="3113888"/>
            <a:ext cx="1603427" cy="1278847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1532770" y="922803"/>
            <a:ext cx="2554369" cy="493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600" b="1" dirty="0" smtClean="0">
                <a:latin typeface="Cambria" panose="02040503050406030204" pitchFamily="18" charset="0"/>
              </a:rPr>
              <a:t>2019 год</a:t>
            </a:r>
            <a:endParaRPr lang="ru-RU" sz="3600" b="1" dirty="0"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32" name="Picture 8" descr="https://image.flaticon.com/icons/png/512/26/266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139" y="1246710"/>
            <a:ext cx="1508802" cy="150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6096000" y="1506886"/>
            <a:ext cx="3578456" cy="118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 smtClean="0">
                <a:latin typeface="Cambria" panose="02040503050406030204" pitchFamily="18" charset="0"/>
              </a:rPr>
              <a:t>Получение пианино «Николай Рубинштейн» в ДШИ п. Полетаево</a:t>
            </a:r>
            <a:endParaRPr lang="ru-RU" sz="2400" dirty="0">
              <a:latin typeface="Cambria" panose="020405030504060302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lc="http://schemas.openxmlformats.org/drawingml/2006/lockedCanvas" xmlns:a16="http://schemas.microsoft.com/office/drawing/2014/main" xmlns="" id="{F308D886-FC6A-4D71-AF26-14C8BA39D4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04"/>
          <a:stretch/>
        </p:blipFill>
        <p:spPr>
          <a:xfrm>
            <a:off x="5911455" y="5181216"/>
            <a:ext cx="1843495" cy="1296857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8159697" y="5070235"/>
            <a:ext cx="3322683" cy="1361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 smtClean="0">
                <a:latin typeface="Cambria" panose="02040503050406030204" pitchFamily="18" charset="0"/>
              </a:rPr>
              <a:t>Участие в реализации проекта «Модельная библиотека»                      5 208,00 тыс. рублей</a:t>
            </a:r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7310" y="5409127"/>
            <a:ext cx="1352767" cy="84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БИБЛИОТЕКА НОВОГО ПОКОЛЕНИЯ</a:t>
            </a:r>
            <a:endParaRPr lang="ru-RU" sz="1600" dirty="0"/>
          </a:p>
        </p:txBody>
      </p:sp>
      <p:sp>
        <p:nvSpPr>
          <p:cNvPr id="16" name="Волна 15"/>
          <p:cNvSpPr/>
          <p:nvPr/>
        </p:nvSpPr>
        <p:spPr>
          <a:xfrm>
            <a:off x="3078050" y="154323"/>
            <a:ext cx="7760595" cy="614156"/>
          </a:xfrm>
          <a:prstGeom prst="wav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«Культурная среда</a:t>
            </a:r>
            <a:r>
              <a:rPr lang="ru-RU" sz="24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». Муниципальный </a:t>
            </a:r>
            <a:r>
              <a:rPr lang="ru-RU" sz="2400" b="1" dirty="0">
                <a:solidFill>
                  <a:sysClr val="windowText" lastClr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компонент</a:t>
            </a:r>
          </a:p>
        </p:txBody>
      </p:sp>
    </p:spTree>
    <p:extLst>
      <p:ext uri="{BB962C8B-B14F-4D97-AF65-F5344CB8AC3E}">
        <p14:creationId xmlns:p14="http://schemas.microsoft.com/office/powerpoint/2010/main" val="4592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lide-share.ru/image/108714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68" y="0"/>
            <a:ext cx="12116445" cy="681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85014" y="1001340"/>
            <a:ext cx="42435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Cambria" panose="02040503050406030204" pitchFamily="18" charset="0"/>
              </a:rPr>
              <a:t>Пианино «Николай Рубинштейн» </a:t>
            </a:r>
          </a:p>
          <a:p>
            <a:pPr algn="ctr"/>
            <a:r>
              <a:rPr lang="ru-RU" sz="3600" b="1" dirty="0" smtClean="0">
                <a:latin typeface="Cambria" panose="02040503050406030204" pitchFamily="18" charset="0"/>
              </a:rPr>
              <a:t>в ДШИ </a:t>
            </a:r>
          </a:p>
          <a:p>
            <a:pPr algn="ctr"/>
            <a:r>
              <a:rPr lang="ru-RU" sz="3600" b="1" dirty="0" smtClean="0">
                <a:latin typeface="Cambria" panose="02040503050406030204" pitchFamily="18" charset="0"/>
              </a:rPr>
              <a:t>п. Полетаево</a:t>
            </a:r>
            <a:endParaRPr lang="ru-RU" sz="3600" b="1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6834" y="2884868"/>
            <a:ext cx="3739166" cy="978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568225" y="0"/>
            <a:ext cx="5318975" cy="68154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79" y="208745"/>
            <a:ext cx="4830382" cy="6440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741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56834" y="2884868"/>
            <a:ext cx="3739166" cy="978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6"/>
          <a:stretch/>
        </p:blipFill>
        <p:spPr>
          <a:xfrm>
            <a:off x="609064" y="242575"/>
            <a:ext cx="4864457" cy="64458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28" y="202843"/>
            <a:ext cx="4834407" cy="64458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Блок-схема: перфолента 9"/>
          <p:cNvSpPr/>
          <p:nvPr/>
        </p:nvSpPr>
        <p:spPr>
          <a:xfrm>
            <a:off x="4146997" y="202843"/>
            <a:ext cx="3898005" cy="553792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Музей после ремонта</a:t>
            </a:r>
            <a:endParaRPr lang="ru-RU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23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408" y="157131"/>
            <a:ext cx="4962574" cy="661676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12" y="157130"/>
            <a:ext cx="4962575" cy="66167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9797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56834" y="2884868"/>
            <a:ext cx="3739166" cy="978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63" y="123600"/>
            <a:ext cx="4984124" cy="66454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288" y="88899"/>
            <a:ext cx="5010150" cy="66802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3061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56834" y="2884868"/>
            <a:ext cx="3739166" cy="978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61" y="411964"/>
            <a:ext cx="9160646" cy="61070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333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56834" y="2884868"/>
            <a:ext cx="3739166" cy="978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42" name="Picture 2" descr="https://downloader.disk.yandex.ru/preview/09708f7b9ff780784562bcf21f4589ede38c690f468074cf76faca1a4a040563/5d6571ef/kwi5fuqb1gZAJEUtBYAh8nhl4V3IOeKI2HDHhS6uNXRKsiR_ivbNnE4Lw2sdAocWMa9lIL9A5d-N5qUs0YSfRw%3D%3D?uid=0&amp;filename=2014%20%D0%BF%D0%BE%D0%BB%D0%B5%D1%82%D0%B0%D0%B5%D0%B2%D0%BE_2014_%D0%BF%D0%B5%D1%80%D0%B5%D1%81%D1%82%D0%B0%D0%BD%D0%BE%D0%B2%D0%BA%D0%B0_%281%29_1.jpg&amp;disposition=inline&amp;hash=&amp;limit=0&amp;content_type=image%2Fjpeg&amp;owner_uid=0&amp;tknv=v2&amp;size=1349x6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977" y="2434107"/>
            <a:ext cx="5599536" cy="42013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downloader.disk.yandex.ru/preview/0d4a31db1476d2e0c2b202b780ae3d31612081614e06248e3c46f917cbcbb2f3/5d6571ef/4wwfJXB6TWFfoj33STnRurQwKV-vqStV5C-Xm3jSxjsDRpFGGAh4eLUV2MggwB8H62lcqA1qr0EmUv15P-sefg%3D%3D?uid=0&amp;filename=%D0%9F%D0%BE%D0%BB%D0%B5%D1%82%D0%B0%D0%B5%D0%B2%D0%BE.%20%D0%94%D0%9E.%20%D1%82%D0%B5%D0%BC%D0%BD%D1%8B%D0%B5.%2017.04%20%2812%29%7E1.jpg&amp;disposition=inline&amp;hash=&amp;limit=0&amp;content_type=image%2Fjpeg&amp;owner_uid=0&amp;tknv=v2&amp;size=1349x6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1" y="1297690"/>
            <a:ext cx="5552672" cy="4166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лок-схема: перфолента 8"/>
          <p:cNvSpPr/>
          <p:nvPr/>
        </p:nvSpPr>
        <p:spPr>
          <a:xfrm>
            <a:off x="1210614" y="158947"/>
            <a:ext cx="10496281" cy="910000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Библиотека п. Полетаево до реализации национального 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проекта «КУЛЬТУРА»</a:t>
            </a:r>
            <a:endParaRPr lang="ru-RU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54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56834" y="2884868"/>
            <a:ext cx="3739166" cy="978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Волна 7"/>
          <p:cNvSpPr/>
          <p:nvPr/>
        </p:nvSpPr>
        <p:spPr>
          <a:xfrm>
            <a:off x="953037" y="0"/>
            <a:ext cx="10522039" cy="965915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Библиотека п. Полетаево после реализации национального 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проекта «КУЛЬТУРА»</a:t>
            </a:r>
            <a:endParaRPr lang="ru-RU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22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56834" y="2884868"/>
            <a:ext cx="3739166" cy="978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8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gdkbaik.ru/wp-content/uploads/2016/04/Curves-Dark-Blue-Presentation-Design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013656" y="1044019"/>
            <a:ext cx="8772123" cy="50219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Указ Президента РФ </a:t>
            </a:r>
          </a:p>
          <a:p>
            <a:pPr algn="ctr">
              <a:spcAft>
                <a:spcPts val="1200"/>
              </a:spcAft>
            </a:pPr>
            <a:r>
              <a:rPr lang="ru-RU" sz="4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от 7 мая 2018 года № 204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«О национальных целях и стратегических задачах развития Российской Федерации на период </a:t>
            </a:r>
            <a:endParaRPr lang="ru-RU" sz="4000" b="1" i="1" dirty="0" smtClean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 2024 года» (п.12</a:t>
            </a:r>
            <a:r>
              <a:rPr lang="ru-RU" sz="3600" b="1" i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ru-RU" sz="3600" b="1" i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56834" y="2884868"/>
            <a:ext cx="3739166" cy="978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1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56834" y="2884868"/>
            <a:ext cx="3739166" cy="978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1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7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lide-share.ru/image/108714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68" y="0"/>
            <a:ext cx="12116445" cy="681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56834" y="2884868"/>
            <a:ext cx="3739166" cy="978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54569" y="850006"/>
            <a:ext cx="8242479" cy="57568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126" r="2043" b="8732"/>
          <a:stretch/>
        </p:blipFill>
        <p:spPr>
          <a:xfrm>
            <a:off x="3651400" y="1015174"/>
            <a:ext cx="8033560" cy="5385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Волна 7"/>
          <p:cNvSpPr/>
          <p:nvPr/>
        </p:nvSpPr>
        <p:spPr>
          <a:xfrm>
            <a:off x="3554569" y="137757"/>
            <a:ext cx="8062175" cy="574493"/>
          </a:xfrm>
          <a:prstGeom prst="wav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«Культурная среда</a:t>
            </a:r>
            <a:r>
              <a:rPr lang="ru-RU" sz="24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». Муниципальный </a:t>
            </a:r>
            <a:r>
              <a:rPr lang="ru-RU" sz="2400" b="1" dirty="0">
                <a:solidFill>
                  <a:sysClr val="windowText" lastClr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компонент</a:t>
            </a:r>
          </a:p>
        </p:txBody>
      </p:sp>
    </p:spTree>
    <p:extLst>
      <p:ext uri="{BB962C8B-B14F-4D97-AF65-F5344CB8AC3E}">
        <p14:creationId xmlns:p14="http://schemas.microsoft.com/office/powerpoint/2010/main" val="10007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lide-share.ru/image/108714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68" y="0"/>
            <a:ext cx="12116445" cy="681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56834" y="2884868"/>
            <a:ext cx="3739166" cy="978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464417" y="1077064"/>
            <a:ext cx="8358390" cy="50815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7324" r="4495" b="17183"/>
          <a:stretch/>
        </p:blipFill>
        <p:spPr>
          <a:xfrm>
            <a:off x="3683358" y="1300361"/>
            <a:ext cx="7952558" cy="4673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Волна 7"/>
          <p:cNvSpPr/>
          <p:nvPr/>
        </p:nvSpPr>
        <p:spPr>
          <a:xfrm>
            <a:off x="3464417" y="141668"/>
            <a:ext cx="8087932" cy="632629"/>
          </a:xfrm>
          <a:prstGeom prst="wav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«Культурная среда</a:t>
            </a:r>
            <a:r>
              <a:rPr lang="ru-RU" sz="24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». Муниципальный </a:t>
            </a:r>
            <a:r>
              <a:rPr lang="ru-RU" sz="2400" b="1" dirty="0">
                <a:solidFill>
                  <a:sysClr val="windowText" lastClr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компонент</a:t>
            </a:r>
          </a:p>
        </p:txBody>
      </p:sp>
    </p:spTree>
    <p:extLst>
      <p:ext uri="{BB962C8B-B14F-4D97-AF65-F5344CB8AC3E}">
        <p14:creationId xmlns:p14="http://schemas.microsoft.com/office/powerpoint/2010/main" val="279357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lide-share.ru/image/108714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46"/>
            <a:ext cx="12192000" cy="68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56834" y="2884868"/>
            <a:ext cx="3739166" cy="978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563673" y="11203"/>
            <a:ext cx="3144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latin typeface="Cambria" panose="020405030504060302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745705"/>
              </p:ext>
            </p:extLst>
          </p:nvPr>
        </p:nvGraphicFramePr>
        <p:xfrm>
          <a:off x="3871174" y="845534"/>
          <a:ext cx="7467601" cy="5827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28198"/>
                <a:gridCol w="1339403"/>
              </a:tblGrid>
              <a:tr h="3697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Стоимость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 anchor="ctr"/>
                </a:tc>
              </a:tr>
              <a:tr h="389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Книги  – начальная (максимальная) цена контракта / Н(М)ЦК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1 195 252,08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/>
                </a:tc>
              </a:tr>
              <a:tr h="389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RFID – Н(М)ЦК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923 833,33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/>
                </a:tc>
              </a:tr>
              <a:tr h="47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Мебель на заказ (первая партия, контракт заключен с ИП Кулеш) – точная стоимость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599 681,00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/>
                </a:tc>
              </a:tr>
              <a:tr h="389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Мебель на заказ (вторая партия)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600 000,00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/>
                </a:tc>
              </a:tr>
              <a:tr h="389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Мебель (покупка в магазинах)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500 000,00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/>
                </a:tc>
              </a:tr>
              <a:tr h="47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Техника и ПО (заключен контракт с «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Ситилинк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»: компьютеры, оргтехника, ПО и др.) – точная стоимость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442 590,00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/>
                </a:tc>
              </a:tr>
              <a:tr h="389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Кулер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20 000,00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/>
                </a:tc>
              </a:tr>
              <a:tr h="389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Ремонт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400 000,00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/>
                </a:tc>
              </a:tr>
              <a:tr h="47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Электрика (заключен контракт с ООО «Партнер») – точная стоимость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38 250,88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/>
                </a:tc>
              </a:tr>
              <a:tr h="389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Жалюзи, рулонные шторы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60 000,00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/>
                </a:tc>
              </a:tr>
              <a:tr h="389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Приобретения для клубов (настольные игры и др.)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10 000,00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/>
                </a:tc>
              </a:tr>
              <a:tr h="47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Антураж (картины, кашпо, разделители, часы, настольные лампы, торшеры и др.)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418 722,71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/>
                </a:tc>
              </a:tr>
              <a:tr h="389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ИТОГО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5 208 330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54" marR="58454" marT="0" marB="0"/>
                </a:tc>
              </a:tr>
            </a:tbl>
          </a:graphicData>
        </a:graphic>
      </p:graphicFrame>
      <p:sp>
        <p:nvSpPr>
          <p:cNvPr id="9" name="Волна 8"/>
          <p:cNvSpPr/>
          <p:nvPr/>
        </p:nvSpPr>
        <p:spPr>
          <a:xfrm>
            <a:off x="3825025" y="21891"/>
            <a:ext cx="7197143" cy="622053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Смета 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179277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89154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http://gdkbaik.ru/wp-content/uploads/2016/04/Curves-Dark-Blue-Presentation-Design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48567" y="1690688"/>
            <a:ext cx="92599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Сложности, возникшие в ходе реализации мероприятия «Модельная библиотека»</a:t>
            </a:r>
            <a:endParaRPr lang="ru-RU" sz="54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55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lide-share.ru/image/108714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68" y="0"/>
            <a:ext cx="12116445" cy="681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56834" y="2884868"/>
            <a:ext cx="3739166" cy="978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67448" y="1070865"/>
            <a:ext cx="8087932" cy="4969327"/>
          </a:xfrm>
          <a:prstGeom prst="roundRect">
            <a:avLst>
              <a:gd name="adj" fmla="val 8105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сжатые сроки реализации мероприятия «Модельная библиотека». </a:t>
            </a:r>
            <a:endParaRPr lang="ru-RU" sz="2400" dirty="0" smtClean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практики реализации проекта «Модельная библиотека» в регионе. </a:t>
            </a:r>
            <a:endParaRPr lang="ru-RU" sz="2400" dirty="0" smtClean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endParaRPr lang="ru-RU" sz="1600" dirty="0" smtClean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</a:t>
            </a:r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дизайн-проектом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Большое </a:t>
            </a:r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отчетных мероприятий</a:t>
            </a:r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ru-RU" sz="1600" dirty="0" smtClean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Кадры</a:t>
            </a:r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Волна 6"/>
          <p:cNvSpPr/>
          <p:nvPr/>
        </p:nvSpPr>
        <p:spPr>
          <a:xfrm>
            <a:off x="3464417" y="141668"/>
            <a:ext cx="8087932" cy="632629"/>
          </a:xfrm>
          <a:prstGeom prst="wav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«Культурная среда</a:t>
            </a:r>
            <a:r>
              <a:rPr lang="ru-RU" sz="24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». Муниципальный </a:t>
            </a:r>
            <a:r>
              <a:rPr lang="ru-RU" sz="2400" b="1" dirty="0">
                <a:solidFill>
                  <a:sysClr val="windowText" lastClr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компонент</a:t>
            </a:r>
          </a:p>
        </p:txBody>
      </p:sp>
    </p:spTree>
    <p:extLst>
      <p:ext uri="{BB962C8B-B14F-4D97-AF65-F5344CB8AC3E}">
        <p14:creationId xmlns:p14="http://schemas.microsoft.com/office/powerpoint/2010/main" val="61754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89154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http://gdkbaik.ru/wp-content/uploads/2016/04/Curves-Dark-Blue-Presentation-Design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910" y="3863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84173" y="2069065"/>
            <a:ext cx="9259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«Творческие люди». Региональный компонент</a:t>
            </a:r>
            <a:endParaRPr lang="ru-RU" sz="54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2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lide-share.ru/image/108714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485"/>
            <a:ext cx="12116445" cy="681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56834" y="2884868"/>
            <a:ext cx="3739166" cy="978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904445" y="1104846"/>
            <a:ext cx="7031865" cy="55176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Продвижение талантливой молодежи в сфере музыкального искусства, в том числе посредством создания национального молодежного симфонического оркестра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/>
            <a:endParaRPr lang="ru-RU" sz="20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кадров для организаций культуры, </a:t>
            </a:r>
            <a:endParaRPr lang="ru-RU" sz="2000" dirty="0" smtClean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поддержки добровольческих движений, в том числе в сфере сохранения культурного наследия народов Российской Федерации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/>
            <a:endParaRPr lang="ru-RU" sz="20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укрепления гражданской идентичности на основе духовно-нравственных и культурных ценностей народов Российской Федерации,</a:t>
            </a:r>
          </a:p>
        </p:txBody>
      </p:sp>
      <p:sp>
        <p:nvSpPr>
          <p:cNvPr id="8" name="Волна 7"/>
          <p:cNvSpPr/>
          <p:nvPr/>
        </p:nvSpPr>
        <p:spPr>
          <a:xfrm>
            <a:off x="3193960" y="126052"/>
            <a:ext cx="8270384" cy="742076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«Творческие люди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». Региональный 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компонент</a:t>
            </a:r>
          </a:p>
        </p:txBody>
      </p:sp>
    </p:spTree>
    <p:extLst>
      <p:ext uri="{BB962C8B-B14F-4D97-AF65-F5344CB8AC3E}">
        <p14:creationId xmlns:p14="http://schemas.microsoft.com/office/powerpoint/2010/main" val="374900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89154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http://gdkbaik.ru/wp-content/uploads/2016/04/Curves-Dark-Blue-Presentation-Design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63651" y="2069065"/>
            <a:ext cx="9680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«Творческие люди». Муниципальный компонент</a:t>
            </a:r>
            <a:endParaRPr lang="ru-RU" sz="54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95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lide-share.ru/image/108714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gumilev-center.ru/wp-content/uploads/2019/04/slide-1-768x575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" r="4669" b="4373"/>
          <a:stretch/>
        </p:blipFill>
        <p:spPr bwMode="auto">
          <a:xfrm>
            <a:off x="3167066" y="249216"/>
            <a:ext cx="8745891" cy="606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lide-share.ru/image/108714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xtLst/>
        </p:spPr>
      </p:pic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56834" y="2884868"/>
            <a:ext cx="3739166" cy="978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Волна 3"/>
          <p:cNvSpPr/>
          <p:nvPr/>
        </p:nvSpPr>
        <p:spPr>
          <a:xfrm>
            <a:off x="3455832" y="246598"/>
            <a:ext cx="8341025" cy="689046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Одаренные </a:t>
            </a:r>
            <a:r>
              <a:rPr lang="ru-RU" sz="3200" b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дети</a:t>
            </a:r>
            <a:endParaRPr lang="ru-RU" sz="32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55832" y="1233506"/>
            <a:ext cx="8525814" cy="49479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Гутник Николай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</a:rPr>
              <a:t>, детская школа искусств с. Долгодеревенское.</a:t>
            </a:r>
          </a:p>
          <a:p>
            <a:pPr marL="342900" indent="-342900">
              <a:buAutoNum type="arabicPeriod"/>
            </a:pPr>
            <a:endParaRPr lang="ru-RU" sz="2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Шамаева Камила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</a:rPr>
              <a:t>, детская школа искусств с. Долгодеревенское.</a:t>
            </a:r>
          </a:p>
          <a:p>
            <a:pPr marL="342900" indent="-342900">
              <a:buAutoNum type="arabicPeriod"/>
            </a:pPr>
            <a:endParaRPr lang="ru-RU" sz="2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Чудинова Алена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</a:rPr>
              <a:t>, детская школа искусств с. Долгодеревенское.</a:t>
            </a:r>
          </a:p>
          <a:p>
            <a:pPr marL="342900" indent="-342900">
              <a:buAutoNum type="arabicPeriod"/>
            </a:pPr>
            <a:endParaRPr lang="ru-RU" sz="2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Павлов Арсений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</a:rPr>
              <a:t>, детская школа искусств п. Полетаево. </a:t>
            </a:r>
          </a:p>
          <a:p>
            <a:pPr marL="342900" indent="-342900">
              <a:buAutoNum type="arabicPeriod"/>
            </a:pPr>
            <a:endParaRPr lang="ru-RU" sz="2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Курочкина Ольга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</a:rPr>
              <a:t>, детская школа искусств п. Полетаево. </a:t>
            </a:r>
          </a:p>
          <a:p>
            <a:pPr marL="342900" indent="-342900">
              <a:buAutoNum type="arabicPeriod"/>
            </a:pPr>
            <a:endParaRPr lang="ru-RU" sz="2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42900" lvl="0" indent="-342900">
              <a:buFontTx/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Пахомчик Егор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</a:rPr>
              <a:t>, детская школа искусств п. Рощино.</a:t>
            </a:r>
          </a:p>
          <a:p>
            <a:pPr marL="342900" lvl="0" indent="-342900">
              <a:buFontTx/>
              <a:buAutoNum type="arabicPeriod"/>
            </a:pPr>
            <a:endParaRPr lang="ru-RU" sz="2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Шулекина Ксения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</a:rPr>
              <a:t>, детская школа искусств п. Рощино. </a:t>
            </a:r>
          </a:p>
        </p:txBody>
      </p:sp>
    </p:spTree>
    <p:extLst>
      <p:ext uri="{BB962C8B-B14F-4D97-AF65-F5344CB8AC3E}">
        <p14:creationId xmlns:p14="http://schemas.microsoft.com/office/powerpoint/2010/main" val="276290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lide-share.ru/image/108714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6445" cy="6815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xtLst/>
        </p:spPr>
      </p:pic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56834" y="2884868"/>
            <a:ext cx="3739166" cy="978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626408" y="930386"/>
            <a:ext cx="7637172" cy="56511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Поддержка талантливой молодежи посредством районных премий одаренным детям в сфере искусства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заявок на участие в областных и федеральных конкурсах по поддержке одаренных детей и их наставников, а так же оформление заявок на федеральные 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гранты,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Поддержка районных фестивалей и конкурсов ДШИ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и развитие культурно-познавательных программ в историко-краеведческом музее для школьников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волонтерского движения в сфере культуры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квалификации и переподготовка кадров.</a:t>
            </a:r>
          </a:p>
        </p:txBody>
      </p:sp>
      <p:sp>
        <p:nvSpPr>
          <p:cNvPr id="8" name="Волна 7"/>
          <p:cNvSpPr/>
          <p:nvPr/>
        </p:nvSpPr>
        <p:spPr>
          <a:xfrm>
            <a:off x="3294274" y="84531"/>
            <a:ext cx="8301439" cy="611842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«Творческие люди». Муниципальный компонент</a:t>
            </a:r>
            <a:endParaRPr lang="ru-RU" sz="24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71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89154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http://gdkbaik.ru/wp-content/uploads/2016/04/Curves-Dark-Blue-Presentation-Design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84173" y="2069065"/>
            <a:ext cx="9259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«Цифровая культура». Региональный компонент</a:t>
            </a:r>
            <a:endParaRPr lang="ru-RU" sz="54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99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lide-share.ru/image/108714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68" y="0"/>
            <a:ext cx="12116445" cy="681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56834" y="2884868"/>
            <a:ext cx="3739166" cy="978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822826" y="1312999"/>
            <a:ext cx="335468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ambria" panose="02040503050406030204" pitchFamily="18" charset="0"/>
              </a:rPr>
              <a:t>Обеспечение роста числа обращений к цифровым ресурсам культуры в 5 раз к 2024 году</a:t>
            </a:r>
            <a:endParaRPr lang="ru-RU" sz="3200" b="1" dirty="0">
              <a:latin typeface="Cambria" panose="020405030504060302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59015" y="1085121"/>
            <a:ext cx="4446973" cy="48393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виртуальных концертных залов в городах РФ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just"/>
            <a:endParaRPr lang="ru-RU" sz="14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мультимедиа-гидов по экспозициям и выставочным проектам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just"/>
            <a:endParaRPr lang="ru-RU" sz="14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Пополнение книжными памятниками фонда оцифрованных изданий Национальной электронной библиотеки.</a:t>
            </a:r>
          </a:p>
        </p:txBody>
      </p:sp>
      <p:sp>
        <p:nvSpPr>
          <p:cNvPr id="10" name="Волна 9"/>
          <p:cNvSpPr/>
          <p:nvPr/>
        </p:nvSpPr>
        <p:spPr>
          <a:xfrm>
            <a:off x="2923504" y="270582"/>
            <a:ext cx="8297907" cy="580406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«Цифровая культура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». 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Региональный компонент</a:t>
            </a:r>
          </a:p>
        </p:txBody>
      </p:sp>
    </p:spTree>
    <p:extLst>
      <p:ext uri="{BB962C8B-B14F-4D97-AF65-F5344CB8AC3E}">
        <p14:creationId xmlns:p14="http://schemas.microsoft.com/office/powerpoint/2010/main" val="423808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89154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http://gdkbaik.ru/wp-content/uploads/2016/04/Curves-Dark-Blue-Presentation-Design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7" y="4037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76700" y="36512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>
                <a:latin typeface="Cambria" panose="02040503050406030204" pitchFamily="18" charset="0"/>
                <a:cs typeface="Times New Roman" panose="02020603050405020304" pitchFamily="18" charset="0"/>
              </a:rPr>
              <a:t>Увеличим посещаемость организаций культуры </a:t>
            </a:r>
            <a:endParaRPr lang="ru-RU" sz="3600" b="1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на </a:t>
            </a:r>
            <a:r>
              <a:rPr lang="ru-RU" sz="3600" b="1" dirty="0">
                <a:latin typeface="Cambria" panose="02040503050406030204" pitchFamily="18" charset="0"/>
                <a:cs typeface="Times New Roman" panose="02020603050405020304" pitchFamily="18" charset="0"/>
              </a:rPr>
              <a:t>15%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41751" y="2472948"/>
            <a:ext cx="3045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2018 год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994339" y="3264116"/>
            <a:ext cx="2951408" cy="19870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193961" y="3820015"/>
            <a:ext cx="2743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Cambria" panose="02040503050406030204" pitchFamily="18" charset="0"/>
              </a:rPr>
              <a:t>407 597</a:t>
            </a:r>
            <a:endParaRPr lang="ru-RU" sz="4800" b="1" dirty="0">
              <a:latin typeface="Cambria" panose="020405030504060302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204657" y="3264114"/>
            <a:ext cx="3918866" cy="25167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647905" y="2498438"/>
            <a:ext cx="3045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2024 год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97102" y="4050847"/>
            <a:ext cx="37264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Cambria" panose="02040503050406030204" pitchFamily="18" charset="0"/>
              </a:rPr>
              <a:t>468 737</a:t>
            </a:r>
            <a:endParaRPr lang="ru-RU" sz="6600" b="1" dirty="0">
              <a:latin typeface="Cambria" panose="02040503050406030204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5987605" y="4078680"/>
            <a:ext cx="1248687" cy="357931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4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lide-share.ru/image/108714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6445" cy="681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56834" y="2884868"/>
            <a:ext cx="3739166" cy="978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082602" y="1223710"/>
            <a:ext cx="6503831" cy="51431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ru-RU" sz="2400" dirty="0">
                <a:latin typeface="Cambria" panose="020405030504060302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30% платные мероприятия КДУ</a:t>
            </a:r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endParaRPr lang="ru-RU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+ 15% зрители кино</a:t>
            </a:r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endParaRPr lang="ru-RU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+ 15% посещение музея</a:t>
            </a:r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endParaRPr lang="ru-RU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+ 10% учащиеся ДШИ</a:t>
            </a:r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endParaRPr lang="ru-RU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+ 10% посещение библиотек</a:t>
            </a:r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endParaRPr lang="ru-RU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+ 6% участники клубных формирований</a:t>
            </a:r>
          </a:p>
        </p:txBody>
      </p:sp>
      <p:sp>
        <p:nvSpPr>
          <p:cNvPr id="7" name="Волна 6"/>
          <p:cNvSpPr/>
          <p:nvPr/>
        </p:nvSpPr>
        <p:spPr>
          <a:xfrm>
            <a:off x="1867438" y="270582"/>
            <a:ext cx="9878094" cy="643818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Национальный проект «КУЛЬТУРА». Муниципальный компонент</a:t>
            </a:r>
            <a:endParaRPr lang="ru-RU" sz="24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0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89154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http://gdkbaik.ru/wp-content/uploads/2016/04/Curves-Dark-Blue-Presentation-Design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910" y="10303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84173" y="2069065"/>
            <a:ext cx="92599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Как обеспечим рост числа обращений к цифровым ресурсам культуры в 5 раз к 2024 году?</a:t>
            </a:r>
            <a:endParaRPr lang="ru-RU" sz="54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97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lide-share.ru/image/108714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485"/>
            <a:ext cx="12116445" cy="689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56834" y="2884868"/>
            <a:ext cx="3739166" cy="978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54569" y="1261129"/>
            <a:ext cx="8062175" cy="51163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endParaRPr lang="ru-RU" sz="2800" dirty="0" smtClean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ru-RU" sz="28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раза увеличим количество обращений </a:t>
            </a:r>
            <a:endParaRPr lang="ru-RU" sz="2800" dirty="0" smtClean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к </a:t>
            </a:r>
            <a:r>
              <a:rPr lang="ru-RU" sz="28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порталу </a:t>
            </a:r>
            <a:r>
              <a:rPr lang="ru-RU" sz="28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Культура.РФ</a:t>
            </a:r>
            <a:r>
              <a:rPr lang="ru-RU" sz="28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</a:t>
            </a:r>
          </a:p>
          <a:p>
            <a:pPr marL="457200" indent="-457200">
              <a:buFontTx/>
              <a:buChar char="-"/>
            </a:pPr>
            <a:endParaRPr lang="ru-RU" sz="28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раза увеличим количество обращений </a:t>
            </a:r>
            <a:endParaRPr lang="ru-RU" sz="2800" dirty="0" smtClean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к </a:t>
            </a:r>
            <a:r>
              <a:rPr lang="ru-RU" sz="28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порталу «</a:t>
            </a:r>
            <a:r>
              <a:rPr lang="ru-RU" sz="2800" dirty="0" err="1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История.РФ</a:t>
            </a:r>
            <a:r>
              <a:rPr lang="ru-RU" sz="28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</a:t>
            </a:r>
          </a:p>
          <a:p>
            <a:pPr marL="457200" indent="-457200">
              <a:buFontTx/>
              <a:buChar char="-"/>
            </a:pPr>
            <a:endParaRPr lang="ru-RU" sz="28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8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раз увеличим количество обращений </a:t>
            </a:r>
            <a:r>
              <a:rPr lang="ru-RU" sz="28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28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к </a:t>
            </a:r>
            <a:r>
              <a:rPr lang="ru-RU" sz="28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НЭБ.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22990" y="1261129"/>
            <a:ext cx="67389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Увеличим посещаемость </a:t>
            </a:r>
            <a:r>
              <a:rPr lang="ru-RU" sz="28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существующих</a:t>
            </a:r>
          </a:p>
          <a:p>
            <a:pPr algn="ctr"/>
            <a:r>
              <a:rPr lang="ru-RU" sz="28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ресурсов</a:t>
            </a:r>
            <a:r>
              <a:rPr lang="ru-RU" sz="28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8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Волна 6"/>
          <p:cNvSpPr/>
          <p:nvPr/>
        </p:nvSpPr>
        <p:spPr>
          <a:xfrm>
            <a:off x="3329188" y="136781"/>
            <a:ext cx="8512936" cy="643818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«Цифровая культура». Муниципальный компонент</a:t>
            </a:r>
            <a:endParaRPr lang="ru-RU" sz="24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34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89154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http://gdkbaik.ru/wp-content/uploads/2016/04/Curves-Dark-Blue-Presentation-Design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1446" y="2608701"/>
            <a:ext cx="9259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16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89154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http://gdkbaik.ru/wp-content/uploads/2016/04/Curves-Dark-Blue-Presentation-Design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40924" y="2055813"/>
            <a:ext cx="96720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«Культурная среда». Региональный компонент</a:t>
            </a:r>
            <a:endParaRPr lang="ru-RU" sz="54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9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slide-share.ru/image/108714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188594" y="1242742"/>
            <a:ext cx="8165206" cy="51386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 культурного развития (ЦКР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музыкальных инструментов в ДШИ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(реконструирование) культурно-досуговых  организаций клубного типа на территориях сельских   поселений, обеспечение развития муниципальных  библиотек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(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автоклубы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показа национальных кинофильмов в кинозалах, расположенных в населенных пунктах с численностью населения до 500 тыс. человек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Модернизирование региональных и муниципальных театров юного зрителя и кукольных театров путем их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капитального ремонта.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6" name="Волна 5"/>
          <p:cNvSpPr/>
          <p:nvPr/>
        </p:nvSpPr>
        <p:spPr>
          <a:xfrm>
            <a:off x="3545445" y="240862"/>
            <a:ext cx="7451503" cy="641685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«Культурная среда</a:t>
            </a:r>
            <a:r>
              <a:rPr lang="ru-RU" sz="24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». </a:t>
            </a:r>
            <a:r>
              <a:rPr lang="ru-RU" sz="2400" b="1" dirty="0">
                <a:solidFill>
                  <a:sysClr val="windowText" lastClr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Региональный компонент</a:t>
            </a:r>
          </a:p>
        </p:txBody>
      </p:sp>
    </p:spTree>
    <p:extLst>
      <p:ext uri="{BB962C8B-B14F-4D97-AF65-F5344CB8AC3E}">
        <p14:creationId xmlns:p14="http://schemas.microsoft.com/office/powerpoint/2010/main" val="45900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89154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http://gdkbaik.ru/wp-content/uploads/2016/04/Curves-Dark-Blue-Presentation-Design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84173" y="2069065"/>
            <a:ext cx="9259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«Культурная среда». Муниципальный  компонент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18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lide-share.ru/image/108714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xtLst/>
        </p:spPr>
      </p:pic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301143"/>
              </p:ext>
            </p:extLst>
          </p:nvPr>
        </p:nvGraphicFramePr>
        <p:xfrm>
          <a:off x="3706432" y="1166432"/>
          <a:ext cx="8100812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046"/>
                <a:gridCol w="2099256"/>
                <a:gridCol w="1880315"/>
                <a:gridCol w="1893195"/>
              </a:tblGrid>
              <a:tr h="3765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2020 год</a:t>
                      </a:r>
                      <a:endParaRPr lang="ru-RU" sz="22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2021 год</a:t>
                      </a:r>
                      <a:endParaRPr lang="ru-RU" sz="22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2022 год</a:t>
                      </a:r>
                      <a:endParaRPr lang="ru-RU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2023 год</a:t>
                      </a:r>
                      <a:endParaRPr lang="ru-RU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36838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ДК п. Есаульский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Капитальный </a:t>
                      </a:r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ремонт системы отопления, ВИК и вентиляции </a:t>
                      </a: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 </a:t>
                      </a:r>
                      <a:endParaRPr lang="ru-RU" sz="1800" b="1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ru-RU" sz="1800" b="1" dirty="0" smtClean="0">
                        <a:latin typeface="Cambria" panose="020405030504060302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Полетаевский ДК</a:t>
                      </a:r>
                    </a:p>
                    <a:p>
                      <a:pPr algn="ctr"/>
                      <a:r>
                        <a:rPr lang="ru-RU" sz="1800" b="0" dirty="0" smtClean="0">
                          <a:latin typeface="Cambria" panose="02040503050406030204" pitchFamily="18" charset="0"/>
                        </a:rPr>
                        <a:t>С</a:t>
                      </a:r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ветовое </a:t>
                      </a:r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и звуковое оборудование для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КДУ 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Приобретение </a:t>
                      </a:r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музыкальных инструментов 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   820,00 тыс. рублей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ДК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п. Есаульский</a:t>
                      </a:r>
                      <a:endParaRPr lang="ru-RU" sz="1800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Капитальный ремонт</a:t>
                      </a:r>
                      <a:endParaRPr lang="ru-RU" sz="1800" b="1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 16 177, тыс. рублей</a:t>
                      </a:r>
                    </a:p>
                    <a:p>
                      <a:endParaRPr lang="ru-RU" sz="1800" dirty="0" smtClean="0"/>
                    </a:p>
                    <a:p>
                      <a:pPr algn="ctr"/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Приобретение автоклуба  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5 200,00 тыс. рублей</a:t>
                      </a:r>
                      <a:endParaRPr lang="ru-RU" sz="1800" dirty="0" smtClean="0"/>
                    </a:p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ДК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п. Томинский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Строительство </a:t>
                      </a:r>
                      <a:endParaRPr lang="ru-RU" sz="1800" dirty="0" smtClean="0"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56 </a:t>
                      </a:r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284,00 тыс. рублей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Приобретение автотранспорта (Газель 13-ти местная) для перевозки творческих коллективов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1 590,00 тыс. рублей</a:t>
                      </a:r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Волна 7"/>
          <p:cNvSpPr/>
          <p:nvPr/>
        </p:nvSpPr>
        <p:spPr>
          <a:xfrm>
            <a:off x="3812146" y="167426"/>
            <a:ext cx="7889384" cy="669701"/>
          </a:xfrm>
          <a:prstGeom prst="wav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ysClr val="windowText" lastClr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«Культурная среда</a:t>
            </a:r>
            <a:r>
              <a:rPr lang="ru-RU" sz="24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». Муниципальный </a:t>
            </a:r>
            <a:r>
              <a:rPr lang="ru-RU" sz="2400" b="1" dirty="0">
                <a:solidFill>
                  <a:sysClr val="windowText" lastClr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компонент</a:t>
            </a:r>
          </a:p>
        </p:txBody>
      </p:sp>
    </p:spTree>
    <p:extLst>
      <p:ext uri="{BB962C8B-B14F-4D97-AF65-F5344CB8AC3E}">
        <p14:creationId xmlns:p14="http://schemas.microsoft.com/office/powerpoint/2010/main" val="159966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6" t="2169" r="10984" b="6432"/>
          <a:stretch/>
        </p:blipFill>
        <p:spPr bwMode="auto">
          <a:xfrm rot="16200000">
            <a:off x="2880597" y="-1205161"/>
            <a:ext cx="6478074" cy="93500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33352" y="230831"/>
            <a:ext cx="3966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mbria" panose="02040503050406030204" pitchFamily="18" charset="0"/>
              </a:rPr>
              <a:t>Вид ДК п. Томинский</a:t>
            </a:r>
            <a:endParaRPr lang="ru-RU" sz="2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25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43032" y="5308078"/>
            <a:ext cx="1095566" cy="8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63" y="258674"/>
            <a:ext cx="9664461" cy="6444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Волна 16"/>
          <p:cNvSpPr/>
          <p:nvPr/>
        </p:nvSpPr>
        <p:spPr>
          <a:xfrm>
            <a:off x="438955" y="258673"/>
            <a:ext cx="2600460" cy="614156"/>
          </a:xfrm>
          <a:prstGeom prst="wav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Автоклуб</a:t>
            </a:r>
            <a:endParaRPr lang="ru-RU" sz="28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45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895</Words>
  <Application>Microsoft Office PowerPoint</Application>
  <PresentationFormat>Широкоэкранный</PresentationFormat>
  <Paragraphs>186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6" baseType="lpstr">
      <vt:lpstr>Aparajita</vt:lpstr>
      <vt:lpstr>Arial</vt:lpstr>
      <vt:lpstr>Calibri</vt:lpstr>
      <vt:lpstr>Calibri Light</vt:lpstr>
      <vt:lpstr>Cambria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112</cp:revision>
  <cp:lastPrinted>2019-08-30T07:11:20Z</cp:lastPrinted>
  <dcterms:created xsi:type="dcterms:W3CDTF">2019-08-27T06:40:43Z</dcterms:created>
  <dcterms:modified xsi:type="dcterms:W3CDTF">2019-08-30T09:41:10Z</dcterms:modified>
</cp:coreProperties>
</file>