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660"/>
  </p:normalViewPr>
  <p:slideViewPr>
    <p:cSldViewPr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4;&#1086;&#1085;&#1080;&#1090;&#1086;&#1088;&#1080;&#1085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059723904704224"/>
                  <c:y val="0.15755929814328762"/>
                </c:manualLayout>
              </c:layout>
              <c:tx>
                <c:rich>
                  <a:bodyPr/>
                  <a:lstStyle/>
                  <a:p>
                    <a:r>
                      <a:rPr lang="ru-RU" sz="3000" dirty="0"/>
                      <a:t>29.84</a:t>
                    </a:r>
                    <a:r>
                      <a:rPr lang="en-US" sz="2000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0.21900426509186349"/>
                  <c:y val="-0.10298386312822008"/>
                </c:manualLayout>
              </c:layout>
              <c:tx>
                <c:rich>
                  <a:bodyPr/>
                  <a:lstStyle/>
                  <a:p>
                    <a:r>
                      <a:rPr lang="ru-RU" sz="3000" dirty="0"/>
                      <a:t>70.16</a:t>
                    </a:r>
                    <a:r>
                      <a:rPr lang="en-US" sz="3000" dirty="0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Лист1!$A$1:$A$2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29.84</c:v>
                </c:pt>
                <c:pt idx="1">
                  <c:v>70.16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75274189884918263"/>
          <c:y val="0.3549382716049384"/>
          <c:w val="0.21727248637189583"/>
          <c:h val="0.14571522309711291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62630615283666458"/>
          <c:y val="0.17901234567901236"/>
          <c:w val="0.35956705532000816"/>
          <c:h val="8.7726499465344637E-2"/>
        </c:manualLayout>
      </c:layout>
    </c:legend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0.11077849883804435"/>
                  <c:y val="0.203759968920424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Лист2!$A$1:$A$3</c:f>
              <c:strCache>
                <c:ptCount val="3"/>
                <c:pt idx="0">
                  <c:v>30-39</c:v>
                </c:pt>
                <c:pt idx="1">
                  <c:v>40-49</c:v>
                </c:pt>
                <c:pt idx="2">
                  <c:v>50-59</c:v>
                </c:pt>
              </c:strCache>
            </c:strRef>
          </c:cat>
          <c:val>
            <c:numRef>
              <c:f>Лист2!$B$1:$B$3</c:f>
              <c:numCache>
                <c:formatCode>General</c:formatCode>
                <c:ptCount val="3"/>
                <c:pt idx="0">
                  <c:v>29.6</c:v>
                </c:pt>
                <c:pt idx="1">
                  <c:v>17.479999999999997</c:v>
                </c:pt>
                <c:pt idx="2">
                  <c:v>16.779999999999998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57464562929433971"/>
          <c:y val="9.6416843286895509E-2"/>
          <c:w val="0.42097819509416223"/>
          <c:h val="9.4499763342855467E-2"/>
        </c:manualLayout>
      </c:layout>
    </c:legend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3291193468604893"/>
                  <c:y val="4.535979793889644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Непосредственно в учреждении
</a:t>
                    </a:r>
                    <a:r>
                      <a:rPr lang="ru-RU" smtClean="0"/>
                      <a:t>59,44%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Через интернет
</a:t>
                    </a:r>
                    <a:r>
                      <a:rPr lang="ru-RU" smtClean="0"/>
                      <a:t>2,1%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По телефону
</a:t>
                    </a:r>
                    <a:r>
                      <a:rPr lang="ru-RU" smtClean="0"/>
                      <a:t>6,53%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Через афиши на стендах для объявлений
</a:t>
                    </a:r>
                    <a:r>
                      <a:rPr lang="ru-RU" smtClean="0"/>
                      <a:t>38,23%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Через местную газету
</a:t>
                    </a:r>
                    <a:r>
                      <a:rPr lang="ru-RU" smtClean="0"/>
                      <a:t>7,69%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Лист3!$A$1:$A$5</c:f>
              <c:strCache>
                <c:ptCount val="5"/>
                <c:pt idx="0">
                  <c:v>Непосредственно в учреждении</c:v>
                </c:pt>
                <c:pt idx="1">
                  <c:v>Через интернет</c:v>
                </c:pt>
                <c:pt idx="2">
                  <c:v>По телефону</c:v>
                </c:pt>
                <c:pt idx="3">
                  <c:v>Через афиши на стендах для объявлений</c:v>
                </c:pt>
                <c:pt idx="4">
                  <c:v>Через местную газету</c:v>
                </c:pt>
              </c:strCache>
            </c:strRef>
          </c:cat>
          <c:val>
            <c:numRef>
              <c:f>Лист3!$B$1:$B$5</c:f>
              <c:numCache>
                <c:formatCode>General</c:formatCode>
                <c:ptCount val="5"/>
                <c:pt idx="0">
                  <c:v>59.44</c:v>
                </c:pt>
                <c:pt idx="1">
                  <c:v>2.1</c:v>
                </c:pt>
                <c:pt idx="2">
                  <c:v>6.53</c:v>
                </c:pt>
                <c:pt idx="3">
                  <c:v>38.230000000000011</c:v>
                </c:pt>
                <c:pt idx="4">
                  <c:v>7.6899999999999995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да, 1 раз
12,12%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2-5 раз
7,23%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3.0708661417322838E-2"/>
                  <c:y val="3.487754354202608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да, всегда
6,99%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нет, никогда
58,28%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Лист4!$A$1:$A$4</c:f>
              <c:strCache>
                <c:ptCount val="4"/>
                <c:pt idx="0">
                  <c:v>да, 1 раз</c:v>
                </c:pt>
                <c:pt idx="1">
                  <c:v>2-5 раз</c:v>
                </c:pt>
                <c:pt idx="2">
                  <c:v>да, всегда</c:v>
                </c:pt>
                <c:pt idx="3">
                  <c:v>нет, никогда</c:v>
                </c:pt>
              </c:strCache>
            </c:strRef>
          </c:cat>
          <c:val>
            <c:numRef>
              <c:f>Лист4!$B$1:$B$4</c:f>
              <c:numCache>
                <c:formatCode>General</c:formatCode>
                <c:ptCount val="4"/>
                <c:pt idx="0">
                  <c:v>12.12</c:v>
                </c:pt>
                <c:pt idx="1">
                  <c:v>7.23</c:v>
                </c:pt>
                <c:pt idx="2">
                  <c:v>6.99</c:v>
                </c:pt>
                <c:pt idx="3">
                  <c:v>58.28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271495810619833"/>
                  <c:y val="-0.2657098765432098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очень доволен
84,62%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14615485564304462"/>
                  <c:y val="5.70987654320987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 целом доволен,хотя были и сложности
12,35%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33673815112053301"/>
                  <c:y val="0.33950617283950629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31650584241873614"/>
                  <c:y val="4.320987654320986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Лист5!$A$1:$A$4</c:f>
              <c:strCache>
                <c:ptCount val="4"/>
                <c:pt idx="0">
                  <c:v>очень доволен</c:v>
                </c:pt>
                <c:pt idx="1">
                  <c:v>в целом доволен,хотя были и сложности</c:v>
                </c:pt>
                <c:pt idx="2">
                  <c:v>не доволен</c:v>
                </c:pt>
                <c:pt idx="3">
                  <c:v>услуга не оказана</c:v>
                </c:pt>
              </c:strCache>
            </c:strRef>
          </c:cat>
          <c:val>
            <c:numRef>
              <c:f>Лист5!$B$1:$B$4</c:f>
              <c:numCache>
                <c:formatCode>General</c:formatCode>
                <c:ptCount val="4"/>
                <c:pt idx="0">
                  <c:v>84.61999999999999</c:v>
                </c:pt>
                <c:pt idx="1">
                  <c:v>12.350000000000001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,53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5,83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ru-RU"/>
                      <a:t>,2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,06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77</a:t>
                    </a:r>
                    <a:r>
                      <a:rPr lang="ru-RU"/>
                      <a:t>,39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Лист6!$A$1:$A$7</c:f>
              <c:strCache>
                <c:ptCount val="7"/>
                <c:pt idx="0">
                  <c:v>Отсутствие достаточного количества мест для получения услуги</c:v>
                </c:pt>
                <c:pt idx="1">
                  <c:v>Некомфортное помещение </c:v>
                </c:pt>
                <c:pt idx="2">
                  <c:v>Отсутствие туалета </c:v>
                </c:pt>
                <c:pt idx="3">
                  <c:v>Отсутствие доступа к питьевой воде</c:v>
                </c:pt>
                <c:pt idx="4">
                  <c:v>Отсутствие чёткого перечня документов</c:v>
                </c:pt>
                <c:pt idx="5">
                  <c:v>Наличие очереди</c:v>
                </c:pt>
                <c:pt idx="6">
                  <c:v>Нет недостатков</c:v>
                </c:pt>
              </c:strCache>
            </c:strRef>
          </c:cat>
          <c:val>
            <c:numRef>
              <c:f>Лист6!$B$1:$B$7</c:f>
              <c:numCache>
                <c:formatCode>General</c:formatCode>
                <c:ptCount val="7"/>
                <c:pt idx="0">
                  <c:v>6.53</c:v>
                </c:pt>
                <c:pt idx="1">
                  <c:v>5.83</c:v>
                </c:pt>
                <c:pt idx="2">
                  <c:v>4.2</c:v>
                </c:pt>
                <c:pt idx="3">
                  <c:v>6.06</c:v>
                </c:pt>
                <c:pt idx="4">
                  <c:v>0.47000000000000003</c:v>
                </c:pt>
                <c:pt idx="5">
                  <c:v>0.70000000000000007</c:v>
                </c:pt>
                <c:pt idx="6">
                  <c:v>77.39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9040064102564092"/>
          <c:y val="3.5838755436259861E-2"/>
          <c:w val="0.30479166666666668"/>
          <c:h val="0.8860513269174685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0740144861699971E-2"/>
                  <c:y val="5.393789073117695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Работа основного персонала 
4,31%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3093579648697763E-2"/>
                  <c:y val="-0.204227329097580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Работа руководителя учреждения
3,55%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3377006359781951"/>
                  <c:y val="-3.359564117289002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Работа </a:t>
                    </a:r>
                    <a:r>
                      <a:rPr lang="ru-RU" dirty="0" smtClean="0"/>
                      <a:t>административного </a:t>
                    </a:r>
                    <a:r>
                      <a:rPr lang="ru-RU" dirty="0"/>
                      <a:t>персонала 
3,23%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2.1888501918029483E-2"/>
                  <c:y val="-9.45569448219625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Работа хозяйственного персонала 
3,27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3.8491823137492429E-2"/>
                  <c:y val="8.090683609676544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Работа художников-оформителей
2,55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Лист7!$A$1:$A$5</c:f>
              <c:strCache>
                <c:ptCount val="5"/>
                <c:pt idx="0">
                  <c:v>Работа основного персонала </c:v>
                </c:pt>
                <c:pt idx="1">
                  <c:v>Работа руководителя учреждения</c:v>
                </c:pt>
                <c:pt idx="2">
                  <c:v>Работа иного административного персонала </c:v>
                </c:pt>
                <c:pt idx="3">
                  <c:v>Работа хозяйственного персонала </c:v>
                </c:pt>
                <c:pt idx="4">
                  <c:v>Работа художников-оформителей</c:v>
                </c:pt>
              </c:strCache>
            </c:strRef>
          </c:cat>
          <c:val>
            <c:numRef>
              <c:f>Лист7!$B$1:$B$5</c:f>
              <c:numCache>
                <c:formatCode>General</c:formatCode>
                <c:ptCount val="5"/>
                <c:pt idx="0">
                  <c:v>4.3099999999999996</c:v>
                </c:pt>
                <c:pt idx="1">
                  <c:v>3.55</c:v>
                </c:pt>
                <c:pt idx="2">
                  <c:v>3.23</c:v>
                </c:pt>
                <c:pt idx="3">
                  <c:v>3.27</c:v>
                </c:pt>
                <c:pt idx="4">
                  <c:v>2.5499999999999998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С удовольствием обращусь еще раз 
77,62%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Порекомендую своим близким и друзьям
47,32%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Если не будет других вариантов, то обращусь ещё
6,76%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Лист8!$A$1:$A$3</c:f>
              <c:strCache>
                <c:ptCount val="3"/>
                <c:pt idx="0">
                  <c:v>С удовольствием обращусь еще раз </c:v>
                </c:pt>
                <c:pt idx="1">
                  <c:v>Порекомендую своим близким и друзьям</c:v>
                </c:pt>
                <c:pt idx="2">
                  <c:v>Если не будет других вариантов, то обращусь ещё</c:v>
                </c:pt>
              </c:strCache>
            </c:strRef>
          </c:cat>
          <c:val>
            <c:numRef>
              <c:f>Лист8!$B$1:$B$3</c:f>
              <c:numCache>
                <c:formatCode>General</c:formatCode>
                <c:ptCount val="3"/>
                <c:pt idx="0">
                  <c:v>77.61999999999999</c:v>
                </c:pt>
                <c:pt idx="1">
                  <c:v>47.32</c:v>
                </c:pt>
                <c:pt idx="2">
                  <c:v>6.76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20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149080"/>
            <a:ext cx="6172200" cy="685800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/>
              <a:t>Маркина Татьяна Ивановна,</a:t>
            </a:r>
          </a:p>
          <a:p>
            <a:pPr algn="r"/>
            <a:r>
              <a:rPr lang="ru-RU" sz="1600" dirty="0" smtClean="0"/>
              <a:t>Начальник Отдела культуры </a:t>
            </a:r>
          </a:p>
          <a:p>
            <a:pPr algn="r"/>
            <a:r>
              <a:rPr lang="ru-RU" sz="1600" dirty="0" smtClean="0"/>
              <a:t>Администрации Сосновского муниципального района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543800" cy="2152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Мониторинг качества предоставления услуг в учреждениях культуры Сосновского муниципального района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523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Оценка деятельности отдельных субъектов оказания услуг (средний балл)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571873728"/>
              </p:ext>
            </p:extLst>
          </p:nvPr>
        </p:nvGraphicFramePr>
        <p:xfrm>
          <a:off x="683568" y="1556792"/>
          <a:ext cx="79248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49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Перспективы обращения населения за получением услуг в учреждениях культуры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23973080"/>
              </p:ext>
            </p:extLst>
          </p:nvPr>
        </p:nvGraphicFramePr>
        <p:xfrm>
          <a:off x="609600" y="1600200"/>
          <a:ext cx="7924800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16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31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Гендерное распределение респондентов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967151662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73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Возрастное распределение респондентов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760040348"/>
              </p:ext>
            </p:extLst>
          </p:nvPr>
        </p:nvGraphicFramePr>
        <p:xfrm>
          <a:off x="609600" y="1600200"/>
          <a:ext cx="79248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9488928"/>
              </p:ext>
            </p:extLst>
          </p:nvPr>
        </p:nvGraphicFramePr>
        <p:xfrm>
          <a:off x="1115616" y="1988840"/>
          <a:ext cx="698477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315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Территориальное распределение респондентов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ru-RU" sz="2100" dirty="0" err="1"/>
              <a:t>Полетаевское</a:t>
            </a:r>
            <a:r>
              <a:rPr lang="ru-RU" sz="2100" dirty="0"/>
              <a:t> поселение – 52 чел.</a:t>
            </a:r>
          </a:p>
          <a:p>
            <a:pPr lvl="0" algn="ctr"/>
            <a:r>
              <a:rPr lang="ru-RU" sz="2100" dirty="0"/>
              <a:t>Долгодеревенское поселение – 66 чел.</a:t>
            </a:r>
          </a:p>
          <a:p>
            <a:pPr lvl="0" algn="ctr"/>
            <a:r>
              <a:rPr lang="ru-RU" sz="2100" dirty="0"/>
              <a:t>Рощинское поселение – 76 чел.</a:t>
            </a:r>
          </a:p>
          <a:p>
            <a:pPr lvl="0" algn="ctr"/>
            <a:r>
              <a:rPr lang="ru-RU" sz="2100" dirty="0"/>
              <a:t>Есаульское поселение – 25 чел.</a:t>
            </a:r>
          </a:p>
          <a:p>
            <a:pPr lvl="0" algn="ctr"/>
            <a:r>
              <a:rPr lang="ru-RU" sz="2100" dirty="0" err="1"/>
              <a:t>Мирненское</a:t>
            </a:r>
            <a:r>
              <a:rPr lang="ru-RU" sz="2100" dirty="0"/>
              <a:t> поселение – 26 чел.</a:t>
            </a:r>
          </a:p>
          <a:p>
            <a:pPr lvl="0" algn="ctr"/>
            <a:r>
              <a:rPr lang="ru-RU" sz="2100" dirty="0" err="1"/>
              <a:t>Кременкульское</a:t>
            </a:r>
            <a:r>
              <a:rPr lang="ru-RU" sz="2100" dirty="0"/>
              <a:t> поселение – 19 чел.</a:t>
            </a:r>
          </a:p>
          <a:p>
            <a:pPr lvl="0" algn="ctr"/>
            <a:r>
              <a:rPr lang="ru-RU" sz="2100" dirty="0" err="1"/>
              <a:t>Алишевское</a:t>
            </a:r>
            <a:r>
              <a:rPr lang="ru-RU" sz="2100" dirty="0"/>
              <a:t> поселение – 21 чел.</a:t>
            </a:r>
          </a:p>
          <a:p>
            <a:pPr lvl="0" algn="ctr"/>
            <a:r>
              <a:rPr lang="ru-RU" sz="2100" dirty="0" err="1"/>
              <a:t>Томинское</a:t>
            </a:r>
            <a:r>
              <a:rPr lang="ru-RU" sz="2100" dirty="0"/>
              <a:t> поселение -  20 чел.</a:t>
            </a:r>
          </a:p>
          <a:p>
            <a:pPr lvl="0" algn="ctr"/>
            <a:r>
              <a:rPr lang="ru-RU" sz="2100" dirty="0"/>
              <a:t>Вознесенское поселение – 10 чел.</a:t>
            </a:r>
          </a:p>
          <a:p>
            <a:pPr lvl="0" algn="ctr"/>
            <a:r>
              <a:rPr lang="ru-RU" sz="2100" dirty="0" err="1"/>
              <a:t>Саргазинское</a:t>
            </a:r>
            <a:r>
              <a:rPr lang="ru-RU" sz="2100" dirty="0"/>
              <a:t> поселение – 24 чел.</a:t>
            </a:r>
          </a:p>
          <a:p>
            <a:pPr lvl="0" algn="ctr"/>
            <a:r>
              <a:rPr lang="ru-RU" sz="2100" dirty="0" err="1"/>
              <a:t>Саккуловское</a:t>
            </a:r>
            <a:r>
              <a:rPr lang="ru-RU" sz="2100" dirty="0"/>
              <a:t> поселение – 23 чел.</a:t>
            </a:r>
          </a:p>
          <a:p>
            <a:pPr lvl="0" algn="ctr"/>
            <a:r>
              <a:rPr lang="ru-RU" sz="2100" dirty="0"/>
              <a:t>Архангельское поселение – 10 чел.</a:t>
            </a:r>
          </a:p>
          <a:p>
            <a:pPr lvl="0" algn="ctr"/>
            <a:r>
              <a:rPr lang="ru-RU" sz="2100" dirty="0"/>
              <a:t>Гости Сосновского района – 21 чел.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09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050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Наименование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92879610"/>
              </p:ext>
            </p:extLst>
          </p:nvPr>
        </p:nvGraphicFramePr>
        <p:xfrm>
          <a:off x="971600" y="1268760"/>
          <a:ext cx="7416824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/>
                <a:gridCol w="1152128"/>
              </a:tblGrid>
              <a:tr h="259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Перечень услуг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7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1.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Обеспечение </a:t>
                      </a:r>
                      <a:r>
                        <a:rPr lang="ru-RU" sz="1800" dirty="0">
                          <a:effectLst/>
                        </a:rPr>
                        <a:t>доступа к историко-культурному наследию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10,26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7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2. Библиотечное </a:t>
                      </a:r>
                      <a:r>
                        <a:rPr lang="ru-RU" sz="1800" dirty="0">
                          <a:effectLst/>
                        </a:rPr>
                        <a:t>обслуживание населения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24,24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45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3. Охрана </a:t>
                      </a:r>
                      <a:r>
                        <a:rPr lang="ru-RU" sz="1800" dirty="0">
                          <a:effectLst/>
                        </a:rPr>
                        <a:t>и популяризация объектов культурного наследия, использование объектов культурного наследия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6,53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7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4. Организация </a:t>
                      </a:r>
                      <a:r>
                        <a:rPr lang="ru-RU" sz="1800" dirty="0">
                          <a:effectLst/>
                        </a:rPr>
                        <a:t>музейного дела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5,83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0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5.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Создание </a:t>
                      </a:r>
                      <a:r>
                        <a:rPr lang="ru-RU" sz="1800" dirty="0">
                          <a:effectLst/>
                        </a:rPr>
                        <a:t>условий для занятий участников в коллективах художественной самодеятельности, клубам по интересам, общественных объединениях и т.п. на базе культурно-досуговых учреждений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29,14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1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6. Организация </a:t>
                      </a:r>
                      <a:r>
                        <a:rPr lang="ru-RU" sz="1800" dirty="0">
                          <a:effectLst/>
                        </a:rPr>
                        <a:t>предоставления дополнительного образования детям по основным образовательным программам, а так же по дополнительным предпрофессиональным образовательным программам в области искусств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32,63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45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7.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Организация </a:t>
                      </a:r>
                      <a:r>
                        <a:rPr lang="ru-RU" sz="1800" dirty="0">
                          <a:effectLst/>
                        </a:rPr>
                        <a:t>и проведение районных, массовых культурно-досуговых мероприятий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21,68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63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 получения информации об услуге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48952136"/>
              </p:ext>
            </p:extLst>
          </p:nvPr>
        </p:nvGraphicFramePr>
        <p:xfrm>
          <a:off x="609600" y="1600200"/>
          <a:ext cx="79248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42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Степень востребованности услуг «посредника»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62470822"/>
              </p:ext>
            </p:extLst>
          </p:nvPr>
        </p:nvGraphicFramePr>
        <p:xfrm>
          <a:off x="609600" y="1600200"/>
          <a:ext cx="79248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224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Уровень удовлетворённости оказанием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81842294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748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Недостатки процедуры оказания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501299714"/>
              </p:ext>
            </p:extLst>
          </p:nvPr>
        </p:nvGraphicFramePr>
        <p:xfrm>
          <a:off x="609600" y="1600200"/>
          <a:ext cx="79248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648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184</TotalTime>
  <Words>349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Мониторинг качества предоставления услуг в учреждениях культуры Сосновского муниципального района</vt:lpstr>
      <vt:lpstr>Гендерное распределение респондентов</vt:lpstr>
      <vt:lpstr>Возрастное распределение респондентов</vt:lpstr>
      <vt:lpstr>Территориальное распределение респондентов</vt:lpstr>
      <vt:lpstr>Наименование услуг</vt:lpstr>
      <vt:lpstr>Источник получения информации об услуге</vt:lpstr>
      <vt:lpstr>Степень востребованности услуг «посредника»</vt:lpstr>
      <vt:lpstr>Уровень удовлетворённости оказанием услуг</vt:lpstr>
      <vt:lpstr>Недостатки процедуры оказания услуг</vt:lpstr>
      <vt:lpstr>Оценка деятельности отдельных субъектов оказания услуг (средний балл)</vt:lpstr>
      <vt:lpstr>Перспективы обращения населения за получением услуг в учреждениях культуры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предоставления услуг в учреждениях культуры Сосновского муниципального района</dc:title>
  <dc:creator>1</dc:creator>
  <cp:lastModifiedBy>1</cp:lastModifiedBy>
  <cp:revision>15</cp:revision>
  <dcterms:created xsi:type="dcterms:W3CDTF">2014-07-15T12:39:38Z</dcterms:created>
  <dcterms:modified xsi:type="dcterms:W3CDTF">2014-07-18T05:16:39Z</dcterms:modified>
</cp:coreProperties>
</file>