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sldIdLst>
    <p:sldId id="278" r:id="rId2"/>
    <p:sldId id="279" r:id="rId3"/>
    <p:sldId id="277" r:id="rId4"/>
    <p:sldId id="274" r:id="rId5"/>
    <p:sldId id="263" r:id="rId6"/>
    <p:sldId id="273" r:id="rId7"/>
    <p:sldId id="262" r:id="rId8"/>
    <p:sldId id="261" r:id="rId9"/>
    <p:sldId id="260" r:id="rId10"/>
    <p:sldId id="290" r:id="rId11"/>
    <p:sldId id="291" r:id="rId12"/>
    <p:sldId id="292" r:id="rId13"/>
    <p:sldId id="293" r:id="rId14"/>
    <p:sldId id="285" r:id="rId15"/>
    <p:sldId id="294" r:id="rId16"/>
    <p:sldId id="295" r:id="rId17"/>
    <p:sldId id="296" r:id="rId18"/>
    <p:sldId id="297" r:id="rId19"/>
    <p:sldId id="266" r:id="rId20"/>
    <p:sldId id="275" r:id="rId21"/>
    <p:sldId id="29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AF8"/>
    <a:srgbClr val="DB65FB"/>
    <a:srgbClr val="A51B8B"/>
    <a:srgbClr val="B60A1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1. Род вашей деятельности? (%)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044414370078742E-2"/>
          <c:y val="9.5819682219559735E-2"/>
          <c:w val="0.89270558562992131"/>
          <c:h val="0.614529283639484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Учусь (школа, вуз)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39E-2"/>
                  <c:y val="-2.304837056104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499999999999994E-2"/>
                  <c:y val="-3.9810821878166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7499999999999994E-2"/>
                  <c:y val="7.6827014357920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187499999999881E-2"/>
                  <c:y val="-7.6827014357920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1.67E-2</c:v>
                </c:pt>
                <c:pt idx="1">
                  <c:v>0.18060000000000001</c:v>
                </c:pt>
                <c:pt idx="2">
                  <c:v>1.9199999999999998E-2</c:v>
                </c:pt>
                <c:pt idx="3">
                  <c:v>5.8000000000000003E-2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Работаю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59375E-2"/>
                  <c:y val="-3.771551546352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4374999999999936E-2"/>
                  <c:y val="-3.562020904888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4375000000000006E-2"/>
                  <c:y val="-6.2859192439211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937499999999889E-2"/>
                  <c:y val="-1.676245131712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0.6</c:v>
                </c:pt>
                <c:pt idx="1">
                  <c:v>0.40279999999999999</c:v>
                </c:pt>
                <c:pt idx="2">
                  <c:v>0.28849999999999998</c:v>
                </c:pt>
                <c:pt idx="3">
                  <c:v>0.57969999999999999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Работаю и учусь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94E-2"/>
                  <c:y val="-3.1429596219605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499999999999994E-2"/>
                  <c:y val="-4.1906128292807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4375000000000006E-2"/>
                  <c:y val="-4.190612829280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312499999999883E-2"/>
                  <c:y val="-2.5143676975684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0</c:v>
                </c:pt>
                <c:pt idx="1">
                  <c:v>4.1700000000000001E-2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 пенсии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062500000000003E-2"/>
                  <c:y val="-1.047653207320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2812499999999997E-2"/>
                  <c:y val="-2.0953064146403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624999999999997E-2"/>
                  <c:y val="-3.3524902634245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0624999999999886E-2"/>
                  <c:y val="-1.885775773176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0.4</c:v>
                </c:pt>
                <c:pt idx="1">
                  <c:v>0.38890000000000002</c:v>
                </c:pt>
                <c:pt idx="2">
                  <c:v>0.69230000000000003</c:v>
                </c:pt>
                <c:pt idx="3">
                  <c:v>0.36230000000000001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Свой вариант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0624999999999997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46875"/>
                  <c:y val="1.0476532073201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75E-2"/>
                  <c:y val="2.3048370561043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562499999999997E-2"/>
                  <c:y val="-4.819204753672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Лист1!$F$2:$F$5</c:f>
              <c:numCache>
                <c:formatCode>0.00%</c:formatCode>
                <c:ptCount val="4"/>
                <c:pt idx="0">
                  <c:v>0.05</c:v>
                </c:pt>
                <c:pt idx="1">
                  <c:v>4.1700000000000001E-2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2187500000000006E-2"/>
                  <c:y val="-3.352490263424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9687499999999939E-2"/>
                  <c:y val="-2.9334289804964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75E-2"/>
                  <c:y val="-1.46671449024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062499999999767E-2"/>
                  <c:y val="-1.4667144902482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Лист1!$G$2:$G$5</c:f>
              <c:numCache>
                <c:formatCode>0.00%</c:formatCode>
                <c:ptCount val="4"/>
                <c:pt idx="0">
                  <c:v>3.3300000000000003E-2</c:v>
                </c:pt>
                <c:pt idx="1">
                  <c:v>0</c:v>
                </c:pt>
                <c:pt idx="2">
                  <c:v>1.9199999999999998E-2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88892088"/>
        <c:axId val="188892480"/>
        <c:axId val="0"/>
      </c:bar3DChart>
      <c:catAx>
        <c:axId val="188892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892480"/>
        <c:crosses val="autoZero"/>
        <c:auto val="1"/>
        <c:lblAlgn val="ctr"/>
        <c:lblOffset val="100"/>
        <c:noMultiLvlLbl val="0"/>
      </c:catAx>
      <c:valAx>
        <c:axId val="1888924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188892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343750000000006E-2"/>
          <c:y val="0.81890712117107489"/>
          <c:w val="0.86343750000000008"/>
          <c:h val="0.147567976194679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2. Как часто вы бываете в Доме культуре или клубе?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231914370078736E-2"/>
          <c:y val="0.14610703617092816"/>
          <c:w val="0.89270558562992131"/>
          <c:h val="0.614529283639484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2-3 раза в неделю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39E-2"/>
                  <c:y val="-2.304837056104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2812499999999997E-2"/>
                  <c:y val="-3.771551546352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687499999999994E-2"/>
                  <c:y val="-2.7238983390324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2812499999999997E-2"/>
                  <c:y val="-1.676245131712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</c:v>
                </c:pt>
                <c:pt idx="1">
                  <c:v>0.15279999999999999</c:v>
                </c:pt>
                <c:pt idx="2">
                  <c:v>0.28849999999999998</c:v>
                </c:pt>
                <c:pt idx="3">
                  <c:v>0.26090000000000002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чаще 1 раза в неделю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94E-2"/>
                  <c:y val="-3.352490263424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4374999999999936E-2"/>
                  <c:y val="-3.562020904888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687499999999883E-2"/>
                  <c:y val="-4.1906128292807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937499999999889E-2"/>
                  <c:y val="-1.676245131712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8.3000000000000004E-2</c:v>
                </c:pt>
                <c:pt idx="1">
                  <c:v>0.15279999999999999</c:v>
                </c:pt>
                <c:pt idx="2">
                  <c:v>0.1731</c:v>
                </c:pt>
                <c:pt idx="3">
                  <c:v>0.1739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1-2 раза в месяц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94E-2"/>
                  <c:y val="-3.1429596219605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9687499999999994E-2"/>
                  <c:y val="-4.190612829280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062499999999892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312499999999883E-2"/>
                  <c:y val="-2.5143676975684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0.15</c:v>
                </c:pt>
                <c:pt idx="1">
                  <c:v>0.26390000000000002</c:v>
                </c:pt>
                <c:pt idx="2">
                  <c:v>0.1731</c:v>
                </c:pt>
                <c:pt idx="3">
                  <c:v>0.30430000000000001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Несколько раз в год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062500000000003E-2"/>
                  <c:y val="-1.047653207320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2812499999999997E-2"/>
                  <c:y val="-2.0953064146403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624999999999997E-2"/>
                  <c:y val="-3.3524902634245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0624999999999886E-2"/>
                  <c:y val="-1.885775773176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0.33329999999999999</c:v>
                </c:pt>
                <c:pt idx="1">
                  <c:v>0.33329999999999999</c:v>
                </c:pt>
                <c:pt idx="2">
                  <c:v>0.28849999999999998</c:v>
                </c:pt>
                <c:pt idx="3">
                  <c:v>0.18840000000000001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 чаще 1 раза в год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39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0624999999999942E-2"/>
                  <c:y val="-3.771551546352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2187500000000006E-2"/>
                  <c:y val="-6.2859192439210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031249999999989"/>
                  <c:y val="-4.190612829280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Лист1!$F$2:$F$5</c:f>
              <c:numCache>
                <c:formatCode>0.00%</c:formatCode>
                <c:ptCount val="4"/>
                <c:pt idx="0">
                  <c:v>1.67E-2</c:v>
                </c:pt>
                <c:pt idx="1">
                  <c:v>1.3899999999999999E-2</c:v>
                </c:pt>
                <c:pt idx="2">
                  <c:v>5.7700000000000001E-2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Не помню, когда был последний раз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2187500000000006E-2"/>
                  <c:y val="-3.352490263424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499999999999939E-2"/>
                  <c:y val="6.2859192439210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6562500000000006E-2"/>
                  <c:y val="-5.8668579609929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593749999999999"/>
                  <c:y val="-1.0476532073201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Лист1!$G$2:$G$5</c:f>
              <c:numCache>
                <c:formatCode>0.00%</c:formatCode>
                <c:ptCount val="4"/>
                <c:pt idx="0">
                  <c:v>8.3299999999999999E-2</c:v>
                </c:pt>
                <c:pt idx="1">
                  <c:v>1.3899999999999999E-2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Свой вариант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1250000000000003E-2"/>
                  <c:y val="-5.0287353951368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125E-2"/>
                  <c:y val="-6.9145111683131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2812499999999997E-2"/>
                  <c:y val="-2.304837056104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3437500000000003E-2"/>
                  <c:y val="-5.4477966780649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Лист1!$H$2:$H$5</c:f>
              <c:numCache>
                <c:formatCode>0.00%</c:formatCode>
                <c:ptCount val="4"/>
                <c:pt idx="0">
                  <c:v>6.6699999999999995E-2</c:v>
                </c:pt>
                <c:pt idx="1">
                  <c:v>0</c:v>
                </c:pt>
                <c:pt idx="2">
                  <c:v>0</c:v>
                </c:pt>
                <c:pt idx="3">
                  <c:v>7.2499999999999995E-2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88893264"/>
        <c:axId val="187771472"/>
        <c:axId val="0"/>
      </c:bar3DChart>
      <c:catAx>
        <c:axId val="18889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771472"/>
        <c:crosses val="autoZero"/>
        <c:auto val="1"/>
        <c:lblAlgn val="ctr"/>
        <c:lblOffset val="100"/>
        <c:noMultiLvlLbl val="0"/>
      </c:catAx>
      <c:valAx>
        <c:axId val="1877714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188893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343750000000006E-2"/>
          <c:y val="0.81890712117107489"/>
          <c:w val="0.82152829724409449"/>
          <c:h val="0.16836991430361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3. Из каких источников вы узнаете о предстоящих мероприятиях</a:t>
            </a:r>
            <a:r>
              <a:rPr lang="ru-RU" baseline="0" dirty="0" smtClean="0"/>
              <a:t>? (не более 3)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044414370078742E-2"/>
          <c:y val="0.11258213353668255"/>
          <c:w val="0.89270558562992131"/>
          <c:h val="0.614529283639484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Афиша у входа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39E-2"/>
                  <c:y val="-2.304837056104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499999999999994E-2"/>
                  <c:y val="-1.676245131712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062500000000003E-2"/>
                  <c:y val="-2.3048370561043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4375000000000006E-2"/>
                  <c:y val="4.1906128292806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0.65</c:v>
                </c:pt>
                <c:pt idx="1">
                  <c:v>0.5</c:v>
                </c:pt>
                <c:pt idx="2">
                  <c:v>0.75</c:v>
                </c:pt>
                <c:pt idx="3">
                  <c:v>0.73909999999999998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знакомых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9687499999999994E-2"/>
                  <c:y val="-4.4001434707447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187500000000006E-2"/>
                  <c:y val="4.1906128292806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75E-2"/>
                  <c:y val="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437499999999997E-2"/>
                  <c:y val="2.5143676975684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0.73329999999999995</c:v>
                </c:pt>
                <c:pt idx="1">
                  <c:v>0.40279999999999999</c:v>
                </c:pt>
                <c:pt idx="2">
                  <c:v>0.42309999999999998</c:v>
                </c:pt>
                <c:pt idx="3">
                  <c:v>0.63770000000000004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Печатные СМИ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5312499999999994E-2"/>
                  <c:y val="-1.2571838487842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499999999999939E-2"/>
                  <c:y val="-3.1429596219605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9999999999999881E-2"/>
                  <c:y val="1.0476532073201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1406249999999989"/>
                  <c:y val="4.4001434707447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3.3300000000000003E-2</c:v>
                </c:pt>
                <c:pt idx="1">
                  <c:v>2.7799999999999998E-2</c:v>
                </c:pt>
                <c:pt idx="2">
                  <c:v>1.9199999999999998E-2</c:v>
                </c:pt>
                <c:pt idx="3">
                  <c:v>2.9000000000000001E-2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Телевидение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140625"/>
                  <c:y val="-2.3048370561043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187499999999936E-2"/>
                  <c:y val="6.2859192439210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8437499999999997E-2"/>
                  <c:y val="-1.0476532073201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624999999999989"/>
                  <c:y val="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0.15</c:v>
                </c:pt>
                <c:pt idx="1">
                  <c:v>0</c:v>
                </c:pt>
                <c:pt idx="2">
                  <c:v>1.9199999999999998E-2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Я работник культуры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0156249999999994"/>
                  <c:y val="-4.6096741122087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2812499999999997E-2"/>
                  <c:y val="-5.2382660366008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2187500000000006E-2"/>
                  <c:y val="-3.771551546352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312499999999999"/>
                  <c:y val="-1.257183848784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Лист1!$F$2:$F$5</c:f>
              <c:numCache>
                <c:formatCode>0.00%</c:formatCode>
                <c:ptCount val="4"/>
                <c:pt idx="0">
                  <c:v>0.05</c:v>
                </c:pt>
                <c:pt idx="1">
                  <c:v>4.1700000000000001E-2</c:v>
                </c:pt>
                <c:pt idx="2">
                  <c:v>3.85E-2</c:v>
                </c:pt>
                <c:pt idx="3">
                  <c:v>0.1159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Объявление на улице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2187500000000006E-2"/>
                  <c:y val="-3.352490263424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15625"/>
                  <c:y val="-3.9810821878166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062500000000003E-2"/>
                  <c:y val="-3.142959621960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312499999999883E-2"/>
                  <c:y val="-1.8857757731763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Лист1!$G$2:$G$5</c:f>
              <c:numCache>
                <c:formatCode>0.00%</c:formatCode>
                <c:ptCount val="4"/>
                <c:pt idx="0">
                  <c:v>0.51670000000000005</c:v>
                </c:pt>
                <c:pt idx="1">
                  <c:v>0.45829999999999999</c:v>
                </c:pt>
                <c:pt idx="2">
                  <c:v>0.30769999999999997</c:v>
                </c:pt>
                <c:pt idx="3">
                  <c:v>0.2029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Из интернета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328125"/>
                  <c:y val="-1.46671449024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5312499999999994E-2"/>
                  <c:y val="-1.676245131712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15625"/>
                  <c:y val="-3.7715515463526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2812499999999997E-2"/>
                  <c:y val="-5.2382660366008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Лист1!$H$2:$H$5</c:f>
              <c:numCache>
                <c:formatCode>0.00%</c:formatCode>
                <c:ptCount val="4"/>
                <c:pt idx="0">
                  <c:v>0.05</c:v>
                </c:pt>
                <c:pt idx="1">
                  <c:v>2.7799999999999998E-2</c:v>
                </c:pt>
                <c:pt idx="2">
                  <c:v>1.9199999999999998E-2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Свой вариант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062500000000058E-2"/>
                  <c:y val="-2.7238983390324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0624999999999942E-2"/>
                  <c:y val="-4.190612829280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46875"/>
                  <c:y val="-6.4954498853850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6562499999999881E-2"/>
                  <c:y val="-2.3048370561043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Лист1!$I$2:$I$5</c:f>
              <c:numCache>
                <c:formatCode>0.00%</c:formatCode>
                <c:ptCount val="4"/>
                <c:pt idx="0">
                  <c:v>3.3300000000000003E-2</c:v>
                </c:pt>
                <c:pt idx="1">
                  <c:v>1.3899999999999999E-2</c:v>
                </c:pt>
                <c:pt idx="2">
                  <c:v>7.6899999999999996E-2</c:v>
                </c:pt>
                <c:pt idx="3">
                  <c:v>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1874999999999994E-2"/>
                  <c:y val="-5.0287353951368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9687499999999994E-2"/>
                  <c:y val="-7.333572451241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687499999999999E-2"/>
                  <c:y val="-6.7049805268491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437499999999886E-2"/>
                  <c:y val="-5.4477966780649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Лист1!$J$2:$J$5</c:f>
              <c:numCache>
                <c:formatCode>0.00%</c:formatCode>
                <c:ptCount val="4"/>
                <c:pt idx="0">
                  <c:v>1.67E-2</c:v>
                </c:pt>
                <c:pt idx="1">
                  <c:v>0</c:v>
                </c:pt>
                <c:pt idx="2">
                  <c:v>1.9199999999999998E-2</c:v>
                </c:pt>
                <c:pt idx="3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87772256"/>
        <c:axId val="187772648"/>
        <c:axId val="0"/>
      </c:bar3DChart>
      <c:catAx>
        <c:axId val="18777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772648"/>
        <c:crosses val="autoZero"/>
        <c:auto val="1"/>
        <c:lblAlgn val="ctr"/>
        <c:lblOffset val="100"/>
        <c:noMultiLvlLbl val="0"/>
      </c:catAx>
      <c:valAx>
        <c:axId val="187772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18777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343750000000006E-2"/>
          <c:y val="0.81890712117107489"/>
          <c:w val="0.7855255905511811"/>
          <c:h val="0.125491695822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4. Какие мероприятия ДК (клуба), на ваш взгляд, проходят более удачно? (не более3-х)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481914370078742E-2"/>
          <c:y val="0.1180715238558894"/>
          <c:w val="0.89270558562992131"/>
          <c:h val="0.614529283639484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Праздничные тематические концерты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062500000000003E-2"/>
                  <c:y val="-1.257183848784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2812499999999997E-2"/>
                  <c:y val="-3.771551546352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0625000000000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375E-2"/>
                  <c:y val="2.0953064146404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0.28299999999999997</c:v>
                </c:pt>
                <c:pt idx="1">
                  <c:v>0.40200000000000002</c:v>
                </c:pt>
                <c:pt idx="2">
                  <c:v>0.63400000000000001</c:v>
                </c:pt>
                <c:pt idx="3">
                  <c:v>0.72460000000000002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Танцевальные вечера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94E-2"/>
                  <c:y val="-2.0953064146403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4374999999999936E-2"/>
                  <c:y val="-3.562020904888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59375E-2"/>
                  <c:y val="-6.2859192439211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53124999999999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1.67E-2</c:v>
                </c:pt>
                <c:pt idx="1">
                  <c:v>0.19400000000000001</c:v>
                </c:pt>
                <c:pt idx="2">
                  <c:v>0.13400000000000001</c:v>
                </c:pt>
                <c:pt idx="3">
                  <c:v>0.3478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Уличные массовые гуляния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94E-2"/>
                  <c:y val="-3.1429596219605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9687499999999994E-2"/>
                  <c:y val="-4.190612829280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062499999999892E-2"/>
                  <c:y val="2.0953064146403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68750000000000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0.183</c:v>
                </c:pt>
                <c:pt idx="1">
                  <c:v>0.30499999999999999</c:v>
                </c:pt>
                <c:pt idx="2">
                  <c:v>0.40300000000000002</c:v>
                </c:pt>
                <c:pt idx="3">
                  <c:v>0.28989999999999999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Детские праздники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59375E-2"/>
                  <c:y val="-2.9334289804964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2812499999999997E-2"/>
                  <c:y val="-2.0953064146403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0624999999999997E-2"/>
                  <c:y val="-1.257183848784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2187500000000006E-2"/>
                  <c:y val="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0.16600000000000001</c:v>
                </c:pt>
                <c:pt idx="1">
                  <c:v>0.33300000000000002</c:v>
                </c:pt>
                <c:pt idx="2">
                  <c:v>0.13400000000000001</c:v>
                </c:pt>
                <c:pt idx="3">
                  <c:v>0.3478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 одно из увиденных мероприятий не   уачным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062499999999947E-2"/>
                  <c:y val="-4.4001434707447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187499999999936E-2"/>
                  <c:y val="-2.304837056104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"/>
                  <c:y val="-4.4001434707447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874999999999988"/>
                  <c:y val="-3.771551546352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Лист1!$F$2:$F$5</c:f>
              <c:numCache>
                <c:formatCode>0.00%</c:formatCode>
                <c:ptCount val="4"/>
                <c:pt idx="0">
                  <c:v>0</c:v>
                </c:pt>
                <c:pt idx="1">
                  <c:v>1.3899999999999999E-2</c:v>
                </c:pt>
                <c:pt idx="2">
                  <c:v>3.85E-2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Все мероприятия интересны и разнообразны, удачны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2187500000000006E-2"/>
                  <c:y val="-3.352490263424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9062499999999947E-2"/>
                  <c:y val="-2.9334289804964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375E-2"/>
                  <c:y val="-2.9334289804964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281249999999989"/>
                  <c:y val="4.19061282928066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Лист1!$G$2:$G$5</c:f>
              <c:numCache>
                <c:formatCode>0.00%</c:formatCode>
                <c:ptCount val="4"/>
                <c:pt idx="0">
                  <c:v>0.66600000000000004</c:v>
                </c:pt>
                <c:pt idx="1">
                  <c:v>0.34699999999999998</c:v>
                </c:pt>
                <c:pt idx="2">
                  <c:v>0.34599999999999997</c:v>
                </c:pt>
                <c:pt idx="3">
                  <c:v>3.4299999999999997E-2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59375E-2"/>
                  <c:y val="-4.1906128292807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7499999999999994E-2"/>
                  <c:y val="-2.0953064146403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0624999999999997E-2"/>
                  <c:y val="-1.46671449024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156249999999989"/>
                  <c:y val="-6.7049805268491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Лист1!$H$2:$H$5</c:f>
              <c:numCache>
                <c:formatCode>0.00%</c:formatCode>
                <c:ptCount val="4"/>
                <c:pt idx="0">
                  <c:v>3.3300000000000003E-2</c:v>
                </c:pt>
                <c:pt idx="1">
                  <c:v>5.5599999999999997E-2</c:v>
                </c:pt>
                <c:pt idx="2">
                  <c:v>0.13400000000000001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Свой вариант ответа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5937499999999944E-2"/>
                  <c:y val="-4.4001434707447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6250000000000001E-2"/>
                  <c:y val="-5.4477966780649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59375E-2"/>
                  <c:y val="-3.1429596219605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312500000000001E-2"/>
                  <c:y val="-7.1240418097771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Лист1!$I$2:$I$5</c:f>
              <c:numCache>
                <c:formatCode>0.00%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5.7700000000000001E-2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87773432"/>
        <c:axId val="187773824"/>
        <c:axId val="0"/>
      </c:bar3DChart>
      <c:catAx>
        <c:axId val="187773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773824"/>
        <c:crosses val="autoZero"/>
        <c:auto val="1"/>
        <c:lblAlgn val="ctr"/>
        <c:lblOffset val="100"/>
        <c:noMultiLvlLbl val="0"/>
      </c:catAx>
      <c:valAx>
        <c:axId val="1877738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187773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656705033731146E-2"/>
          <c:y val="0.77113373860182366"/>
          <c:w val="0.90482198216020926"/>
          <c:h val="0.17458905775075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5. Нужно ли Дому культуры (клубу) добавить новые мероприятия?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044414370078742E-2"/>
          <c:y val="0.11258213353668255"/>
          <c:w val="0.89270558562992131"/>
          <c:h val="0.614529283639484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Да, новинки всегда интересны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94E-2"/>
                  <c:y val="-3.1429596219605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499999999999994E-2"/>
                  <c:y val="-2.9334289804964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7499999999999883E-2"/>
                  <c:y val="-2.0953064146404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437499999999997E-2"/>
                  <c:y val="-6.2859192439211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0.41670000000000001</c:v>
                </c:pt>
                <c:pt idx="1">
                  <c:v>0.68059999999999998</c:v>
                </c:pt>
                <c:pt idx="2">
                  <c:v>0.76919999999999999</c:v>
                </c:pt>
                <c:pt idx="3">
                  <c:v>0.69569999999999999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хватает, ничего добавлять не нужно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94E-2"/>
                  <c:y val="-3.5620209048886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187500000000006E-2"/>
                  <c:y val="-4.19061282928066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062500000000003E-2"/>
                  <c:y val="-2.0953064146403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437438484251974E-2"/>
                  <c:y val="-2.30483705610438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312499999999982E-2"/>
                      <c:h val="3.2707733132535888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0.5</c:v>
                </c:pt>
                <c:pt idx="1">
                  <c:v>0.27779999999999999</c:v>
                </c:pt>
                <c:pt idx="2">
                  <c:v>0.1346</c:v>
                </c:pt>
                <c:pt idx="3">
                  <c:v>0.26090000000000002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2187500000000006E-2"/>
                  <c:y val="-8.3812256585614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0625000000000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6875000000000003E-2"/>
                  <c:y val="-1.46671449024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312499999999999"/>
                  <c:y val="-1.0476532073201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3.3300000000000003E-2</c:v>
                </c:pt>
                <c:pt idx="1">
                  <c:v>6.9400000000000003E-2</c:v>
                </c:pt>
                <c:pt idx="2">
                  <c:v>3.85E-2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Свой вариант ответа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8437499999999997E-2"/>
                  <c:y val="-1.8857757731763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499999999999994E-2"/>
                  <c:y val="-2.0953064146403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6875000000000003E-2"/>
                  <c:y val="-3.562020904888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437499999999997E-2"/>
                  <c:y val="-3.9810821878166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0.1167</c:v>
                </c:pt>
                <c:pt idx="1">
                  <c:v>1.3899999999999999E-2</c:v>
                </c:pt>
                <c:pt idx="2">
                  <c:v>9.6199999999999994E-2</c:v>
                </c:pt>
                <c:pt idx="3">
                  <c:v>4.3499999999999997E-2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87774608"/>
        <c:axId val="187775000"/>
        <c:axId val="0"/>
      </c:bar3DChart>
      <c:catAx>
        <c:axId val="18777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775000"/>
        <c:crosses val="autoZero"/>
        <c:auto val="1"/>
        <c:lblAlgn val="ctr"/>
        <c:lblOffset val="100"/>
        <c:noMultiLvlLbl val="0"/>
      </c:catAx>
      <c:valAx>
        <c:axId val="1877750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18777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593750000000004E-2"/>
          <c:y val="0.81681181475643461"/>
          <c:w val="0.86343750000000008"/>
          <c:h val="0.147567976194679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6. Оцените ценовую политику Дома культуры (клуба)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044414370078742E-2"/>
          <c:y val="0.11258213353668255"/>
          <c:w val="0.89270558562992131"/>
          <c:h val="0.614529283639484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 мероприятия бесплатны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39E-2"/>
                  <c:y val="-3.771551546352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062500000000003E-2"/>
                  <c:y val="-3.9810821878166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624999999999997E-2"/>
                  <c:y val="-6.2859192439210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6875000000000003E-2"/>
                  <c:y val="-4.1906128292807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1.67E-2</c:v>
                </c:pt>
                <c:pt idx="1">
                  <c:v>0.31340000000000001</c:v>
                </c:pt>
                <c:pt idx="2">
                  <c:v>0.51919999999999999</c:v>
                </c:pt>
                <c:pt idx="3">
                  <c:v>0.59419999999999995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Цены на мероприятиях вполне приемлемы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2812499999999997E-2"/>
                  <c:y val="-4.4001434707447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0624999999999942E-2"/>
                  <c:y val="-3.7715515463526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5937499999999889E-2"/>
                  <c:y val="-1.257183848784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6874999999999892E-2"/>
                  <c:y val="-1.46671449024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0.91669999999999996</c:v>
                </c:pt>
                <c:pt idx="1">
                  <c:v>0.54169999999999996</c:v>
                </c:pt>
                <c:pt idx="2">
                  <c:v>0.34620000000000001</c:v>
                </c:pt>
                <c:pt idx="3">
                  <c:v>0.1449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Цены слишком высокие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21874999999999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5312500000000064E-2"/>
                  <c:y val="-1.4667144902482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749999999999889E-2"/>
                  <c:y val="-1.0476532073201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156249999999989"/>
                  <c:y val="-2.7238983390324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1.67E-2</c:v>
                </c:pt>
                <c:pt idx="1">
                  <c:v>1.3899999999999999E-2</c:v>
                </c:pt>
                <c:pt idx="2">
                  <c:v>1.9199999999999998E-2</c:v>
                </c:pt>
                <c:pt idx="3">
                  <c:v>1.4500000000000001E-2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8437499999999997E-2"/>
                  <c:y val="-2.304837056104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5312499999999994E-2"/>
                  <c:y val="-3.1429596219605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75E-2"/>
                  <c:y val="-2.9334289804964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375E-2"/>
                  <c:y val="-1.8857757731763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0.05</c:v>
                </c:pt>
                <c:pt idx="1">
                  <c:v>0.1389</c:v>
                </c:pt>
                <c:pt idx="2">
                  <c:v>0.1154</c:v>
                </c:pt>
                <c:pt idx="3">
                  <c:v>0.24640000000000001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Свой вариант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1250000000000003E-2"/>
                  <c:y val="-4.6096741122087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062500000000058E-2"/>
                  <c:y val="-5.2382660366008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375E-2"/>
                  <c:y val="-2.9334289804964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18749999999977E-2"/>
                  <c:y val="-1.4667144902482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Лист1!$F$2:$F$5</c:f>
              <c:numCache>
                <c:formatCode>0.00%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5.7700000000000001E-2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236455944"/>
        <c:axId val="236456336"/>
        <c:axId val="0"/>
      </c:bar3DChart>
      <c:catAx>
        <c:axId val="236455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456336"/>
        <c:crosses val="autoZero"/>
        <c:auto val="1"/>
        <c:lblAlgn val="ctr"/>
        <c:lblOffset val="100"/>
        <c:noMultiLvlLbl val="0"/>
      </c:catAx>
      <c:valAx>
        <c:axId val="236456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236455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343750000000006E-2"/>
          <c:y val="0.81890712117107489"/>
          <c:w val="0.86343750000000008"/>
          <c:h val="0.147567976194679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7. В какой мере Вы удовлетворены работой Дома культуры (клуба)?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731914370078739E-2"/>
          <c:y val="0.11677274636596324"/>
          <c:w val="0.89270558562992131"/>
          <c:h val="0.614529283639484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Полностью удовлетворен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39E-2"/>
                  <c:y val="-2.304837056104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2812499999999997E-2"/>
                  <c:y val="-3.771551546352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7499999999999994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187500000000006E-2"/>
                  <c:y val="2.09530641464027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0.76670000000000005</c:v>
                </c:pt>
                <c:pt idx="1">
                  <c:v>0.61109999999999998</c:v>
                </c:pt>
                <c:pt idx="2">
                  <c:v>0.65380000000000005</c:v>
                </c:pt>
                <c:pt idx="3">
                  <c:v>0.6522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 удовлетворен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8437499999999942E-2"/>
                  <c:y val="-4.1906128292807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499999999999939E-2"/>
                  <c:y val="-2.9334289804964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2187500000000006E-2"/>
                  <c:y val="-1.46671449024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6875000000000114E-2"/>
                  <c:y val="-1.6762451317122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0.15</c:v>
                </c:pt>
                <c:pt idx="1">
                  <c:v>0.30559999999999998</c:v>
                </c:pt>
                <c:pt idx="2">
                  <c:v>0.1923</c:v>
                </c:pt>
                <c:pt idx="3">
                  <c:v>0.3478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Совершенно не удовлетворен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062500000000003E-2"/>
                  <c:y val="-1.46671449024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5312500000000064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624999999999997E-2"/>
                  <c:y val="-4.19061282928074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000000000000012"/>
                  <c:y val="-2.7238983390324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1.67E-2</c:v>
                </c:pt>
                <c:pt idx="1">
                  <c:v>2.7799999999999998E-2</c:v>
                </c:pt>
                <c:pt idx="2">
                  <c:v>7.6899999999999996E-2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0312499999999994"/>
                  <c:y val="-3.352490263424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15625"/>
                  <c:y val="-3.3524902634245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5312499999999994E-2"/>
                  <c:y val="-1.257183848784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000000000000012"/>
                  <c:y val="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6.6699999999999995E-2</c:v>
                </c:pt>
                <c:pt idx="1">
                  <c:v>4.1700000000000001E-2</c:v>
                </c:pt>
                <c:pt idx="2">
                  <c:v>7.6899999999999996E-2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Свой вариант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0624999999999997E-2"/>
                  <c:y val="-4.8192047536728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499999999999994E-2"/>
                  <c:y val="-5.657327319528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5312499999999994E-2"/>
                  <c:y val="-2.7238983390324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9374999999999886E-2"/>
                  <c:y val="-6.2859192439210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Лист1!$F$2:$F$5</c:f>
              <c:numCache>
                <c:formatCode>0.00%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7.6899999999999996E-2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236457120"/>
        <c:axId val="236457512"/>
        <c:axId val="0"/>
      </c:bar3DChart>
      <c:catAx>
        <c:axId val="23645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457512"/>
        <c:crosses val="autoZero"/>
        <c:auto val="1"/>
        <c:lblAlgn val="ctr"/>
        <c:lblOffset val="100"/>
        <c:noMultiLvlLbl val="0"/>
      </c:catAx>
      <c:valAx>
        <c:axId val="2364575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23645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343750000000006E-2"/>
          <c:y val="0.81890712117107489"/>
          <c:w val="0.86343750000000008"/>
          <c:h val="0.147567976194679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8. Оцените, пожалуйста,</a:t>
            </a:r>
            <a:r>
              <a:rPr lang="ru-RU" baseline="0" dirty="0" smtClean="0"/>
              <a:t> уровень отдельных показателей Дома культуры (клуба) 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044414370078742E-2"/>
          <c:y val="0.11258213353668255"/>
          <c:w val="0.89270558562992131"/>
          <c:h val="0.614529283639484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программ, концертов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39E-2"/>
                  <c:y val="-2.304837056104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2812499999999997E-2"/>
                  <c:y val="-3.771551546352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59375E-2"/>
                  <c:y val="-7.6827014357920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3124999999999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0.81669999999999998</c:v>
                </c:pt>
                <c:pt idx="1">
                  <c:v>0.80559999999999998</c:v>
                </c:pt>
                <c:pt idx="2">
                  <c:v>0.5</c:v>
                </c:pt>
                <c:pt idx="3">
                  <c:v>0.72460000000000002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и разнообразие программ, концертов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5937499999999944E-2"/>
                  <c:y val="-6.2859192439211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4374999999999936E-2"/>
                  <c:y val="-3.562020904888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062499999999892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437499999999886E-2"/>
                  <c:y val="-1.0476532073201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0.65</c:v>
                </c:pt>
                <c:pt idx="1">
                  <c:v>0.65280000000000005</c:v>
                </c:pt>
                <c:pt idx="2">
                  <c:v>0.5</c:v>
                </c:pt>
                <c:pt idx="3">
                  <c:v>0.59419999999999995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Качество клубных формирований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94E-2"/>
                  <c:y val="-1.6762451317122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4374999999999936E-2"/>
                  <c:y val="-2.7238983390324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624999999999997E-2"/>
                  <c:y val="-1.46671449024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"/>
                  <c:y val="-1.0476532073201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0.7</c:v>
                </c:pt>
                <c:pt idx="1">
                  <c:v>0.52780000000000005</c:v>
                </c:pt>
                <c:pt idx="2">
                  <c:v>0.48080000000000001</c:v>
                </c:pt>
                <c:pt idx="3">
                  <c:v>0.68120000000000003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Техническое оснащение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062500000000003E-2"/>
                  <c:y val="-1.047653207320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2812499999999997E-2"/>
                  <c:y val="-2.0953064146403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624999999999997E-2"/>
                  <c:y val="-1.6762451317122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6874999999999892E-2"/>
                  <c:y val="-1.676245131712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0.7833</c:v>
                </c:pt>
                <c:pt idx="1">
                  <c:v>0.51390000000000002</c:v>
                </c:pt>
                <c:pt idx="2">
                  <c:v>0.44230000000000003</c:v>
                </c:pt>
                <c:pt idx="3">
                  <c:v>0.26090000000000002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чистота в помещении, уют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4375000000000006E-2"/>
                  <c:y val="-6.28591924392101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062499999999947E-2"/>
                  <c:y val="-4.4001434707447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7499999999999883E-2"/>
                  <c:y val="-6.2859192439210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312499999999999"/>
                  <c:y val="-1.8857757731763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Лист1!$F$2:$F$5</c:f>
              <c:numCache>
                <c:formatCode>0.00%</c:formatCode>
                <c:ptCount val="4"/>
                <c:pt idx="0">
                  <c:v>0.93330000000000002</c:v>
                </c:pt>
                <c:pt idx="1">
                  <c:v>0.90280000000000005</c:v>
                </c:pt>
                <c:pt idx="2">
                  <c:v>0.76919999999999999</c:v>
                </c:pt>
                <c:pt idx="3">
                  <c:v>0.86960000000000004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Расположение ДК (клуба)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375E-2"/>
                  <c:y val="-1.2571838487842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15625"/>
                  <c:y val="-1.46671449024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4375000000000006E-2"/>
                  <c:y val="-1.8857757731763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6874999999999892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Лист1!$G$2:$G$5</c:f>
              <c:numCache>
                <c:formatCode>0.00%</c:formatCode>
                <c:ptCount val="4"/>
                <c:pt idx="0">
                  <c:v>0.91669999999999996</c:v>
                </c:pt>
                <c:pt idx="1">
                  <c:v>0.84719999999999995</c:v>
                </c:pt>
                <c:pt idx="2">
                  <c:v>0.65380000000000005</c:v>
                </c:pt>
                <c:pt idx="3">
                  <c:v>0.59419999999999995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062500000000003E-2"/>
                  <c:y val="-1.6762451317122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2812499999999942E-2"/>
                  <c:y val="-2.0953064146403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8125E-2"/>
                  <c:y val="-3.9810821878166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0624999999999997E-2"/>
                  <c:y val="-2.9334289804964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Лист1!$H$2:$H$5</c:f>
              <c:numCache>
                <c:formatCode>0.00%</c:formatCode>
                <c:ptCount val="4"/>
                <c:pt idx="0">
                  <c:v>3.3300000000000003E-2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236455160"/>
        <c:axId val="189460960"/>
        <c:axId val="0"/>
      </c:bar3DChart>
      <c:catAx>
        <c:axId val="236455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460960"/>
        <c:crosses val="autoZero"/>
        <c:auto val="1"/>
        <c:lblAlgn val="ctr"/>
        <c:lblOffset val="100"/>
        <c:noMultiLvlLbl val="0"/>
      </c:catAx>
      <c:valAx>
        <c:axId val="1894609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23645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406250000000005E-2"/>
          <c:y val="0.76023854156114512"/>
          <c:w val="0.92330954724409453"/>
          <c:h val="0.16836991430361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9. В какой степени работники Дома культуры (клуба) обладают, на ваш взгляд, высокими показателями по следующим критериям?</a:t>
            </a:r>
            <a:endParaRPr lang="ru-RU" dirty="0"/>
          </a:p>
        </c:rich>
      </c:tx>
      <c:layout>
        <c:manualLayout>
          <c:xMode val="edge"/>
          <c:yMode val="edge"/>
          <c:x val="0.1776994077915510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731914370078739E-2"/>
          <c:y val="0.11258213353668255"/>
          <c:w val="0.89270558562992131"/>
          <c:h val="0.614529283639484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39E-2"/>
                  <c:y val="-2.304837056104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59375E-2"/>
                  <c:y val="-1.6762451317122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4374999999999881E-2"/>
                  <c:y val="-8.3812256585614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187500000000006E-2"/>
                  <c:y val="-6.2859192439211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0.93330000000000002</c:v>
                </c:pt>
                <c:pt idx="1">
                  <c:v>0.91669999999999996</c:v>
                </c:pt>
                <c:pt idx="2">
                  <c:v>0.76919999999999999</c:v>
                </c:pt>
                <c:pt idx="3">
                  <c:v>0.7681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Творческий потенциал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99999999999994E-2"/>
                  <c:y val="-2.0953064146403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59375E-2"/>
                  <c:y val="-1.6762451317122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062499999999892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3749999999999889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0.9</c:v>
                </c:pt>
                <c:pt idx="1">
                  <c:v>0.93059999999999998</c:v>
                </c:pt>
                <c:pt idx="2">
                  <c:v>0.63460000000000005</c:v>
                </c:pt>
                <c:pt idx="3">
                  <c:v>0.91300000000000003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Инеллектуальный уровень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0624999999999942E-2"/>
                  <c:y val="-1.6762451317122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4375000000000006E-2"/>
                  <c:y val="-1.46671449024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062500000000003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6875000000000003E-2"/>
                  <c:y val="-1.257183848784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0.9</c:v>
                </c:pt>
                <c:pt idx="1">
                  <c:v>0.88890000000000002</c:v>
                </c:pt>
                <c:pt idx="2">
                  <c:v>0.78849999999999998</c:v>
                </c:pt>
                <c:pt idx="3">
                  <c:v>0.81159999999999999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 общения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062500000000003E-2"/>
                  <c:y val="-1.047653207320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499999999999994E-2"/>
                  <c:y val="-1.676245131712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2187500000000006E-2"/>
                  <c:y val="-6.2859192439210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0624999999999886E-2"/>
                  <c:y val="-1.0476532073201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0.9</c:v>
                </c:pt>
                <c:pt idx="1">
                  <c:v>0.88890000000000002</c:v>
                </c:pt>
                <c:pt idx="2">
                  <c:v>0.69230000000000003</c:v>
                </c:pt>
                <c:pt idx="3">
                  <c:v>0.82609999999999995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Методическая подготовленность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0624999999999942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0624999999999942E-2"/>
                  <c:y val="-1.8857757731763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624999999999997E-2"/>
                  <c:y val="-1.257183848784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062500000000003E-2"/>
                  <c:y val="-1.0476532073201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Лист1!$F$2:$F$5</c:f>
              <c:numCache>
                <c:formatCode>0.00%</c:formatCode>
                <c:ptCount val="4"/>
                <c:pt idx="0">
                  <c:v>0.86670000000000003</c:v>
                </c:pt>
                <c:pt idx="1">
                  <c:v>0.77780000000000005</c:v>
                </c:pt>
                <c:pt idx="2">
                  <c:v>0.59619999999999995</c:v>
                </c:pt>
                <c:pt idx="3">
                  <c:v>0.72460000000000002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Тактичность, дружелюбие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2187500000000006E-2"/>
                  <c:y val="-1.676245131712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062500000000003E-2"/>
                  <c:y val="-2.5143676975684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6874999999999892E-2"/>
                  <c:y val="-1.257183848784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0624999999999997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Лист1!$G$2:$G$5</c:f>
              <c:numCache>
                <c:formatCode>0.00%</c:formatCode>
                <c:ptCount val="4"/>
                <c:pt idx="0">
                  <c:v>0.95</c:v>
                </c:pt>
                <c:pt idx="1">
                  <c:v>0.90280000000000005</c:v>
                </c:pt>
                <c:pt idx="2">
                  <c:v>0.90380000000000005</c:v>
                </c:pt>
                <c:pt idx="3">
                  <c:v>0.94199999999999995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Эстетичный внешний вид, обояние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062500000000003E-2"/>
                  <c:y val="-1.466714490248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062499999999947E-2"/>
                  <c:y val="-2.0953064146403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062500000000003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187500000000006E-2"/>
                  <c:y val="-6.2859192439210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Лист1!$H$2:$H$5</c:f>
              <c:numCache>
                <c:formatCode>0.00%</c:formatCode>
                <c:ptCount val="4"/>
                <c:pt idx="0">
                  <c:v>0.93330000000000002</c:v>
                </c:pt>
                <c:pt idx="1">
                  <c:v>0.93059999999999998</c:v>
                </c:pt>
                <c:pt idx="2">
                  <c:v>0.71150000000000002</c:v>
                </c:pt>
                <c:pt idx="3">
                  <c:v>0.7681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Умение интересно и разнообразно проводить программы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9062499999999947E-2"/>
                  <c:y val="-1.047653207320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062500000000058E-2"/>
                  <c:y val="-1.8857757731763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062500000000003E-2"/>
                  <c:y val="-8.3812256585614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3749999999999889E-2"/>
                  <c:y val="-1.466714490248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Лист1!$I$2:$I$5</c:f>
              <c:numCache>
                <c:formatCode>0.00%</c:formatCode>
                <c:ptCount val="4"/>
                <c:pt idx="0">
                  <c:v>0.86670000000000003</c:v>
                </c:pt>
                <c:pt idx="1">
                  <c:v>0.80559999999999998</c:v>
                </c:pt>
                <c:pt idx="2">
                  <c:v>0.76919999999999999</c:v>
                </c:pt>
                <c:pt idx="3">
                  <c:v>0.84060000000000001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Педагогические способности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5144110999547296E-2"/>
                  <c:y val="-1.1602041116521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0624999999999997E-2"/>
                  <c:y val="-1.257183848784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062499999999892E-2"/>
                  <c:y val="-1.257183848784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468749999999989"/>
                  <c:y val="-2.304837056104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Лист1!$J$2:$J$5</c:f>
              <c:numCache>
                <c:formatCode>0.00%</c:formatCode>
                <c:ptCount val="4"/>
                <c:pt idx="0">
                  <c:v>0.86670000000000003</c:v>
                </c:pt>
                <c:pt idx="1">
                  <c:v>0.94440000000000002</c:v>
                </c:pt>
                <c:pt idx="2">
                  <c:v>0.53849999999999998</c:v>
                </c:pt>
                <c:pt idx="3">
                  <c:v>0.81159999999999999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Прогрессивность мышления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5786277720825319E-2"/>
                  <c:y val="-1.004361935979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187500000000006E-2"/>
                  <c:y val="-1.4667144902482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7499999999999994E-2"/>
                  <c:y val="-2.9334289804964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312499999999999"/>
                  <c:y val="-4.190612829280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Кременкуль</c:v>
                </c:pt>
                <c:pt idx="1">
                  <c:v>Мирный</c:v>
                </c:pt>
                <c:pt idx="2">
                  <c:v>Саккулово</c:v>
                </c:pt>
                <c:pt idx="3">
                  <c:v>Трубный </c:v>
                </c:pt>
              </c:strCache>
            </c:strRef>
          </c:cat>
          <c:val>
            <c:numRef>
              <c:f>Лист1!$K$2:$K$5</c:f>
              <c:numCache>
                <c:formatCode>0.00%</c:formatCode>
                <c:ptCount val="4"/>
                <c:pt idx="0">
                  <c:v>0.88329999999999997</c:v>
                </c:pt>
                <c:pt idx="1">
                  <c:v>0.80559999999999998</c:v>
                </c:pt>
                <c:pt idx="2">
                  <c:v>0.63460000000000005</c:v>
                </c:pt>
                <c:pt idx="3">
                  <c:v>0.66669999999999996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238530832"/>
        <c:axId val="238531224"/>
        <c:axId val="0"/>
      </c:bar3DChart>
      <c:catAx>
        <c:axId val="23853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531224"/>
        <c:crosses val="autoZero"/>
        <c:auto val="1"/>
        <c:lblAlgn val="ctr"/>
        <c:lblOffset val="100"/>
        <c:noMultiLvlLbl val="0"/>
      </c:catAx>
      <c:valAx>
        <c:axId val="2385312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23853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292526335839073E-2"/>
          <c:y val="0.69204586470185003"/>
          <c:w val="0.60862352362204741"/>
          <c:h val="0.285858199560942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46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6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14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17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1187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510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551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25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8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2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68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44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8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1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29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66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C41DA-6C01-4D7A-AB8F-45F20886D8CB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F0EB4A-42EA-43E4-9B9D-3020673952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10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  <p:sldLayoutId id="2147483975" r:id="rId13"/>
    <p:sldLayoutId id="2147483976" r:id="rId14"/>
    <p:sldLayoutId id="2147483977" r:id="rId15"/>
    <p:sldLayoutId id="21474839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5" y="862885"/>
            <a:ext cx="8596668" cy="2524259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предоставления услуг населению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бюджетным учреждением культуры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«Межпоселенческое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культурное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объединение"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77335" y="3754716"/>
            <a:ext cx="8596668" cy="250441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Маркина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Ивановна,</a:t>
            </a:r>
          </a:p>
          <a:p>
            <a:pPr algn="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ачальник Отдела культуры</a:t>
            </a:r>
          </a:p>
          <a:p>
            <a:pPr algn="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дминистрации Сосновского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апреля 2015г.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380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5007"/>
              </p:ext>
            </p:extLst>
          </p:nvPr>
        </p:nvGraphicFramePr>
        <p:xfrm>
          <a:off x="677335" y="1442436"/>
          <a:ext cx="8596666" cy="464927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148493"/>
                <a:gridCol w="2149391"/>
                <a:gridCol w="2149391"/>
                <a:gridCol w="2149391"/>
              </a:tblGrid>
              <a:tr h="464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Факторы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Высокая оценка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Средняя оценка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Низкая оценка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8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Качество программ, концертов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81.67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4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и разнообразие программ, концертов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31.67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Качество клубных формирований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Техническое оснащение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78.33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18.33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Чистота в помещении, уют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93.33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Расположение ДК (клуба)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91.67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Затрудняюсь ответить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8.Оцените,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пожалуйста, уровень отдельных показателей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Кременкульского Дома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01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8.Оцените,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пожалуйста, уровень отдельных показателей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Мирненского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Дома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317567"/>
              </p:ext>
            </p:extLst>
          </p:nvPr>
        </p:nvGraphicFramePr>
        <p:xfrm>
          <a:off x="798490" y="1609857"/>
          <a:ext cx="8216721" cy="470823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53536"/>
                <a:gridCol w="2054395"/>
                <a:gridCol w="2054395"/>
                <a:gridCol w="2054395"/>
              </a:tblGrid>
              <a:tr h="251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Факторы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Высокая оценка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Средняя оценка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Низкая оценка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5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Качество программ, концертов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80.56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15.28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7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и разнообразие программ, концертов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65.28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30.56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Качество клубных формирований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52.78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38.89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6.94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Техническое оснащение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51.39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41.67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Чистота в помещении, уют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90.28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Расположение ДК (клуба)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84.72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9.72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Затрудняюсь ответить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62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8.Оцените,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пожалуйста, уровень отдельных показателей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Саккуловского сельского Дома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954227"/>
              </p:ext>
            </p:extLst>
          </p:nvPr>
        </p:nvGraphicFramePr>
        <p:xfrm>
          <a:off x="677335" y="1582196"/>
          <a:ext cx="8131815" cy="46370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420664"/>
                <a:gridCol w="1988228"/>
                <a:gridCol w="1988229"/>
                <a:gridCol w="1734694"/>
              </a:tblGrid>
              <a:tr h="2476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Факторы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Высокая оценка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Средняя оценка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Низкая оценка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2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Качество программ, концертов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50.00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46.15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0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и разнообразие программ, концертов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50.00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28.85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9.62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5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Качество клубных формирований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48.08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40.38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1.92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5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Техническое оснащение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44.23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36.54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5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Чистота в помещении, уют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76.92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13.46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5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Расположение ДК (клуба)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65.38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23.08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1.92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5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Затрудняюсь ответить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797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8.Оцените,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пожалуйста, уровень отдельных показателей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Трубненского сельского Дома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799695"/>
              </p:ext>
            </p:extLst>
          </p:nvPr>
        </p:nvGraphicFramePr>
        <p:xfrm>
          <a:off x="978794" y="1556439"/>
          <a:ext cx="7675810" cy="46125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918351"/>
                <a:gridCol w="1919153"/>
                <a:gridCol w="1919153"/>
                <a:gridCol w="1919153"/>
              </a:tblGrid>
              <a:tr h="461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Факторы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Высокая оценка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Средняя оценка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Низкая оценка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Качество программ, концертов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72.46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23.19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2.90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2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и разнообразие программ, концертов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59.42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39.13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1.45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1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Качество клубных формирований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68.12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27.54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1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Техническое оснащение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26.09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33.33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39.13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1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Чистота в помещении, уют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86.96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1.45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1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Расположение ДК (клуба)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59.42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30.43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1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Затрудняюсь ответить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848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26313554"/>
              </p:ext>
            </p:extLst>
          </p:nvPr>
        </p:nvGraphicFramePr>
        <p:xfrm>
          <a:off x="2032000" y="535578"/>
          <a:ext cx="8128000" cy="6061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51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9.В какой степени работники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Кременкульского Дома культуры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обладают, на Ваш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взгляд, высокими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 по следующим критериям ?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670483"/>
              </p:ext>
            </p:extLst>
          </p:nvPr>
        </p:nvGraphicFramePr>
        <p:xfrm>
          <a:off x="677334" y="1468192"/>
          <a:ext cx="8312120" cy="455912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490360"/>
                <a:gridCol w="1440733"/>
                <a:gridCol w="1381027"/>
              </a:tblGrid>
              <a:tr h="6838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наибольшей степени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наименьшей степени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9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9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9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Интеллектуальный уровень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9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общения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15.71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9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Методическая подготовленность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9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Тактичность, дружелюбие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9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Эстетичный внешний вид, обаяние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38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интересно и разнообразно проводить программы (мероприятия, тематические вечера, концерты и т.д.)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38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способности (умение заинтересовать людей ,привлечь их к деятельности Дома культуры ,клуба)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25.71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38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Прогрессивность мышления (соответствие современным запросам времени, умении придумывать оригинальные идеи)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774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9.В какой степени работники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Мирненского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Дома культуры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обладают, на Ваш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взгляд, высокими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 по следующим критериям ?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393370"/>
              </p:ext>
            </p:extLst>
          </p:nvPr>
        </p:nvGraphicFramePr>
        <p:xfrm>
          <a:off x="927278" y="1558346"/>
          <a:ext cx="8203842" cy="486820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418841"/>
                <a:gridCol w="1421964"/>
                <a:gridCol w="1363037"/>
              </a:tblGrid>
              <a:tr h="7302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Параметры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наибольшей степени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наименьшей степени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3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3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Профессиональная подготовка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91.67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9.72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3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Творческий потенциал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93.06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9.72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3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Интеллектуальный уровень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88.89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13.89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3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Культура общения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88.89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9.72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3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Методическая подготовленность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77.78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20.83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3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Тактичность, дружелюбие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90.28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3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Эстетичный внешний вид, обаяние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93.06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Умение интересно и разнообразно проводить программы (мероприятия, тематические вечера, концерты и т.д)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80.56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18.06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Педагогические способности (умение заинтересовать людей ,привлечь их к деятельности Дома культуры ,клуба)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94.44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5.94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Прогрессивность мышления (соответствие современным запросам времени ,умении придумывать оригинальные идеи)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80.56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18.06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021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9.В какой степени работники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Саккуловского сельского Дома культуры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обладают, на Ваш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взгляд, высокими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 по следующим критериям ?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21085"/>
              </p:ext>
            </p:extLst>
          </p:nvPr>
        </p:nvGraphicFramePr>
        <p:xfrm>
          <a:off x="677333" y="1682654"/>
          <a:ext cx="8814396" cy="44476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822126"/>
                <a:gridCol w="1527792"/>
                <a:gridCol w="1464478"/>
              </a:tblGrid>
              <a:tr h="55596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Параметры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наибольшей степени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наименьшей степени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Профессиональная подготовка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76.92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15.38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Творческий потенциал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63.46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15.38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Интеллектуальный уровень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78.85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20.92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Культура общения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69.23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21.15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Методическая подготовленность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59.62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26.92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Тактичность, дружелюбие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90.38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Эстетичный внешний вид, обаяние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71.15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17.31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9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Умение интересно и разнообразно проводить программы (мероприятия, тематические вечера, концерты и т.д.)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76.92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15.38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9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Педагогические способности (умение заинтересовать людей, привлечь их к деятельности Дома культуры, клуба)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53.85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34.62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9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Прогрессивность мышления (соответствие современным запросам времени, умении придумывать оригинальные идеи)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63.46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19.23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635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9.В какой степени работники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Трубненского сельского Дома культуры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обладают, на Ваш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взгляд, высокими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 по следующим критериям ?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556774"/>
              </p:ext>
            </p:extLst>
          </p:nvPr>
        </p:nvGraphicFramePr>
        <p:xfrm>
          <a:off x="772733" y="1468184"/>
          <a:ext cx="8332630" cy="469950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503908"/>
                <a:gridCol w="1444288"/>
                <a:gridCol w="1384434"/>
              </a:tblGrid>
              <a:tr h="5698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Параметры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наибольшей степени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наименьшей степени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Профессиональная подготовка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76.81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10.14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Творческий потенциал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91.30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Интеллектуальный уровень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81.16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Культура общения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82.61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15.94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Методическая подготовленность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72.46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20.29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Тактичность, дружелюбие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94.20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Эстетичный внешний вид, обаяние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76.81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23.19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Умение интересно и разнообразно проводить программы (мероприятия, тематические вечера, концерты и т.д.)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84.06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10.14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Педагогические способности (умение заинтересовать людей ,привлечь их к деятельности Дома культуры ,клуба)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81.16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18.84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Прогрессивность мышления (соответствие современным запросам времени, умении придумывать оригинальные идеи)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66.67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33.33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316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22165240"/>
              </p:ext>
            </p:extLst>
          </p:nvPr>
        </p:nvGraphicFramePr>
        <p:xfrm>
          <a:off x="1561736" y="535578"/>
          <a:ext cx="8352971" cy="6322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15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963610" y="1722707"/>
            <a:ext cx="4184035" cy="388077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Кременкульский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ДК</a:t>
            </a:r>
          </a:p>
          <a:p>
            <a:pPr>
              <a:lnSpc>
                <a:spcPct val="200000"/>
              </a:lnSpc>
            </a:pP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Мирненский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ДК</a:t>
            </a:r>
          </a:p>
          <a:p>
            <a:pPr>
              <a:lnSpc>
                <a:spcPct val="200000"/>
              </a:lnSpc>
            </a:pP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Саккуловский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СДК</a:t>
            </a:r>
          </a:p>
          <a:p>
            <a:pPr>
              <a:lnSpc>
                <a:spcPct val="200000"/>
              </a:lnSpc>
            </a:pP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Трубненский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СДК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4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3122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Что, по Вашему мнению, следует сделать, чтобы улучшить качество оказываемых услуг в Доме культуры, клубе?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(Открытый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вопрос)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336317" y="2003836"/>
            <a:ext cx="4809066" cy="451453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клуба.</a:t>
            </a:r>
          </a:p>
          <a:p>
            <a:pPr>
              <a:lnSpc>
                <a:spcPct val="120000"/>
              </a:lnSpc>
            </a:pP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программы.</a:t>
            </a:r>
          </a:p>
          <a:p>
            <a:pPr>
              <a:lnSpc>
                <a:spcPct val="120000"/>
              </a:lnSpc>
            </a:pP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помощь.</a:t>
            </a:r>
          </a:p>
          <a:p>
            <a:pPr>
              <a:lnSpc>
                <a:spcPct val="120000"/>
              </a:lnSpc>
            </a:pP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кружков, клубов поинтереснее.</a:t>
            </a:r>
          </a:p>
          <a:p>
            <a:pPr>
              <a:lnSpc>
                <a:spcPct val="120000"/>
              </a:lnSpc>
            </a:pP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Цены ниже.</a:t>
            </a:r>
          </a:p>
          <a:p>
            <a:pPr>
              <a:lnSpc>
                <a:spcPct val="120000"/>
              </a:lnSpc>
            </a:pP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 фильмов, дискотеки.</a:t>
            </a:r>
          </a:p>
          <a:p>
            <a:pPr>
              <a:lnSpc>
                <a:spcPct val="120000"/>
              </a:lnSpc>
            </a:pP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Привозить концерты.</a:t>
            </a:r>
          </a:p>
          <a:p>
            <a:pPr>
              <a:lnSpc>
                <a:spcPct val="120000"/>
              </a:lnSpc>
            </a:pP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времени работать.</a:t>
            </a:r>
          </a:p>
          <a:p>
            <a:pPr>
              <a:lnSpc>
                <a:spcPct val="120000"/>
              </a:lnSpc>
            </a:pP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Поездка в бассейн.</a:t>
            </a:r>
            <a:endParaRPr lang="ru-RU" sz="2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молодежи что-то 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добавить.</a:t>
            </a:r>
          </a:p>
          <a:p>
            <a:pPr>
              <a:lnSpc>
                <a:spcPct val="120000"/>
              </a:lnSpc>
            </a:pP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Улучшить техническое оснащение.</a:t>
            </a:r>
            <a:endParaRPr lang="ru-RU" sz="29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986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03091" y="24384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СПАСИБО  ЗА  ВНИМАНИЕ!</a:t>
            </a:r>
            <a:endParaRPr lang="ru-RU" sz="4800" i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0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09196406"/>
              </p:ext>
            </p:extLst>
          </p:nvPr>
        </p:nvGraphicFramePr>
        <p:xfrm>
          <a:off x="1457234" y="522515"/>
          <a:ext cx="8128000" cy="6061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393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33447768"/>
              </p:ext>
            </p:extLst>
          </p:nvPr>
        </p:nvGraphicFramePr>
        <p:xfrm>
          <a:off x="1535611" y="548641"/>
          <a:ext cx="8128000" cy="6061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014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24798450"/>
              </p:ext>
            </p:extLst>
          </p:nvPr>
        </p:nvGraphicFramePr>
        <p:xfrm>
          <a:off x="1561737" y="470264"/>
          <a:ext cx="8128000" cy="6061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8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81423377"/>
              </p:ext>
            </p:extLst>
          </p:nvPr>
        </p:nvGraphicFramePr>
        <p:xfrm>
          <a:off x="600890" y="444137"/>
          <a:ext cx="9274629" cy="6272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87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13642783"/>
              </p:ext>
            </p:extLst>
          </p:nvPr>
        </p:nvGraphicFramePr>
        <p:xfrm>
          <a:off x="1470297" y="548641"/>
          <a:ext cx="8128000" cy="6061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7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71171379"/>
              </p:ext>
            </p:extLst>
          </p:nvPr>
        </p:nvGraphicFramePr>
        <p:xfrm>
          <a:off x="1705428" y="509452"/>
          <a:ext cx="8128000" cy="6061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60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75647562"/>
              </p:ext>
            </p:extLst>
          </p:nvPr>
        </p:nvGraphicFramePr>
        <p:xfrm>
          <a:off x="1169851" y="587829"/>
          <a:ext cx="8128000" cy="6061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46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</TotalTime>
  <Words>1147</Words>
  <Application>Microsoft Office PowerPoint</Application>
  <PresentationFormat>Широкоэкранный</PresentationFormat>
  <Paragraphs>521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Georgia</vt:lpstr>
      <vt:lpstr>Times New Roman</vt:lpstr>
      <vt:lpstr>Trebuchet MS</vt:lpstr>
      <vt:lpstr>Wingdings 3</vt:lpstr>
      <vt:lpstr>Грань</vt:lpstr>
      <vt:lpstr>Мониторинг предоставления услуг населению муниципальным бюджетным учреждением культуры «Межпоселенческое социально культурное объединение"</vt:lpstr>
      <vt:lpstr>Объект мониторинга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8.Оцените, пожалуйста, уровень отдельных показателей Кременкульского Дома культуры </vt:lpstr>
      <vt:lpstr>8.Оцените, пожалуйста, уровень отдельных показателей  Мирненского Дома культуры </vt:lpstr>
      <vt:lpstr>8.Оцените, пожалуйста, уровень отдельных показателей  Саккуловского сельского Дома культуры </vt:lpstr>
      <vt:lpstr>8.Оцените, пожалуйста, уровень отдельных показателей  Трубненского сельского Дома культуры </vt:lpstr>
      <vt:lpstr>Презентация PowerPoint</vt:lpstr>
      <vt:lpstr>9.В какой степени работники Кременкульского Дома культуры обладают, на Ваш взгляд, высокими показателями по следующим критериям ? </vt:lpstr>
      <vt:lpstr>9.В какой степени работники Мирненского Дома культуры обладают, на Ваш взгляд, высокими показателями по следующим критериям ? </vt:lpstr>
      <vt:lpstr>9.В какой степени работники Саккуловского сельского Дома культуры обладают, на Ваш взгляд, высокими показателями по следующим критериям ? </vt:lpstr>
      <vt:lpstr>9.В какой степени работники Трубненского сельского Дома культуры обладают, на Ваш взгляд, высокими показателями по следующим критериям ? </vt:lpstr>
      <vt:lpstr>Презентация PowerPoint</vt:lpstr>
      <vt:lpstr>10. Что, по Вашему мнению, следует сделать, чтобы улучшить качество оказываемых услуг в Доме культуры, клубе?  (Открытый вопрос) </vt:lpstr>
      <vt:lpstr>СПАСИБО  ЗА 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51</cp:revision>
  <dcterms:created xsi:type="dcterms:W3CDTF">2015-04-21T12:34:49Z</dcterms:created>
  <dcterms:modified xsi:type="dcterms:W3CDTF">2015-04-23T12:40:18Z</dcterms:modified>
</cp:coreProperties>
</file>