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8" r:id="rId3"/>
    <p:sldId id="271" r:id="rId4"/>
    <p:sldId id="272" r:id="rId5"/>
    <p:sldId id="273" r:id="rId6"/>
    <p:sldId id="274" r:id="rId7"/>
    <p:sldId id="275" r:id="rId8"/>
    <p:sldId id="276" r:id="rId9"/>
    <p:sldId id="277" r:id="rId10"/>
    <p:sldId id="279" r:id="rId11"/>
    <p:sldId id="280" r:id="rId12"/>
    <p:sldId id="281" r:id="rId13"/>
    <p:sldId id="282" r:id="rId14"/>
    <p:sldId id="284" r:id="rId15"/>
    <p:sldId id="285" r:id="rId16"/>
    <p:sldId id="283" r:id="rId17"/>
    <p:sldId id="286" r:id="rId18"/>
    <p:sldId id="287" r:id="rId19"/>
    <p:sldId id="288" r:id="rId20"/>
    <p:sldId id="289" r:id="rId21"/>
    <p:sldId id="290" r:id="rId22"/>
    <p:sldId id="291" r:id="rId23"/>
    <p:sldId id="292" r:id="rId24"/>
    <p:sldId id="293" r:id="rId25"/>
    <p:sldId id="294" r:id="rId26"/>
    <p:sldId id="295" r:id="rId27"/>
    <p:sldId id="296" r:id="rId28"/>
    <p:sldId id="297" r:id="rId29"/>
    <p:sldId id="300" r:id="rId30"/>
  </p:sldIdLst>
  <p:sldSz cx="9144000" cy="5143500" type="screen16x9"/>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7082"/>
    <a:srgbClr val="4F6A36"/>
    <a:srgbClr val="DDAC96"/>
    <a:srgbClr val="CEB173"/>
    <a:srgbClr val="012C65"/>
    <a:srgbClr val="CCE9CC"/>
    <a:srgbClr val="FFFFFF"/>
    <a:srgbClr val="45A690"/>
    <a:srgbClr val="B6AD63"/>
    <a:srgbClr val="0000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634" y="101"/>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A43815-EA3D-4453-948D-237750260B00}"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ru-RU"/>
        </a:p>
      </dgm:t>
    </dgm:pt>
    <dgm:pt modelId="{58A0787F-041C-434C-B6AE-EAF0AC802919}">
      <dgm:prSet phldrT="[Текст]"/>
      <dgm:spPr/>
      <dgm:t>
        <a:bodyPr/>
        <a:lstStyle/>
        <a:p>
          <a:r>
            <a:rPr lang="ru-RU" dirty="0" smtClean="0">
              <a:solidFill>
                <a:schemeClr val="tx1"/>
              </a:solidFill>
              <a:latin typeface="Times New Roman" pitchFamily="18" charset="0"/>
              <a:cs typeface="Times New Roman" pitchFamily="18" charset="0"/>
            </a:rPr>
            <a:t>1</a:t>
          </a:r>
          <a:endParaRPr lang="ru-RU" dirty="0">
            <a:solidFill>
              <a:schemeClr val="tx1"/>
            </a:solidFill>
            <a:latin typeface="Times New Roman" pitchFamily="18" charset="0"/>
            <a:cs typeface="Times New Roman" pitchFamily="18" charset="0"/>
          </a:endParaRPr>
        </a:p>
      </dgm:t>
    </dgm:pt>
    <dgm:pt modelId="{FC3D2F3F-0052-451D-807F-EA00C7621AC2}" type="parTrans" cxnId="{49BEC933-BA7B-4D7F-8499-F5D8F509536A}">
      <dgm:prSet/>
      <dgm:spPr/>
      <dgm:t>
        <a:bodyPr/>
        <a:lstStyle/>
        <a:p>
          <a:endParaRPr lang="ru-RU"/>
        </a:p>
      </dgm:t>
    </dgm:pt>
    <dgm:pt modelId="{3DE4014D-3A72-4900-9F0F-8BE591243864}" type="sibTrans" cxnId="{49BEC933-BA7B-4D7F-8499-F5D8F509536A}">
      <dgm:prSet/>
      <dgm:spPr/>
      <dgm:t>
        <a:bodyPr/>
        <a:lstStyle/>
        <a:p>
          <a:endParaRPr lang="ru-RU"/>
        </a:p>
      </dgm:t>
    </dgm:pt>
    <dgm:pt modelId="{CD382385-8398-4D53-B883-9D9A6E8CDCA5}">
      <dgm:prSet phldrT="[Текст]" custT="1"/>
      <dgm:spPr/>
      <dgm:t>
        <a:bodyPr/>
        <a:lstStyle/>
        <a:p>
          <a:pPr algn="just"/>
          <a:r>
            <a:rPr lang="ru-RU" sz="1800" dirty="0" smtClean="0">
              <a:latin typeface="Times New Roman" pitchFamily="18" charset="0"/>
              <a:cs typeface="Times New Roman" pitchFamily="18" charset="0"/>
            </a:rPr>
            <a:t>Посредством создания специального (самостоятельного) структурного подразделения</a:t>
          </a:r>
          <a:endParaRPr lang="ru-RU" sz="1800" dirty="0">
            <a:latin typeface="Times New Roman" pitchFamily="18" charset="0"/>
            <a:cs typeface="Times New Roman" pitchFamily="18" charset="0"/>
          </a:endParaRPr>
        </a:p>
      </dgm:t>
    </dgm:pt>
    <dgm:pt modelId="{69F107E9-D55E-45CE-ADDD-B0E9F0E55EA8}" type="parTrans" cxnId="{8AEE4ABF-AC37-4D03-B422-F5953E45404C}">
      <dgm:prSet/>
      <dgm:spPr/>
      <dgm:t>
        <a:bodyPr/>
        <a:lstStyle/>
        <a:p>
          <a:endParaRPr lang="ru-RU"/>
        </a:p>
      </dgm:t>
    </dgm:pt>
    <dgm:pt modelId="{6FFBCFAA-878F-44D4-8172-F2BE3BF43AD4}" type="sibTrans" cxnId="{8AEE4ABF-AC37-4D03-B422-F5953E45404C}">
      <dgm:prSet/>
      <dgm:spPr/>
      <dgm:t>
        <a:bodyPr/>
        <a:lstStyle/>
        <a:p>
          <a:endParaRPr lang="ru-RU"/>
        </a:p>
      </dgm:t>
    </dgm:pt>
    <dgm:pt modelId="{D20ECE45-1F55-4714-A364-6279EE2FE445}">
      <dgm:prSet phldrT="[Текст]"/>
      <dgm:spPr/>
      <dgm:t>
        <a:bodyPr/>
        <a:lstStyle/>
        <a:p>
          <a:r>
            <a:rPr lang="ru-RU" dirty="0" smtClean="0">
              <a:solidFill>
                <a:schemeClr val="tx1"/>
              </a:solidFill>
              <a:latin typeface="Times New Roman" pitchFamily="18" charset="0"/>
              <a:cs typeface="Times New Roman" pitchFamily="18" charset="0"/>
            </a:rPr>
            <a:t>2</a:t>
          </a:r>
          <a:endParaRPr lang="ru-RU" dirty="0">
            <a:solidFill>
              <a:schemeClr val="tx1"/>
            </a:solidFill>
            <a:latin typeface="Times New Roman" pitchFamily="18" charset="0"/>
            <a:cs typeface="Times New Roman" pitchFamily="18" charset="0"/>
          </a:endParaRPr>
        </a:p>
      </dgm:t>
    </dgm:pt>
    <dgm:pt modelId="{2E0DFB48-2A13-4794-BC2C-01274E63E95B}" type="parTrans" cxnId="{7BF525D3-67E4-4A77-9088-A40B8E5E89CD}">
      <dgm:prSet/>
      <dgm:spPr/>
      <dgm:t>
        <a:bodyPr/>
        <a:lstStyle/>
        <a:p>
          <a:endParaRPr lang="ru-RU"/>
        </a:p>
      </dgm:t>
    </dgm:pt>
    <dgm:pt modelId="{147FE0AE-0FD3-4C84-97A7-5ADB179E9B4A}" type="sibTrans" cxnId="{7BF525D3-67E4-4A77-9088-A40B8E5E89CD}">
      <dgm:prSet/>
      <dgm:spPr/>
      <dgm:t>
        <a:bodyPr/>
        <a:lstStyle/>
        <a:p>
          <a:endParaRPr lang="ru-RU"/>
        </a:p>
      </dgm:t>
    </dgm:pt>
    <dgm:pt modelId="{DA71CEF3-9F45-44F2-B339-97DDBEDB6443}">
      <dgm:prSet phldrT="[Текст]" custT="1"/>
      <dgm:spPr/>
      <dgm:t>
        <a:bodyPr/>
        <a:lstStyle/>
        <a:p>
          <a:pPr algn="just"/>
          <a:r>
            <a:rPr lang="ru-RU" sz="1800" dirty="0" smtClean="0">
              <a:latin typeface="Times New Roman" pitchFamily="18" charset="0"/>
              <a:cs typeface="Times New Roman" pitchFamily="18" charset="0"/>
            </a:rPr>
            <a:t>Посредством создания постоянно действующего органа без создания структурного подразделения (утвердить постоянный состав сотрудников</a:t>
          </a:r>
          <a:r>
            <a:rPr lang="en-US" sz="1800" dirty="0" smtClean="0">
              <a:latin typeface="Times New Roman" pitchFamily="18" charset="0"/>
              <a:cs typeface="Times New Roman" pitchFamily="18" charset="0"/>
            </a:rPr>
            <a:t>, </a:t>
          </a:r>
          <a:r>
            <a:rPr lang="ru-RU" sz="1800" dirty="0" smtClean="0">
              <a:latin typeface="Times New Roman" pitchFamily="18" charset="0"/>
              <a:cs typeface="Times New Roman" pitchFamily="18" charset="0"/>
            </a:rPr>
            <a:t>выполняющих функции контрактной службы)</a:t>
          </a:r>
          <a:endParaRPr lang="ru-RU" sz="1800" dirty="0">
            <a:latin typeface="Times New Roman" pitchFamily="18" charset="0"/>
            <a:cs typeface="Times New Roman" pitchFamily="18" charset="0"/>
          </a:endParaRPr>
        </a:p>
      </dgm:t>
    </dgm:pt>
    <dgm:pt modelId="{FEC1B854-2A53-4F3C-9BE4-1A1E5BA4A0D2}" type="parTrans" cxnId="{8CD632C0-3221-4902-8088-2C343B67888B}">
      <dgm:prSet/>
      <dgm:spPr/>
      <dgm:t>
        <a:bodyPr/>
        <a:lstStyle/>
        <a:p>
          <a:endParaRPr lang="ru-RU"/>
        </a:p>
      </dgm:t>
    </dgm:pt>
    <dgm:pt modelId="{9E1DB8C6-6119-46F7-8F9A-04E5C3E414A0}" type="sibTrans" cxnId="{8CD632C0-3221-4902-8088-2C343B67888B}">
      <dgm:prSet/>
      <dgm:spPr/>
      <dgm:t>
        <a:bodyPr/>
        <a:lstStyle/>
        <a:p>
          <a:endParaRPr lang="ru-RU"/>
        </a:p>
      </dgm:t>
    </dgm:pt>
    <dgm:pt modelId="{EEEB148F-C1EC-478D-A284-52AA2C3BD4E0}">
      <dgm:prSet phldrT="[Текст]"/>
      <dgm:spPr/>
      <dgm:t>
        <a:bodyPr/>
        <a:lstStyle/>
        <a:p>
          <a:r>
            <a:rPr lang="ru-RU" dirty="0" smtClean="0">
              <a:solidFill>
                <a:schemeClr val="tx1"/>
              </a:solidFill>
              <a:latin typeface="Times New Roman" pitchFamily="18" charset="0"/>
              <a:cs typeface="Times New Roman" pitchFamily="18" charset="0"/>
            </a:rPr>
            <a:t>3</a:t>
          </a:r>
          <a:endParaRPr lang="ru-RU" dirty="0">
            <a:solidFill>
              <a:schemeClr val="tx1"/>
            </a:solidFill>
            <a:latin typeface="Times New Roman" pitchFamily="18" charset="0"/>
            <a:cs typeface="Times New Roman" pitchFamily="18" charset="0"/>
          </a:endParaRPr>
        </a:p>
      </dgm:t>
    </dgm:pt>
    <dgm:pt modelId="{309E2849-EEA4-4355-AA32-14C75D8C727C}" type="parTrans" cxnId="{63D37E17-4941-42D5-90FD-18E56AF67A0E}">
      <dgm:prSet/>
      <dgm:spPr/>
      <dgm:t>
        <a:bodyPr/>
        <a:lstStyle/>
        <a:p>
          <a:endParaRPr lang="ru-RU"/>
        </a:p>
      </dgm:t>
    </dgm:pt>
    <dgm:pt modelId="{A8F5BE37-7126-416A-B839-1EF7FB34BA03}" type="sibTrans" cxnId="{63D37E17-4941-42D5-90FD-18E56AF67A0E}">
      <dgm:prSet/>
      <dgm:spPr/>
      <dgm:t>
        <a:bodyPr/>
        <a:lstStyle/>
        <a:p>
          <a:endParaRPr lang="ru-RU"/>
        </a:p>
      </dgm:t>
    </dgm:pt>
    <dgm:pt modelId="{83671A61-B57E-4814-ABFB-52A4374657F2}">
      <dgm:prSet phldrT="[Текст]" custT="1"/>
      <dgm:spPr/>
      <dgm:t>
        <a:bodyPr/>
        <a:lstStyle/>
        <a:p>
          <a:pPr algn="just"/>
          <a:r>
            <a:rPr lang="ru-RU" sz="1800" dirty="0" smtClean="0">
              <a:latin typeface="Times New Roman" pitchFamily="18" charset="0"/>
              <a:cs typeface="Times New Roman" pitchFamily="18" charset="0"/>
            </a:rPr>
            <a:t>Смешанная форма – специальное (самостоятельное) структурное подразделение + сотрудники других подразделений</a:t>
          </a:r>
          <a:endParaRPr lang="ru-RU" sz="1800" dirty="0">
            <a:latin typeface="Times New Roman" pitchFamily="18" charset="0"/>
            <a:cs typeface="Times New Roman" pitchFamily="18" charset="0"/>
          </a:endParaRPr>
        </a:p>
      </dgm:t>
    </dgm:pt>
    <dgm:pt modelId="{95458C54-A97C-41C3-844E-4873102FC4C0}" type="parTrans" cxnId="{F19043AE-BF41-4EDF-A4F5-A8369849E8AA}">
      <dgm:prSet/>
      <dgm:spPr/>
      <dgm:t>
        <a:bodyPr/>
        <a:lstStyle/>
        <a:p>
          <a:endParaRPr lang="ru-RU"/>
        </a:p>
      </dgm:t>
    </dgm:pt>
    <dgm:pt modelId="{F51DB3CD-E344-4A25-8BED-10BA342DE748}" type="sibTrans" cxnId="{F19043AE-BF41-4EDF-A4F5-A8369849E8AA}">
      <dgm:prSet/>
      <dgm:spPr/>
      <dgm:t>
        <a:bodyPr/>
        <a:lstStyle/>
        <a:p>
          <a:endParaRPr lang="ru-RU"/>
        </a:p>
      </dgm:t>
    </dgm:pt>
    <dgm:pt modelId="{BCF5BD92-8795-40FB-BE61-B0EAC6430DC8}" type="pres">
      <dgm:prSet presAssocID="{DCA43815-EA3D-4453-948D-237750260B00}" presName="linearFlow" presStyleCnt="0">
        <dgm:presLayoutVars>
          <dgm:dir/>
          <dgm:animLvl val="lvl"/>
          <dgm:resizeHandles val="exact"/>
        </dgm:presLayoutVars>
      </dgm:prSet>
      <dgm:spPr/>
      <dgm:t>
        <a:bodyPr/>
        <a:lstStyle/>
        <a:p>
          <a:endParaRPr lang="ru-RU"/>
        </a:p>
      </dgm:t>
    </dgm:pt>
    <dgm:pt modelId="{F04C0EBA-05B4-47E8-B3F9-8B3C4DFC56A4}" type="pres">
      <dgm:prSet presAssocID="{58A0787F-041C-434C-B6AE-EAF0AC802919}" presName="composite" presStyleCnt="0"/>
      <dgm:spPr/>
    </dgm:pt>
    <dgm:pt modelId="{12C51D86-7B1A-49FE-B73B-E44EB2CE9AF9}" type="pres">
      <dgm:prSet presAssocID="{58A0787F-041C-434C-B6AE-EAF0AC802919}" presName="parentText" presStyleLbl="alignNode1" presStyleIdx="0" presStyleCnt="3">
        <dgm:presLayoutVars>
          <dgm:chMax val="1"/>
          <dgm:bulletEnabled val="1"/>
        </dgm:presLayoutVars>
      </dgm:prSet>
      <dgm:spPr/>
      <dgm:t>
        <a:bodyPr/>
        <a:lstStyle/>
        <a:p>
          <a:endParaRPr lang="ru-RU"/>
        </a:p>
      </dgm:t>
    </dgm:pt>
    <dgm:pt modelId="{E5677D11-A4F7-4732-AEEB-55DABC0E38E1}" type="pres">
      <dgm:prSet presAssocID="{58A0787F-041C-434C-B6AE-EAF0AC802919}" presName="descendantText" presStyleLbl="alignAcc1" presStyleIdx="0" presStyleCnt="3">
        <dgm:presLayoutVars>
          <dgm:bulletEnabled val="1"/>
        </dgm:presLayoutVars>
      </dgm:prSet>
      <dgm:spPr/>
      <dgm:t>
        <a:bodyPr/>
        <a:lstStyle/>
        <a:p>
          <a:endParaRPr lang="ru-RU"/>
        </a:p>
      </dgm:t>
    </dgm:pt>
    <dgm:pt modelId="{ECAC08F8-BA71-4EF5-81F5-392B1657B8EC}" type="pres">
      <dgm:prSet presAssocID="{3DE4014D-3A72-4900-9F0F-8BE591243864}" presName="sp" presStyleCnt="0"/>
      <dgm:spPr/>
    </dgm:pt>
    <dgm:pt modelId="{4BDCF6E0-27C7-4099-952E-3DB2448CB885}" type="pres">
      <dgm:prSet presAssocID="{D20ECE45-1F55-4714-A364-6279EE2FE445}" presName="composite" presStyleCnt="0"/>
      <dgm:spPr/>
    </dgm:pt>
    <dgm:pt modelId="{EB73BED6-E340-445B-9F97-BF5F9BF7B399}" type="pres">
      <dgm:prSet presAssocID="{D20ECE45-1F55-4714-A364-6279EE2FE445}" presName="parentText" presStyleLbl="alignNode1" presStyleIdx="1" presStyleCnt="3">
        <dgm:presLayoutVars>
          <dgm:chMax val="1"/>
          <dgm:bulletEnabled val="1"/>
        </dgm:presLayoutVars>
      </dgm:prSet>
      <dgm:spPr/>
      <dgm:t>
        <a:bodyPr/>
        <a:lstStyle/>
        <a:p>
          <a:endParaRPr lang="ru-RU"/>
        </a:p>
      </dgm:t>
    </dgm:pt>
    <dgm:pt modelId="{F53B5FEC-837E-49AB-A77F-439568882A4C}" type="pres">
      <dgm:prSet presAssocID="{D20ECE45-1F55-4714-A364-6279EE2FE445}" presName="descendantText" presStyleLbl="alignAcc1" presStyleIdx="1" presStyleCnt="3">
        <dgm:presLayoutVars>
          <dgm:bulletEnabled val="1"/>
        </dgm:presLayoutVars>
      </dgm:prSet>
      <dgm:spPr/>
      <dgm:t>
        <a:bodyPr/>
        <a:lstStyle/>
        <a:p>
          <a:endParaRPr lang="ru-RU"/>
        </a:p>
      </dgm:t>
    </dgm:pt>
    <dgm:pt modelId="{5A5ED602-701F-4ECD-90A9-60EBF41EAEDF}" type="pres">
      <dgm:prSet presAssocID="{147FE0AE-0FD3-4C84-97A7-5ADB179E9B4A}" presName="sp" presStyleCnt="0"/>
      <dgm:spPr/>
    </dgm:pt>
    <dgm:pt modelId="{ED24AF2D-5993-4F8F-AEAD-09D6FABAE638}" type="pres">
      <dgm:prSet presAssocID="{EEEB148F-C1EC-478D-A284-52AA2C3BD4E0}" presName="composite" presStyleCnt="0"/>
      <dgm:spPr/>
    </dgm:pt>
    <dgm:pt modelId="{6F9AE5A5-3040-40F5-B8C8-6ADDC1D76687}" type="pres">
      <dgm:prSet presAssocID="{EEEB148F-C1EC-478D-A284-52AA2C3BD4E0}" presName="parentText" presStyleLbl="alignNode1" presStyleIdx="2" presStyleCnt="3">
        <dgm:presLayoutVars>
          <dgm:chMax val="1"/>
          <dgm:bulletEnabled val="1"/>
        </dgm:presLayoutVars>
      </dgm:prSet>
      <dgm:spPr/>
      <dgm:t>
        <a:bodyPr/>
        <a:lstStyle/>
        <a:p>
          <a:endParaRPr lang="ru-RU"/>
        </a:p>
      </dgm:t>
    </dgm:pt>
    <dgm:pt modelId="{943AA8D8-A426-465A-8474-D8CC1E10F31E}" type="pres">
      <dgm:prSet presAssocID="{EEEB148F-C1EC-478D-A284-52AA2C3BD4E0}" presName="descendantText" presStyleLbl="alignAcc1" presStyleIdx="2" presStyleCnt="3">
        <dgm:presLayoutVars>
          <dgm:bulletEnabled val="1"/>
        </dgm:presLayoutVars>
      </dgm:prSet>
      <dgm:spPr/>
      <dgm:t>
        <a:bodyPr/>
        <a:lstStyle/>
        <a:p>
          <a:endParaRPr lang="ru-RU"/>
        </a:p>
      </dgm:t>
    </dgm:pt>
  </dgm:ptLst>
  <dgm:cxnLst>
    <dgm:cxn modelId="{2C8131EA-2535-4ACD-B678-F507C4B4E173}" type="presOf" srcId="{DA71CEF3-9F45-44F2-B339-97DDBEDB6443}" destId="{F53B5FEC-837E-49AB-A77F-439568882A4C}" srcOrd="0" destOrd="0" presId="urn:microsoft.com/office/officeart/2005/8/layout/chevron2"/>
    <dgm:cxn modelId="{C8E2D489-C87E-49DA-AFD4-58AB08241838}" type="presOf" srcId="{D20ECE45-1F55-4714-A364-6279EE2FE445}" destId="{EB73BED6-E340-445B-9F97-BF5F9BF7B399}" srcOrd="0" destOrd="0" presId="urn:microsoft.com/office/officeart/2005/8/layout/chevron2"/>
    <dgm:cxn modelId="{F19043AE-BF41-4EDF-A4F5-A8369849E8AA}" srcId="{EEEB148F-C1EC-478D-A284-52AA2C3BD4E0}" destId="{83671A61-B57E-4814-ABFB-52A4374657F2}" srcOrd="0" destOrd="0" parTransId="{95458C54-A97C-41C3-844E-4873102FC4C0}" sibTransId="{F51DB3CD-E344-4A25-8BED-10BA342DE748}"/>
    <dgm:cxn modelId="{49BEC933-BA7B-4D7F-8499-F5D8F509536A}" srcId="{DCA43815-EA3D-4453-948D-237750260B00}" destId="{58A0787F-041C-434C-B6AE-EAF0AC802919}" srcOrd="0" destOrd="0" parTransId="{FC3D2F3F-0052-451D-807F-EA00C7621AC2}" sibTransId="{3DE4014D-3A72-4900-9F0F-8BE591243864}"/>
    <dgm:cxn modelId="{A24F122A-92B5-41D3-BF04-6F318D98E7C4}" type="presOf" srcId="{DCA43815-EA3D-4453-948D-237750260B00}" destId="{BCF5BD92-8795-40FB-BE61-B0EAC6430DC8}" srcOrd="0" destOrd="0" presId="urn:microsoft.com/office/officeart/2005/8/layout/chevron2"/>
    <dgm:cxn modelId="{7BF525D3-67E4-4A77-9088-A40B8E5E89CD}" srcId="{DCA43815-EA3D-4453-948D-237750260B00}" destId="{D20ECE45-1F55-4714-A364-6279EE2FE445}" srcOrd="1" destOrd="0" parTransId="{2E0DFB48-2A13-4794-BC2C-01274E63E95B}" sibTransId="{147FE0AE-0FD3-4C84-97A7-5ADB179E9B4A}"/>
    <dgm:cxn modelId="{AED7E391-81F7-4B64-91FE-96129B21DA04}" type="presOf" srcId="{EEEB148F-C1EC-478D-A284-52AA2C3BD4E0}" destId="{6F9AE5A5-3040-40F5-B8C8-6ADDC1D76687}" srcOrd="0" destOrd="0" presId="urn:microsoft.com/office/officeart/2005/8/layout/chevron2"/>
    <dgm:cxn modelId="{8CD632C0-3221-4902-8088-2C343B67888B}" srcId="{D20ECE45-1F55-4714-A364-6279EE2FE445}" destId="{DA71CEF3-9F45-44F2-B339-97DDBEDB6443}" srcOrd="0" destOrd="0" parTransId="{FEC1B854-2A53-4F3C-9BE4-1A1E5BA4A0D2}" sibTransId="{9E1DB8C6-6119-46F7-8F9A-04E5C3E414A0}"/>
    <dgm:cxn modelId="{8AEE4ABF-AC37-4D03-B422-F5953E45404C}" srcId="{58A0787F-041C-434C-B6AE-EAF0AC802919}" destId="{CD382385-8398-4D53-B883-9D9A6E8CDCA5}" srcOrd="0" destOrd="0" parTransId="{69F107E9-D55E-45CE-ADDD-B0E9F0E55EA8}" sibTransId="{6FFBCFAA-878F-44D4-8172-F2BE3BF43AD4}"/>
    <dgm:cxn modelId="{32EEA702-5C31-42AA-8F0B-58165EB4A373}" type="presOf" srcId="{CD382385-8398-4D53-B883-9D9A6E8CDCA5}" destId="{E5677D11-A4F7-4732-AEEB-55DABC0E38E1}" srcOrd="0" destOrd="0" presId="urn:microsoft.com/office/officeart/2005/8/layout/chevron2"/>
    <dgm:cxn modelId="{63D37E17-4941-42D5-90FD-18E56AF67A0E}" srcId="{DCA43815-EA3D-4453-948D-237750260B00}" destId="{EEEB148F-C1EC-478D-A284-52AA2C3BD4E0}" srcOrd="2" destOrd="0" parTransId="{309E2849-EEA4-4355-AA32-14C75D8C727C}" sibTransId="{A8F5BE37-7126-416A-B839-1EF7FB34BA03}"/>
    <dgm:cxn modelId="{44FFAD60-8EE2-40E3-909A-CB12C438D262}" type="presOf" srcId="{58A0787F-041C-434C-B6AE-EAF0AC802919}" destId="{12C51D86-7B1A-49FE-B73B-E44EB2CE9AF9}" srcOrd="0" destOrd="0" presId="urn:microsoft.com/office/officeart/2005/8/layout/chevron2"/>
    <dgm:cxn modelId="{FEEA055F-8855-42B3-AAEB-442B5C306031}" type="presOf" srcId="{83671A61-B57E-4814-ABFB-52A4374657F2}" destId="{943AA8D8-A426-465A-8474-D8CC1E10F31E}" srcOrd="0" destOrd="0" presId="urn:microsoft.com/office/officeart/2005/8/layout/chevron2"/>
    <dgm:cxn modelId="{700F827C-ACA6-41D2-95DB-BDD304DFBEE0}" type="presParOf" srcId="{BCF5BD92-8795-40FB-BE61-B0EAC6430DC8}" destId="{F04C0EBA-05B4-47E8-B3F9-8B3C4DFC56A4}" srcOrd="0" destOrd="0" presId="urn:microsoft.com/office/officeart/2005/8/layout/chevron2"/>
    <dgm:cxn modelId="{DA4AD9ED-64B9-4E41-8091-5C106357D5C6}" type="presParOf" srcId="{F04C0EBA-05B4-47E8-B3F9-8B3C4DFC56A4}" destId="{12C51D86-7B1A-49FE-B73B-E44EB2CE9AF9}" srcOrd="0" destOrd="0" presId="urn:microsoft.com/office/officeart/2005/8/layout/chevron2"/>
    <dgm:cxn modelId="{13E9EEF4-20F1-40F6-BB20-7231979EE360}" type="presParOf" srcId="{F04C0EBA-05B4-47E8-B3F9-8B3C4DFC56A4}" destId="{E5677D11-A4F7-4732-AEEB-55DABC0E38E1}" srcOrd="1" destOrd="0" presId="urn:microsoft.com/office/officeart/2005/8/layout/chevron2"/>
    <dgm:cxn modelId="{96323184-7109-4D46-AD14-6AA4E82D475F}" type="presParOf" srcId="{BCF5BD92-8795-40FB-BE61-B0EAC6430DC8}" destId="{ECAC08F8-BA71-4EF5-81F5-392B1657B8EC}" srcOrd="1" destOrd="0" presId="urn:microsoft.com/office/officeart/2005/8/layout/chevron2"/>
    <dgm:cxn modelId="{F6A4ACD4-D370-4E13-9DE7-EA179ACABB56}" type="presParOf" srcId="{BCF5BD92-8795-40FB-BE61-B0EAC6430DC8}" destId="{4BDCF6E0-27C7-4099-952E-3DB2448CB885}" srcOrd="2" destOrd="0" presId="urn:microsoft.com/office/officeart/2005/8/layout/chevron2"/>
    <dgm:cxn modelId="{6A19FBC3-C402-4E47-9E92-B340A78CD692}" type="presParOf" srcId="{4BDCF6E0-27C7-4099-952E-3DB2448CB885}" destId="{EB73BED6-E340-445B-9F97-BF5F9BF7B399}" srcOrd="0" destOrd="0" presId="urn:microsoft.com/office/officeart/2005/8/layout/chevron2"/>
    <dgm:cxn modelId="{DC2999A4-9C4E-4A7B-8672-6B823F8CD0F4}" type="presParOf" srcId="{4BDCF6E0-27C7-4099-952E-3DB2448CB885}" destId="{F53B5FEC-837E-49AB-A77F-439568882A4C}" srcOrd="1" destOrd="0" presId="urn:microsoft.com/office/officeart/2005/8/layout/chevron2"/>
    <dgm:cxn modelId="{E0096C2C-FFF7-40F6-A36D-D2B9E33C9EC8}" type="presParOf" srcId="{BCF5BD92-8795-40FB-BE61-B0EAC6430DC8}" destId="{5A5ED602-701F-4ECD-90A9-60EBF41EAEDF}" srcOrd="3" destOrd="0" presId="urn:microsoft.com/office/officeart/2005/8/layout/chevron2"/>
    <dgm:cxn modelId="{197502ED-954E-47C8-972D-59928DD99B71}" type="presParOf" srcId="{BCF5BD92-8795-40FB-BE61-B0EAC6430DC8}" destId="{ED24AF2D-5993-4F8F-AEAD-09D6FABAE638}" srcOrd="4" destOrd="0" presId="urn:microsoft.com/office/officeart/2005/8/layout/chevron2"/>
    <dgm:cxn modelId="{678BCDC2-D94D-4533-8DC2-82FD6C9D3906}" type="presParOf" srcId="{ED24AF2D-5993-4F8F-AEAD-09D6FABAE638}" destId="{6F9AE5A5-3040-40F5-B8C8-6ADDC1D76687}" srcOrd="0" destOrd="0" presId="urn:microsoft.com/office/officeart/2005/8/layout/chevron2"/>
    <dgm:cxn modelId="{B480C623-7FF2-4AE2-968B-9FE0A0912248}" type="presParOf" srcId="{ED24AF2D-5993-4F8F-AEAD-09D6FABAE638}" destId="{943AA8D8-A426-465A-8474-D8CC1E10F31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C51D86-7B1A-49FE-B73B-E44EB2CE9AF9}">
      <dsp:nvSpPr>
        <dsp:cNvPr id="0" name=""/>
        <dsp:cNvSpPr/>
      </dsp:nvSpPr>
      <dsp:spPr>
        <a:xfrm rot="5400000">
          <a:off x="-242430" y="242652"/>
          <a:ext cx="1616202" cy="1131341"/>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ru-RU" sz="3300" kern="1200" dirty="0" smtClean="0">
              <a:solidFill>
                <a:schemeClr val="tx1"/>
              </a:solidFill>
              <a:latin typeface="Times New Roman" pitchFamily="18" charset="0"/>
              <a:cs typeface="Times New Roman" pitchFamily="18" charset="0"/>
            </a:rPr>
            <a:t>1</a:t>
          </a:r>
          <a:endParaRPr lang="ru-RU" sz="3300" kern="1200" dirty="0">
            <a:solidFill>
              <a:schemeClr val="tx1"/>
            </a:solidFill>
            <a:latin typeface="Times New Roman" pitchFamily="18" charset="0"/>
            <a:cs typeface="Times New Roman" pitchFamily="18" charset="0"/>
          </a:endParaRPr>
        </a:p>
      </dsp:txBody>
      <dsp:txXfrm rot="-5400000">
        <a:off x="1" y="565893"/>
        <a:ext cx="1131341" cy="484861"/>
      </dsp:txXfrm>
    </dsp:sp>
    <dsp:sp modelId="{E5677D11-A4F7-4732-AEEB-55DABC0E38E1}">
      <dsp:nvSpPr>
        <dsp:cNvPr id="0" name=""/>
        <dsp:cNvSpPr/>
      </dsp:nvSpPr>
      <dsp:spPr>
        <a:xfrm rot="5400000">
          <a:off x="4469561" y="-3337997"/>
          <a:ext cx="1050531" cy="7726970"/>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90000"/>
            </a:lnSpc>
            <a:spcBef>
              <a:spcPct val="0"/>
            </a:spcBef>
            <a:spcAft>
              <a:spcPct val="15000"/>
            </a:spcAft>
            <a:buChar char="••"/>
          </a:pPr>
          <a:r>
            <a:rPr lang="ru-RU" sz="1800" kern="1200" dirty="0" smtClean="0">
              <a:latin typeface="Times New Roman" pitchFamily="18" charset="0"/>
              <a:cs typeface="Times New Roman" pitchFamily="18" charset="0"/>
            </a:rPr>
            <a:t>Посредством создания специального (самостоятельного) структурного подразделения</a:t>
          </a:r>
          <a:endParaRPr lang="ru-RU" sz="1800" kern="1200" dirty="0">
            <a:latin typeface="Times New Roman" pitchFamily="18" charset="0"/>
            <a:cs typeface="Times New Roman" pitchFamily="18" charset="0"/>
          </a:endParaRPr>
        </a:p>
      </dsp:txBody>
      <dsp:txXfrm rot="-5400000">
        <a:off x="1131342" y="51505"/>
        <a:ext cx="7675687" cy="947965"/>
      </dsp:txXfrm>
    </dsp:sp>
    <dsp:sp modelId="{EB73BED6-E340-445B-9F97-BF5F9BF7B399}">
      <dsp:nvSpPr>
        <dsp:cNvPr id="0" name=""/>
        <dsp:cNvSpPr/>
      </dsp:nvSpPr>
      <dsp:spPr>
        <a:xfrm rot="5400000">
          <a:off x="-242430" y="1664775"/>
          <a:ext cx="1616202" cy="1131341"/>
        </a:xfrm>
        <a:prstGeom prst="chevron">
          <a:avLst/>
        </a:prstGeom>
        <a:solidFill>
          <a:schemeClr val="accent4">
            <a:hueOff val="-2232385"/>
            <a:satOff val="13449"/>
            <a:lumOff val="1078"/>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ru-RU" sz="3300" kern="1200" dirty="0" smtClean="0">
              <a:solidFill>
                <a:schemeClr val="tx1"/>
              </a:solidFill>
              <a:latin typeface="Times New Roman" pitchFamily="18" charset="0"/>
              <a:cs typeface="Times New Roman" pitchFamily="18" charset="0"/>
            </a:rPr>
            <a:t>2</a:t>
          </a:r>
          <a:endParaRPr lang="ru-RU" sz="3300" kern="1200" dirty="0">
            <a:solidFill>
              <a:schemeClr val="tx1"/>
            </a:solidFill>
            <a:latin typeface="Times New Roman" pitchFamily="18" charset="0"/>
            <a:cs typeface="Times New Roman" pitchFamily="18" charset="0"/>
          </a:endParaRPr>
        </a:p>
      </dsp:txBody>
      <dsp:txXfrm rot="-5400000">
        <a:off x="1" y="1988016"/>
        <a:ext cx="1131341" cy="484861"/>
      </dsp:txXfrm>
    </dsp:sp>
    <dsp:sp modelId="{F53B5FEC-837E-49AB-A77F-439568882A4C}">
      <dsp:nvSpPr>
        <dsp:cNvPr id="0" name=""/>
        <dsp:cNvSpPr/>
      </dsp:nvSpPr>
      <dsp:spPr>
        <a:xfrm rot="5400000">
          <a:off x="4469561" y="-1915874"/>
          <a:ext cx="1050531" cy="7726970"/>
        </a:xfrm>
        <a:prstGeom prst="round2SameRect">
          <a:avLst/>
        </a:prstGeom>
        <a:solidFill>
          <a:schemeClr val="lt1">
            <a:alpha val="90000"/>
            <a:hueOff val="0"/>
            <a:satOff val="0"/>
            <a:lumOff val="0"/>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90000"/>
            </a:lnSpc>
            <a:spcBef>
              <a:spcPct val="0"/>
            </a:spcBef>
            <a:spcAft>
              <a:spcPct val="15000"/>
            </a:spcAft>
            <a:buChar char="••"/>
          </a:pPr>
          <a:r>
            <a:rPr lang="ru-RU" sz="1800" kern="1200" dirty="0" smtClean="0">
              <a:latin typeface="Times New Roman" pitchFamily="18" charset="0"/>
              <a:cs typeface="Times New Roman" pitchFamily="18" charset="0"/>
            </a:rPr>
            <a:t>Посредством создания постоянно действующего органа без создания структурного подразделения (утвердить постоянный состав сотрудников</a:t>
          </a:r>
          <a:r>
            <a:rPr lang="en-US" sz="1800" kern="1200" dirty="0" smtClean="0">
              <a:latin typeface="Times New Roman" pitchFamily="18" charset="0"/>
              <a:cs typeface="Times New Roman" pitchFamily="18" charset="0"/>
            </a:rPr>
            <a:t>, </a:t>
          </a:r>
          <a:r>
            <a:rPr lang="ru-RU" sz="1800" kern="1200" dirty="0" smtClean="0">
              <a:latin typeface="Times New Roman" pitchFamily="18" charset="0"/>
              <a:cs typeface="Times New Roman" pitchFamily="18" charset="0"/>
            </a:rPr>
            <a:t>выполняющих функции контрактной службы)</a:t>
          </a:r>
          <a:endParaRPr lang="ru-RU" sz="1800" kern="1200" dirty="0">
            <a:latin typeface="Times New Roman" pitchFamily="18" charset="0"/>
            <a:cs typeface="Times New Roman" pitchFamily="18" charset="0"/>
          </a:endParaRPr>
        </a:p>
      </dsp:txBody>
      <dsp:txXfrm rot="-5400000">
        <a:off x="1131342" y="1473628"/>
        <a:ext cx="7675687" cy="947965"/>
      </dsp:txXfrm>
    </dsp:sp>
    <dsp:sp modelId="{6F9AE5A5-3040-40F5-B8C8-6ADDC1D76687}">
      <dsp:nvSpPr>
        <dsp:cNvPr id="0" name=""/>
        <dsp:cNvSpPr/>
      </dsp:nvSpPr>
      <dsp:spPr>
        <a:xfrm rot="5400000">
          <a:off x="-242430" y="3086897"/>
          <a:ext cx="1616202" cy="1131341"/>
        </a:xfrm>
        <a:prstGeom prst="chevron">
          <a:avLst/>
        </a:prstGeom>
        <a:solidFill>
          <a:schemeClr val="accent4">
            <a:hueOff val="-4464770"/>
            <a:satOff val="26899"/>
            <a:lumOff val="2156"/>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ru-RU" sz="3300" kern="1200" dirty="0" smtClean="0">
              <a:solidFill>
                <a:schemeClr val="tx1"/>
              </a:solidFill>
              <a:latin typeface="Times New Roman" pitchFamily="18" charset="0"/>
              <a:cs typeface="Times New Roman" pitchFamily="18" charset="0"/>
            </a:rPr>
            <a:t>3</a:t>
          </a:r>
          <a:endParaRPr lang="ru-RU" sz="3300" kern="1200" dirty="0">
            <a:solidFill>
              <a:schemeClr val="tx1"/>
            </a:solidFill>
            <a:latin typeface="Times New Roman" pitchFamily="18" charset="0"/>
            <a:cs typeface="Times New Roman" pitchFamily="18" charset="0"/>
          </a:endParaRPr>
        </a:p>
      </dsp:txBody>
      <dsp:txXfrm rot="-5400000">
        <a:off x="1" y="3410138"/>
        <a:ext cx="1131341" cy="484861"/>
      </dsp:txXfrm>
    </dsp:sp>
    <dsp:sp modelId="{943AA8D8-A426-465A-8474-D8CC1E10F31E}">
      <dsp:nvSpPr>
        <dsp:cNvPr id="0" name=""/>
        <dsp:cNvSpPr/>
      </dsp:nvSpPr>
      <dsp:spPr>
        <a:xfrm rot="5400000">
          <a:off x="4469561" y="-493751"/>
          <a:ext cx="1050531" cy="7726970"/>
        </a:xfrm>
        <a:prstGeom prst="round2SameRect">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90000"/>
            </a:lnSpc>
            <a:spcBef>
              <a:spcPct val="0"/>
            </a:spcBef>
            <a:spcAft>
              <a:spcPct val="15000"/>
            </a:spcAft>
            <a:buChar char="••"/>
          </a:pPr>
          <a:r>
            <a:rPr lang="ru-RU" sz="1800" kern="1200" dirty="0" smtClean="0">
              <a:latin typeface="Times New Roman" pitchFamily="18" charset="0"/>
              <a:cs typeface="Times New Roman" pitchFamily="18" charset="0"/>
            </a:rPr>
            <a:t>Смешанная форма – специальное (самостоятельное) структурное подразделение + сотрудники других подразделений</a:t>
          </a:r>
          <a:endParaRPr lang="ru-RU" sz="1800" kern="1200" dirty="0">
            <a:latin typeface="Times New Roman" pitchFamily="18" charset="0"/>
            <a:cs typeface="Times New Roman" pitchFamily="18" charset="0"/>
          </a:endParaRPr>
        </a:p>
      </dsp:txBody>
      <dsp:txXfrm rot="-5400000">
        <a:off x="1131342" y="2895751"/>
        <a:ext cx="7675687" cy="94796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A8A7AE7-21A9-457C-8189-4EC168337561}" type="datetimeFigureOut">
              <a:rPr lang="ru-RU" smtClean="0"/>
              <a:pPr/>
              <a:t>13.11.2022</a:t>
            </a:fld>
            <a:endParaRPr lang="ru-RU"/>
          </a:p>
        </p:txBody>
      </p:sp>
      <p:sp>
        <p:nvSpPr>
          <p:cNvPr id="4" name="Образ слайда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10DF882-7B0C-4BE7-A356-D4737F3B7F7C}" type="slidenum">
              <a:rPr lang="ru-RU" smtClean="0"/>
              <a:pPr/>
              <a:t>‹#›</a:t>
            </a:fld>
            <a:endParaRPr lang="ru-RU"/>
          </a:p>
        </p:txBody>
      </p:sp>
    </p:spTree>
    <p:extLst>
      <p:ext uri="{BB962C8B-B14F-4D97-AF65-F5344CB8AC3E}">
        <p14:creationId xmlns:p14="http://schemas.microsoft.com/office/powerpoint/2010/main" val="1727718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10DF882-7B0C-4BE7-A356-D4737F3B7F7C}" type="slidenum">
              <a:rPr lang="ru-RU" smtClean="0"/>
              <a:pPr/>
              <a:t>2</a:t>
            </a:fld>
            <a:endParaRPr lang="ru-RU"/>
          </a:p>
        </p:txBody>
      </p:sp>
    </p:spTree>
    <p:extLst>
      <p:ext uri="{BB962C8B-B14F-4D97-AF65-F5344CB8AC3E}">
        <p14:creationId xmlns:p14="http://schemas.microsoft.com/office/powerpoint/2010/main" val="2728994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10DF882-7B0C-4BE7-A356-D4737F3B7F7C}" type="slidenum">
              <a:rPr lang="ru-RU" smtClean="0"/>
              <a:pPr/>
              <a:t>11</a:t>
            </a:fld>
            <a:endParaRPr lang="ru-RU"/>
          </a:p>
        </p:txBody>
      </p:sp>
    </p:spTree>
    <p:extLst>
      <p:ext uri="{BB962C8B-B14F-4D97-AF65-F5344CB8AC3E}">
        <p14:creationId xmlns:p14="http://schemas.microsoft.com/office/powerpoint/2010/main" val="3543240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10DF882-7B0C-4BE7-A356-D4737F3B7F7C}" type="slidenum">
              <a:rPr lang="ru-RU" smtClean="0"/>
              <a:pPr/>
              <a:t>16</a:t>
            </a:fld>
            <a:endParaRPr lang="ru-RU"/>
          </a:p>
        </p:txBody>
      </p:sp>
    </p:spTree>
    <p:extLst>
      <p:ext uri="{BB962C8B-B14F-4D97-AF65-F5344CB8AC3E}">
        <p14:creationId xmlns:p14="http://schemas.microsoft.com/office/powerpoint/2010/main" val="2447849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10DF882-7B0C-4BE7-A356-D4737F3B7F7C}" type="slidenum">
              <a:rPr lang="ru-RU" smtClean="0"/>
              <a:pPr/>
              <a:t>19</a:t>
            </a:fld>
            <a:endParaRPr lang="ru-RU"/>
          </a:p>
        </p:txBody>
      </p:sp>
    </p:spTree>
    <p:extLst>
      <p:ext uri="{BB962C8B-B14F-4D97-AF65-F5344CB8AC3E}">
        <p14:creationId xmlns:p14="http://schemas.microsoft.com/office/powerpoint/2010/main" val="2447849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10DF882-7B0C-4BE7-A356-D4737F3B7F7C}" type="slidenum">
              <a:rPr lang="ru-RU" smtClean="0"/>
              <a:pPr/>
              <a:t>20</a:t>
            </a:fld>
            <a:endParaRPr lang="ru-RU"/>
          </a:p>
        </p:txBody>
      </p:sp>
    </p:spTree>
    <p:extLst>
      <p:ext uri="{BB962C8B-B14F-4D97-AF65-F5344CB8AC3E}">
        <p14:creationId xmlns:p14="http://schemas.microsoft.com/office/powerpoint/2010/main" val="2447849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10DF882-7B0C-4BE7-A356-D4737F3B7F7C}" type="slidenum">
              <a:rPr lang="ru-RU" smtClean="0"/>
              <a:pPr/>
              <a:t>21</a:t>
            </a:fld>
            <a:endParaRPr lang="ru-RU"/>
          </a:p>
        </p:txBody>
      </p:sp>
    </p:spTree>
    <p:extLst>
      <p:ext uri="{BB962C8B-B14F-4D97-AF65-F5344CB8AC3E}">
        <p14:creationId xmlns:p14="http://schemas.microsoft.com/office/powerpoint/2010/main" val="3842753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10DF882-7B0C-4BE7-A356-D4737F3B7F7C}" type="slidenum">
              <a:rPr lang="ru-RU" smtClean="0"/>
              <a:pPr/>
              <a:t>22</a:t>
            </a:fld>
            <a:endParaRPr lang="ru-RU"/>
          </a:p>
        </p:txBody>
      </p:sp>
    </p:spTree>
    <p:extLst>
      <p:ext uri="{BB962C8B-B14F-4D97-AF65-F5344CB8AC3E}">
        <p14:creationId xmlns:p14="http://schemas.microsoft.com/office/powerpoint/2010/main" val="38427531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10DF882-7B0C-4BE7-A356-D4737F3B7F7C}" type="slidenum">
              <a:rPr lang="ru-RU" smtClean="0"/>
              <a:pPr/>
              <a:t>23</a:t>
            </a:fld>
            <a:endParaRPr lang="ru-RU"/>
          </a:p>
        </p:txBody>
      </p:sp>
    </p:spTree>
    <p:extLst>
      <p:ext uri="{BB962C8B-B14F-4D97-AF65-F5344CB8AC3E}">
        <p14:creationId xmlns:p14="http://schemas.microsoft.com/office/powerpoint/2010/main" val="38427531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10DF882-7B0C-4BE7-A356-D4737F3B7F7C}" type="slidenum">
              <a:rPr lang="ru-RU" smtClean="0"/>
              <a:pPr/>
              <a:t>24</a:t>
            </a:fld>
            <a:endParaRPr lang="ru-RU"/>
          </a:p>
        </p:txBody>
      </p:sp>
    </p:spTree>
    <p:extLst>
      <p:ext uri="{BB962C8B-B14F-4D97-AF65-F5344CB8AC3E}">
        <p14:creationId xmlns:p14="http://schemas.microsoft.com/office/powerpoint/2010/main" val="38427531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10DF882-7B0C-4BE7-A356-D4737F3B7F7C}" type="slidenum">
              <a:rPr lang="ru-RU" smtClean="0"/>
              <a:pPr/>
              <a:t>25</a:t>
            </a:fld>
            <a:endParaRPr lang="ru-RU"/>
          </a:p>
        </p:txBody>
      </p:sp>
    </p:spTree>
    <p:extLst>
      <p:ext uri="{BB962C8B-B14F-4D97-AF65-F5344CB8AC3E}">
        <p14:creationId xmlns:p14="http://schemas.microsoft.com/office/powerpoint/2010/main" val="38427531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10DF882-7B0C-4BE7-A356-D4737F3B7F7C}" type="slidenum">
              <a:rPr lang="ru-RU" smtClean="0"/>
              <a:pPr/>
              <a:t>26</a:t>
            </a:fld>
            <a:endParaRPr lang="ru-RU"/>
          </a:p>
        </p:txBody>
      </p:sp>
    </p:spTree>
    <p:extLst>
      <p:ext uri="{BB962C8B-B14F-4D97-AF65-F5344CB8AC3E}">
        <p14:creationId xmlns:p14="http://schemas.microsoft.com/office/powerpoint/2010/main" val="3842753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10DF882-7B0C-4BE7-A356-D4737F3B7F7C}" type="slidenum">
              <a:rPr lang="ru-RU" smtClean="0"/>
              <a:pPr/>
              <a:t>3</a:t>
            </a:fld>
            <a:endParaRPr lang="ru-RU"/>
          </a:p>
        </p:txBody>
      </p:sp>
    </p:spTree>
    <p:extLst>
      <p:ext uri="{BB962C8B-B14F-4D97-AF65-F5344CB8AC3E}">
        <p14:creationId xmlns:p14="http://schemas.microsoft.com/office/powerpoint/2010/main" val="38427531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10DF882-7B0C-4BE7-A356-D4737F3B7F7C}" type="slidenum">
              <a:rPr lang="ru-RU" smtClean="0"/>
              <a:pPr/>
              <a:t>27</a:t>
            </a:fld>
            <a:endParaRPr lang="ru-RU"/>
          </a:p>
        </p:txBody>
      </p:sp>
    </p:spTree>
    <p:extLst>
      <p:ext uri="{BB962C8B-B14F-4D97-AF65-F5344CB8AC3E}">
        <p14:creationId xmlns:p14="http://schemas.microsoft.com/office/powerpoint/2010/main" val="38427531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10DF882-7B0C-4BE7-A356-D4737F3B7F7C}" type="slidenum">
              <a:rPr lang="ru-RU" smtClean="0"/>
              <a:pPr/>
              <a:t>28</a:t>
            </a:fld>
            <a:endParaRPr lang="ru-RU"/>
          </a:p>
        </p:txBody>
      </p:sp>
    </p:spTree>
    <p:extLst>
      <p:ext uri="{BB962C8B-B14F-4D97-AF65-F5344CB8AC3E}">
        <p14:creationId xmlns:p14="http://schemas.microsoft.com/office/powerpoint/2010/main" val="3842753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10DF882-7B0C-4BE7-A356-D4737F3B7F7C}" type="slidenum">
              <a:rPr lang="ru-RU" smtClean="0"/>
              <a:pPr/>
              <a:t>4</a:t>
            </a:fld>
            <a:endParaRPr lang="ru-RU"/>
          </a:p>
        </p:txBody>
      </p:sp>
    </p:spTree>
    <p:extLst>
      <p:ext uri="{BB962C8B-B14F-4D97-AF65-F5344CB8AC3E}">
        <p14:creationId xmlns:p14="http://schemas.microsoft.com/office/powerpoint/2010/main" val="1742817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10DF882-7B0C-4BE7-A356-D4737F3B7F7C}" type="slidenum">
              <a:rPr lang="ru-RU" smtClean="0"/>
              <a:pPr/>
              <a:t>5</a:t>
            </a:fld>
            <a:endParaRPr lang="ru-RU"/>
          </a:p>
        </p:txBody>
      </p:sp>
    </p:spTree>
    <p:extLst>
      <p:ext uri="{BB962C8B-B14F-4D97-AF65-F5344CB8AC3E}">
        <p14:creationId xmlns:p14="http://schemas.microsoft.com/office/powerpoint/2010/main" val="1045535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10DF882-7B0C-4BE7-A356-D4737F3B7F7C}" type="slidenum">
              <a:rPr lang="ru-RU" smtClean="0"/>
              <a:pPr/>
              <a:t>6</a:t>
            </a:fld>
            <a:endParaRPr lang="ru-RU"/>
          </a:p>
        </p:txBody>
      </p:sp>
    </p:spTree>
    <p:extLst>
      <p:ext uri="{BB962C8B-B14F-4D97-AF65-F5344CB8AC3E}">
        <p14:creationId xmlns:p14="http://schemas.microsoft.com/office/powerpoint/2010/main" val="2323599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10DF882-7B0C-4BE7-A356-D4737F3B7F7C}" type="slidenum">
              <a:rPr lang="ru-RU" smtClean="0"/>
              <a:pPr/>
              <a:t>7</a:t>
            </a:fld>
            <a:endParaRPr lang="ru-RU"/>
          </a:p>
        </p:txBody>
      </p:sp>
    </p:spTree>
    <p:extLst>
      <p:ext uri="{BB962C8B-B14F-4D97-AF65-F5344CB8AC3E}">
        <p14:creationId xmlns:p14="http://schemas.microsoft.com/office/powerpoint/2010/main" val="1109329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10DF882-7B0C-4BE7-A356-D4737F3B7F7C}" type="slidenum">
              <a:rPr lang="ru-RU" smtClean="0"/>
              <a:pPr/>
              <a:t>8</a:t>
            </a:fld>
            <a:endParaRPr lang="ru-RU"/>
          </a:p>
        </p:txBody>
      </p:sp>
    </p:spTree>
    <p:extLst>
      <p:ext uri="{BB962C8B-B14F-4D97-AF65-F5344CB8AC3E}">
        <p14:creationId xmlns:p14="http://schemas.microsoft.com/office/powerpoint/2010/main" val="3835807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10DF882-7B0C-4BE7-A356-D4737F3B7F7C}" type="slidenum">
              <a:rPr lang="ru-RU" smtClean="0"/>
              <a:pPr/>
              <a:t>9</a:t>
            </a:fld>
            <a:endParaRPr lang="ru-RU"/>
          </a:p>
        </p:txBody>
      </p:sp>
    </p:spTree>
    <p:extLst>
      <p:ext uri="{BB962C8B-B14F-4D97-AF65-F5344CB8AC3E}">
        <p14:creationId xmlns:p14="http://schemas.microsoft.com/office/powerpoint/2010/main" val="3652750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10DF882-7B0C-4BE7-A356-D4737F3B7F7C}" type="slidenum">
              <a:rPr lang="ru-RU" smtClean="0"/>
              <a:pPr/>
              <a:t>10</a:t>
            </a:fld>
            <a:endParaRPr lang="ru-RU"/>
          </a:p>
        </p:txBody>
      </p:sp>
    </p:spTree>
    <p:extLst>
      <p:ext uri="{BB962C8B-B14F-4D97-AF65-F5344CB8AC3E}">
        <p14:creationId xmlns:p14="http://schemas.microsoft.com/office/powerpoint/2010/main" val="1517430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a:t>Образец заголовка</a:t>
            </a:r>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B106E36-FD25-4E2D-B0AA-010F637433A0}" type="datetimeFigureOut">
              <a:rPr lang="ru-RU" smtClean="0"/>
              <a:pPr/>
              <a:t>13.11.2022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13.11.2022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05979"/>
            <a:ext cx="6019800" cy="438864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13.11.2022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13.11.2022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13.11.2022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B106E36-FD25-4E2D-B0AA-010F637433A0}" type="datetimeFigureOut">
              <a:rPr lang="ru-RU" smtClean="0"/>
              <a:pPr/>
              <a:t>13.11.2022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B106E36-FD25-4E2D-B0AA-010F637433A0}" type="datetimeFigureOut">
              <a:rPr lang="ru-RU" smtClean="0"/>
              <a:pPr/>
              <a:t>13.11.2022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B106E36-FD25-4E2D-B0AA-010F637433A0}" type="datetimeFigureOut">
              <a:rPr lang="ru-RU" smtClean="0"/>
              <a:pPr/>
              <a:t>13.11.2022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13.11.2022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13.11.2022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13.11.2022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13.11.2022</a:t>
            </a:fld>
            <a:endParaRPr lang="ru-RU"/>
          </a:p>
        </p:txBody>
      </p:sp>
      <p:sp>
        <p:nvSpPr>
          <p:cNvPr id="5" name="Нижний колонтитул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979712" cy="5143500"/>
          </a:xfrm>
          <a:prstGeom prst="rect">
            <a:avLst/>
          </a:prstGeom>
          <a:solidFill>
            <a:srgbClr val="067082"/>
          </a:solidFill>
          <a:ln>
            <a:solidFill>
              <a:srgbClr val="0670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 name="Picture 2"/>
          <p:cNvPicPr>
            <a:picLocks noChangeAspect="1" noChangeArrowheads="1"/>
          </p:cNvPicPr>
          <p:nvPr/>
        </p:nvPicPr>
        <p:blipFill>
          <a:blip r:embed="rId2" cstate="print"/>
          <a:srcRect/>
          <a:stretch>
            <a:fillRect/>
          </a:stretch>
        </p:blipFill>
        <p:spPr bwMode="auto">
          <a:xfrm flipH="1">
            <a:off x="5615608" y="4731990"/>
            <a:ext cx="3528392" cy="227843"/>
          </a:xfrm>
          <a:prstGeom prst="rect">
            <a:avLst/>
          </a:prstGeom>
          <a:noFill/>
          <a:ln w="9525">
            <a:noFill/>
            <a:miter lim="800000"/>
            <a:headEnd/>
            <a:tailEnd/>
          </a:ln>
        </p:spPr>
      </p:pic>
      <p:sp>
        <p:nvSpPr>
          <p:cNvPr id="6" name="TextBox 5"/>
          <p:cNvSpPr txBox="1"/>
          <p:nvPr/>
        </p:nvSpPr>
        <p:spPr>
          <a:xfrm>
            <a:off x="2339752" y="2042726"/>
            <a:ext cx="6336704" cy="1938992"/>
          </a:xfrm>
          <a:prstGeom prst="rect">
            <a:avLst/>
          </a:prstGeom>
          <a:noFill/>
        </p:spPr>
        <p:txBody>
          <a:bodyPr wrap="square" rtlCol="0">
            <a:spAutoFit/>
          </a:bodyPr>
          <a:lstStyle/>
          <a:p>
            <a:pPr algn="ctr"/>
            <a:r>
              <a:rPr lang="ru-RU" sz="2000" b="1" dirty="0" smtClean="0">
                <a:latin typeface="Times New Roman" panose="02020603050405020304" pitchFamily="18" charset="0"/>
                <a:cs typeface="Times New Roman" panose="02020603050405020304" pitchFamily="18" charset="0"/>
              </a:rPr>
              <a:t>Заказчики, уполномоченные органы, уполномоченные учреждения, специализированные организации, комиссии по осуществлению закупок, участники закупок, эксперты: понятие, функции, ограничения, судебная и административная практика</a:t>
            </a:r>
            <a:endParaRPr lang="ru-RU" b="1" dirty="0">
              <a:latin typeface="Myriad Pro" pitchFamily="34" charset="0"/>
            </a:endParaRPr>
          </a:p>
        </p:txBody>
      </p:sp>
      <p:sp>
        <p:nvSpPr>
          <p:cNvPr id="8" name="TextBox 7"/>
          <p:cNvSpPr txBox="1"/>
          <p:nvPr/>
        </p:nvSpPr>
        <p:spPr>
          <a:xfrm>
            <a:off x="7092280" y="4299942"/>
            <a:ext cx="1584176" cy="276999"/>
          </a:xfrm>
          <a:prstGeom prst="rect">
            <a:avLst/>
          </a:prstGeom>
          <a:noFill/>
        </p:spPr>
        <p:txBody>
          <a:bodyPr wrap="square" rtlCol="0">
            <a:spAutoFit/>
          </a:bodyPr>
          <a:lstStyle/>
          <a:p>
            <a:pPr algn="ctr"/>
            <a:r>
              <a:rPr lang="ru-RU" sz="1200" dirty="0" smtClean="0">
                <a:latin typeface="Times New Roman" panose="02020603050405020304" pitchFamily="18" charset="0"/>
                <a:cs typeface="Times New Roman" panose="02020603050405020304" pitchFamily="18" charset="0"/>
              </a:rPr>
              <a:t>06.10.2022</a:t>
            </a:r>
            <a:endParaRPr lang="ru-RU" sz="1200" dirty="0">
              <a:latin typeface="Times New Roman" panose="02020603050405020304" pitchFamily="18" charset="0"/>
              <a:cs typeface="Times New Roman" panose="02020603050405020304" pitchFamily="18" charset="0"/>
            </a:endParaRPr>
          </a:p>
        </p:txBody>
      </p:sp>
      <p:pic>
        <p:nvPicPr>
          <p:cNvPr id="1030" name="Picture 6" descr="Закупки по 44 фз для начинающих"/>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87477"/>
            <a:ext cx="2808312" cy="180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3091" y="1203598"/>
            <a:ext cx="2855865" cy="3456384"/>
          </a:xfrm>
          <a:prstGeom prst="rect">
            <a:avLst/>
          </a:prstGeom>
          <a:noFill/>
          <a:ln w="57150">
            <a:solidFill>
              <a:srgbClr val="0670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5400" dirty="0">
              <a:solidFill>
                <a:srgbClr val="067082"/>
              </a:solidFill>
            </a:endParaRPr>
          </a:p>
        </p:txBody>
      </p:sp>
      <p:sp>
        <p:nvSpPr>
          <p:cNvPr id="5" name="Прямоугольник 4"/>
          <p:cNvSpPr/>
          <p:nvPr/>
        </p:nvSpPr>
        <p:spPr>
          <a:xfrm>
            <a:off x="113092" y="195486"/>
            <a:ext cx="2802724" cy="738664"/>
          </a:xfrm>
          <a:prstGeom prst="rect">
            <a:avLst/>
          </a:prstGeom>
        </p:spPr>
        <p:txBody>
          <a:bodyPr wrap="square">
            <a:spAutoFit/>
          </a:bodyPr>
          <a:lstStyle/>
          <a:p>
            <a:pPr algn="ctr"/>
            <a:r>
              <a:rPr lang="ru-RU" sz="1400" b="1" dirty="0" smtClean="0">
                <a:latin typeface="Times New Roman" panose="02020603050405020304" pitchFamily="18" charset="0"/>
                <a:cs typeface="Times New Roman" panose="02020603050405020304" pitchFamily="18" charset="0"/>
              </a:rPr>
              <a:t>Когда иные юридические лица должны осуществлять закупки по ФЗ № 44?</a:t>
            </a:r>
            <a:endParaRPr lang="ru-RU" sz="14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3059832" y="195486"/>
            <a:ext cx="6084168" cy="6178614"/>
          </a:xfrm>
          <a:prstGeom prst="rect">
            <a:avLst/>
          </a:prstGeom>
          <a:noFill/>
        </p:spPr>
        <p:txBody>
          <a:bodyPr wrap="square" rtlCol="0">
            <a:spAutoFit/>
          </a:bodyPr>
          <a:lstStyle/>
          <a:p>
            <a:pPr algn="just"/>
            <a:r>
              <a:rPr lang="ru-RU" sz="1350" b="1" u="sng" dirty="0" smtClean="0">
                <a:solidFill>
                  <a:srgbClr val="067082"/>
                </a:solidFill>
                <a:latin typeface="Times New Roman" panose="02020603050405020304" pitchFamily="18" charset="0"/>
                <a:cs typeface="Times New Roman" panose="02020603050405020304" pitchFamily="18" charset="0"/>
              </a:rPr>
              <a:t>Общее правило!!! </a:t>
            </a:r>
          </a:p>
          <a:p>
            <a:pPr algn="just"/>
            <a:r>
              <a:rPr lang="ru-RU" sz="1250" dirty="0" smtClean="0">
                <a:latin typeface="Times New Roman" panose="02020603050405020304" pitchFamily="18" charset="0"/>
                <a:cs typeface="Times New Roman" panose="02020603050405020304" pitchFamily="18" charset="0"/>
              </a:rPr>
              <a:t>Юридические лица осуществляют закупки по ФЗ № 44 при </a:t>
            </a:r>
            <a:r>
              <a:rPr lang="ru-RU" sz="1250" dirty="0">
                <a:latin typeface="Times New Roman" panose="02020603050405020304" pitchFamily="18" charset="0"/>
                <a:cs typeface="Times New Roman" panose="02020603050405020304" pitchFamily="18" charset="0"/>
              </a:rPr>
              <a:t>предоставлении в соответствии с бюджетным законодательством Российской Федерации юридическим лицам субсидий, предусмотренных </a:t>
            </a:r>
            <a:r>
              <a:rPr lang="ru-RU" sz="1250" b="1" u="sng" dirty="0">
                <a:latin typeface="Times New Roman" panose="02020603050405020304" pitchFamily="18" charset="0"/>
                <a:cs typeface="Times New Roman" panose="02020603050405020304" pitchFamily="18" charset="0"/>
              </a:rPr>
              <a:t>пунктами 8 и 8.1 статьи 78 и подпунктами 3 и 3.1 пункта 1 статьи 78.3 Бюджетного кодекса Российской Федерации</a:t>
            </a:r>
            <a:r>
              <a:rPr lang="ru-RU" sz="1250" dirty="0">
                <a:latin typeface="Times New Roman" panose="02020603050405020304" pitchFamily="18" charset="0"/>
                <a:cs typeface="Times New Roman" panose="02020603050405020304" pitchFamily="18" charset="0"/>
              </a:rPr>
              <a:t>, в случае, если условиями предоставления таких субсидий предусмотрена передача объектов инфраструктуры в государственную (муниципальную) собственность</a:t>
            </a:r>
            <a:r>
              <a:rPr lang="ru-RU" sz="1250" dirty="0" smtClean="0">
                <a:latin typeface="Times New Roman" panose="02020603050405020304" pitchFamily="18" charset="0"/>
                <a:cs typeface="Times New Roman" panose="02020603050405020304" pitchFamily="18" charset="0"/>
              </a:rPr>
              <a:t>.</a:t>
            </a:r>
          </a:p>
          <a:p>
            <a:pPr algn="just"/>
            <a:r>
              <a:rPr lang="ru-RU" sz="1250" dirty="0" smtClean="0">
                <a:latin typeface="Times New Roman" panose="02020603050405020304" pitchFamily="18" charset="0"/>
                <a:cs typeface="Times New Roman" panose="02020603050405020304" pitchFamily="18" charset="0"/>
              </a:rPr>
              <a:t>На такие юридические лица будут распространяться требования ФЗ № 44 по:</a:t>
            </a:r>
          </a:p>
          <a:p>
            <a:pPr marL="285750" indent="-285750" algn="just">
              <a:buFont typeface="Wingdings" panose="05000000000000000000" pitchFamily="2" charset="2"/>
              <a:buChar char="q"/>
            </a:pPr>
            <a:r>
              <a:rPr lang="ru-RU" sz="1250" dirty="0">
                <a:latin typeface="Times New Roman" panose="02020603050405020304" pitchFamily="18" charset="0"/>
                <a:cs typeface="Times New Roman" panose="02020603050405020304" pitchFamily="18" charset="0"/>
              </a:rPr>
              <a:t>м</a:t>
            </a:r>
            <a:r>
              <a:rPr lang="ru-RU" sz="1250" dirty="0" smtClean="0">
                <a:latin typeface="Times New Roman" panose="02020603050405020304" pitchFamily="18" charset="0"/>
                <a:cs typeface="Times New Roman" panose="02020603050405020304" pitchFamily="18" charset="0"/>
              </a:rPr>
              <a:t>ониторинг закупок;</a:t>
            </a:r>
          </a:p>
          <a:p>
            <a:pPr marL="285750" indent="-285750" algn="just">
              <a:buFont typeface="Wingdings" panose="05000000000000000000" pitchFamily="2" charset="2"/>
              <a:buChar char="q"/>
            </a:pPr>
            <a:r>
              <a:rPr lang="ru-RU" sz="1250" dirty="0">
                <a:latin typeface="Times New Roman" panose="02020603050405020304" pitchFamily="18" charset="0"/>
                <a:cs typeface="Times New Roman" panose="02020603050405020304" pitchFamily="18" charset="0"/>
              </a:rPr>
              <a:t>м</a:t>
            </a:r>
            <a:r>
              <a:rPr lang="ru-RU" sz="1250" dirty="0" smtClean="0">
                <a:latin typeface="Times New Roman" panose="02020603050405020304" pitchFamily="18" charset="0"/>
                <a:cs typeface="Times New Roman" panose="02020603050405020304" pitchFamily="18" charset="0"/>
              </a:rPr>
              <a:t>удит в сфере закупок;</a:t>
            </a:r>
          </a:p>
          <a:p>
            <a:pPr marL="285750" indent="-285750" algn="just">
              <a:buFont typeface="Wingdings" panose="05000000000000000000" pitchFamily="2" charset="2"/>
              <a:buChar char="q"/>
            </a:pPr>
            <a:r>
              <a:rPr lang="ru-RU" sz="1250" dirty="0">
                <a:latin typeface="Times New Roman" panose="02020603050405020304" pitchFamily="18" charset="0"/>
                <a:cs typeface="Times New Roman" panose="02020603050405020304" pitchFamily="18" charset="0"/>
              </a:rPr>
              <a:t>к</a:t>
            </a:r>
            <a:r>
              <a:rPr lang="ru-RU" sz="1250" dirty="0" smtClean="0">
                <a:latin typeface="Times New Roman" panose="02020603050405020304" pitchFamily="18" charset="0"/>
                <a:cs typeface="Times New Roman" panose="02020603050405020304" pitchFamily="18" charset="0"/>
              </a:rPr>
              <a:t>онтроль в сфере закупок, предусмотренный частью 3 статьи 99 ФЗ № 44.</a:t>
            </a:r>
            <a:endParaRPr lang="ru-RU" sz="1250" dirty="0">
              <a:latin typeface="Times New Roman" panose="02020603050405020304" pitchFamily="18" charset="0"/>
              <a:cs typeface="Times New Roman" panose="02020603050405020304" pitchFamily="18" charset="0"/>
            </a:endParaRPr>
          </a:p>
          <a:p>
            <a:pPr algn="just"/>
            <a:r>
              <a:rPr lang="ru-RU" sz="1250" dirty="0">
                <a:latin typeface="Times New Roman" panose="02020603050405020304" pitchFamily="18" charset="0"/>
                <a:cs typeface="Times New Roman" panose="02020603050405020304" pitchFamily="18" charset="0"/>
              </a:rPr>
              <a:t>Юридические лица осуществляют закупки по ФЗ № 44 при предоставлении в соответствии с бюджетным законодательством Российской Федерации юридическому лицу средств, указанных </a:t>
            </a:r>
            <a:r>
              <a:rPr lang="ru-RU" sz="1250" b="1" u="sng" dirty="0">
                <a:latin typeface="Times New Roman" panose="02020603050405020304" pitchFamily="18" charset="0"/>
                <a:cs typeface="Times New Roman" panose="02020603050405020304" pitchFamily="18" charset="0"/>
              </a:rPr>
              <a:t>в абзаце втором пункта 1 статьи 80 Бюджетного кодекса Российской </a:t>
            </a:r>
            <a:r>
              <a:rPr lang="ru-RU" sz="1250" b="1" u="sng" dirty="0" smtClean="0">
                <a:latin typeface="Times New Roman" panose="02020603050405020304" pitchFamily="18" charset="0"/>
                <a:cs typeface="Times New Roman" panose="02020603050405020304" pitchFamily="18" charset="0"/>
              </a:rPr>
              <a:t>Федерации</a:t>
            </a:r>
            <a:r>
              <a:rPr lang="ru-RU" sz="1250" dirty="0" smtClean="0">
                <a:latin typeface="Times New Roman" panose="02020603050405020304" pitchFamily="18" charset="0"/>
                <a:cs typeface="Times New Roman" panose="02020603050405020304" pitchFamily="18" charset="0"/>
              </a:rPr>
              <a:t>.</a:t>
            </a:r>
          </a:p>
          <a:p>
            <a:pPr algn="just"/>
            <a:r>
              <a:rPr lang="ru-RU" sz="1250" dirty="0">
                <a:latin typeface="Times New Roman" panose="02020603050405020304" pitchFamily="18" charset="0"/>
                <a:cs typeface="Times New Roman" panose="02020603050405020304" pitchFamily="18" charset="0"/>
              </a:rPr>
              <a:t>На такие юридические лица будут распространяться требования ФЗ № 44 по:</a:t>
            </a:r>
          </a:p>
          <a:p>
            <a:pPr marL="285750" indent="-285750" algn="just">
              <a:buFont typeface="Wingdings" panose="05000000000000000000" pitchFamily="2" charset="2"/>
              <a:buChar char="q"/>
            </a:pPr>
            <a:r>
              <a:rPr lang="ru-RU" sz="1250" dirty="0">
                <a:latin typeface="Times New Roman" panose="02020603050405020304" pitchFamily="18" charset="0"/>
                <a:cs typeface="Times New Roman" panose="02020603050405020304" pitchFamily="18" charset="0"/>
              </a:rPr>
              <a:t>о</a:t>
            </a:r>
            <a:r>
              <a:rPr lang="ru-RU" sz="1250" dirty="0" smtClean="0">
                <a:latin typeface="Times New Roman" panose="02020603050405020304" pitchFamily="18" charset="0"/>
                <a:cs typeface="Times New Roman" panose="02020603050405020304" pitchFamily="18" charset="0"/>
              </a:rPr>
              <a:t>пределению поставщиков (подрядчиков, </a:t>
            </a:r>
            <a:r>
              <a:rPr lang="ru-RU" sz="1250" dirty="0">
                <a:latin typeface="Times New Roman" panose="02020603050405020304" pitchFamily="18" charset="0"/>
                <a:cs typeface="Times New Roman" panose="02020603050405020304" pitchFamily="18" charset="0"/>
              </a:rPr>
              <a:t>исполнителей) в случаях и в пределах, которые определены в соответствии с бюджетным законодательством Российской Федерации в рамках договоров об участии Российской Федерации, субъекта Российской Федерации или муниципального образования в собственности субъекта </a:t>
            </a:r>
            <a:r>
              <a:rPr lang="ru-RU" sz="1250" dirty="0" smtClean="0">
                <a:latin typeface="Times New Roman" panose="02020603050405020304" pitchFamily="18" charset="0"/>
                <a:cs typeface="Times New Roman" panose="02020603050405020304" pitchFamily="18" charset="0"/>
              </a:rPr>
              <a:t>инвестиций;</a:t>
            </a:r>
          </a:p>
          <a:p>
            <a:pPr marL="285750" indent="-285750" algn="just">
              <a:buFont typeface="Wingdings" panose="05000000000000000000" pitchFamily="2" charset="2"/>
              <a:buChar char="q"/>
            </a:pPr>
            <a:r>
              <a:rPr lang="ru-RU" sz="1250" dirty="0">
                <a:latin typeface="Times New Roman" panose="02020603050405020304" pitchFamily="18" charset="0"/>
                <a:cs typeface="Times New Roman" panose="02020603050405020304" pitchFamily="18" charset="0"/>
              </a:rPr>
              <a:t>м</a:t>
            </a:r>
            <a:r>
              <a:rPr lang="ru-RU" sz="1250" dirty="0" smtClean="0">
                <a:latin typeface="Times New Roman" panose="02020603050405020304" pitchFamily="18" charset="0"/>
                <a:cs typeface="Times New Roman" panose="02020603050405020304" pitchFamily="18" charset="0"/>
              </a:rPr>
              <a:t>ониторингу закупок;</a:t>
            </a:r>
          </a:p>
          <a:p>
            <a:pPr marL="285750" indent="-285750" algn="just">
              <a:buFont typeface="Wingdings" panose="05000000000000000000" pitchFamily="2" charset="2"/>
              <a:buChar char="q"/>
            </a:pPr>
            <a:r>
              <a:rPr lang="ru-RU" sz="1250" dirty="0" smtClean="0">
                <a:latin typeface="Times New Roman" panose="02020603050405020304" pitchFamily="18" charset="0"/>
                <a:cs typeface="Times New Roman" panose="02020603050405020304" pitchFamily="18" charset="0"/>
              </a:rPr>
              <a:t>аудиту в сфере закупок;</a:t>
            </a:r>
          </a:p>
          <a:p>
            <a:pPr marL="285750" indent="-285750" algn="just">
              <a:buFont typeface="Wingdings" panose="05000000000000000000" pitchFamily="2" charset="2"/>
              <a:buChar char="q"/>
            </a:pPr>
            <a:r>
              <a:rPr lang="ru-RU" sz="1250" dirty="0" smtClean="0">
                <a:latin typeface="Times New Roman" panose="02020603050405020304" pitchFamily="18" charset="0"/>
                <a:cs typeface="Times New Roman" panose="02020603050405020304" pitchFamily="18" charset="0"/>
              </a:rPr>
              <a:t>контролю в сфере закупок органами контроля, указанными в пункте 1 части 1 статьи 99 Закона о контрактной системе.</a:t>
            </a:r>
            <a:endParaRPr lang="ru-RU" sz="1250" dirty="0">
              <a:latin typeface="Times New Roman" panose="02020603050405020304" pitchFamily="18" charset="0"/>
              <a:cs typeface="Times New Roman" panose="02020603050405020304" pitchFamily="18" charset="0"/>
            </a:endParaRPr>
          </a:p>
          <a:p>
            <a:pPr algn="just"/>
            <a:endParaRPr lang="ru-RU" sz="1350" dirty="0">
              <a:latin typeface="Times New Roman" panose="02020603050405020304" pitchFamily="18" charset="0"/>
              <a:cs typeface="Times New Roman" panose="02020603050405020304" pitchFamily="18" charset="0"/>
            </a:endParaRPr>
          </a:p>
          <a:p>
            <a:pPr algn="just"/>
            <a:endParaRPr lang="ru-RU" sz="1350" dirty="0">
              <a:latin typeface="Times New Roman" panose="02020603050405020304" pitchFamily="18" charset="0"/>
              <a:cs typeface="Times New Roman" panose="02020603050405020304" pitchFamily="18" charset="0"/>
            </a:endParaRPr>
          </a:p>
          <a:p>
            <a:pPr algn="just"/>
            <a:endParaRPr lang="ru-RU" sz="1350" b="1" u="sng" dirty="0" smtClean="0">
              <a:solidFill>
                <a:srgbClr val="067082"/>
              </a:solidFill>
              <a:latin typeface="Times New Roman" panose="02020603050405020304" pitchFamily="18" charset="0"/>
              <a:cs typeface="Times New Roman" panose="02020603050405020304" pitchFamily="18" charset="0"/>
            </a:endParaRPr>
          </a:p>
          <a:p>
            <a:pPr algn="just"/>
            <a:endParaRPr lang="ru-RU" sz="1350" b="1" u="sng" dirty="0" smtClean="0">
              <a:solidFill>
                <a:srgbClr val="067082"/>
              </a:solidFill>
              <a:latin typeface="Times New Roman" panose="02020603050405020304" pitchFamily="18" charset="0"/>
              <a:cs typeface="Times New Roman" panose="02020603050405020304" pitchFamily="18" charset="0"/>
            </a:endParaRPr>
          </a:p>
          <a:p>
            <a:pPr algn="just"/>
            <a:endParaRPr lang="ru-RU" sz="1400" dirty="0">
              <a:latin typeface="Times New Roman" panose="02020603050405020304" pitchFamily="18" charset="0"/>
              <a:cs typeface="Times New Roman" panose="02020603050405020304" pitchFamily="18" charset="0"/>
            </a:endParaRPr>
          </a:p>
          <a:p>
            <a:pPr algn="just"/>
            <a:r>
              <a:rPr lang="ru-RU" sz="1400" dirty="0" smtClean="0">
                <a:solidFill>
                  <a:srgbClr val="067082"/>
                </a:solidFill>
                <a:latin typeface="Times New Roman" panose="02020603050405020304" pitchFamily="18" charset="0"/>
                <a:cs typeface="Times New Roman" panose="02020603050405020304" pitchFamily="18" charset="0"/>
              </a:rPr>
              <a:t>  </a:t>
            </a:r>
            <a:endParaRPr lang="ru-RU" sz="1400" dirty="0">
              <a:solidFill>
                <a:srgbClr val="067082"/>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3" cstate="print"/>
          <a:stretch>
            <a:fillRect/>
          </a:stretch>
        </p:blipFill>
        <p:spPr>
          <a:xfrm>
            <a:off x="113091" y="1203598"/>
            <a:ext cx="2855865" cy="3456384"/>
          </a:xfrm>
          <a:prstGeom prst="rect">
            <a:avLst/>
          </a:prstGeom>
        </p:spPr>
      </p:pic>
    </p:spTree>
    <p:extLst>
      <p:ext uri="{BB962C8B-B14F-4D97-AF65-F5344CB8AC3E}">
        <p14:creationId xmlns:p14="http://schemas.microsoft.com/office/powerpoint/2010/main" val="32060663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3091" y="1203598"/>
            <a:ext cx="2855865" cy="3456384"/>
          </a:xfrm>
          <a:prstGeom prst="rect">
            <a:avLst/>
          </a:prstGeom>
          <a:noFill/>
          <a:ln w="57150">
            <a:solidFill>
              <a:srgbClr val="0670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5400" dirty="0">
              <a:solidFill>
                <a:srgbClr val="067082"/>
              </a:solidFill>
            </a:endParaRPr>
          </a:p>
        </p:txBody>
      </p:sp>
      <p:sp>
        <p:nvSpPr>
          <p:cNvPr id="5" name="Прямоугольник 4"/>
          <p:cNvSpPr/>
          <p:nvPr/>
        </p:nvSpPr>
        <p:spPr>
          <a:xfrm>
            <a:off x="113092" y="195486"/>
            <a:ext cx="2802724" cy="954107"/>
          </a:xfrm>
          <a:prstGeom prst="rect">
            <a:avLst/>
          </a:prstGeom>
        </p:spPr>
        <p:txBody>
          <a:bodyPr wrap="square">
            <a:spAutoFit/>
          </a:bodyPr>
          <a:lstStyle/>
          <a:p>
            <a:pPr algn="ctr"/>
            <a:r>
              <a:rPr lang="ru-RU" sz="1400" b="1" dirty="0" smtClean="0">
                <a:latin typeface="Times New Roman" panose="02020603050405020304" pitchFamily="18" charset="0"/>
                <a:cs typeface="Times New Roman" panose="02020603050405020304" pitchFamily="18" charset="0"/>
              </a:rPr>
              <a:t>Когда осуществляет закупки по ФЗ № 44 ППК «Единый заказчик в сфере строительства» ?</a:t>
            </a:r>
            <a:endParaRPr lang="ru-RU" sz="14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3059832" y="915566"/>
            <a:ext cx="5939908" cy="3639458"/>
          </a:xfrm>
          <a:prstGeom prst="rect">
            <a:avLst/>
          </a:prstGeom>
          <a:noFill/>
        </p:spPr>
        <p:txBody>
          <a:bodyPr wrap="square" rtlCol="0">
            <a:spAutoFit/>
          </a:bodyPr>
          <a:lstStyle/>
          <a:p>
            <a:pPr algn="just"/>
            <a:r>
              <a:rPr lang="ru-RU" sz="1350" b="1" u="sng" dirty="0" smtClean="0">
                <a:solidFill>
                  <a:srgbClr val="067082"/>
                </a:solidFill>
                <a:latin typeface="Times New Roman" panose="02020603050405020304" pitchFamily="18" charset="0"/>
                <a:cs typeface="Times New Roman" panose="02020603050405020304" pitchFamily="18" charset="0"/>
              </a:rPr>
              <a:t>ППК «Единый заказчик в сфере строительства» </a:t>
            </a:r>
            <a:r>
              <a:rPr lang="ru-RU" sz="1350" dirty="0">
                <a:latin typeface="Times New Roman" panose="02020603050405020304" pitchFamily="18" charset="0"/>
                <a:cs typeface="Times New Roman" panose="02020603050405020304" pitchFamily="18" charset="0"/>
              </a:rPr>
              <a:t>создана </a:t>
            </a:r>
            <a:r>
              <a:rPr lang="ru-RU" sz="1350" dirty="0" smtClean="0">
                <a:latin typeface="Times New Roman" panose="02020603050405020304" pitchFamily="18" charset="0"/>
                <a:cs typeface="Times New Roman" panose="02020603050405020304" pitchFamily="18" charset="0"/>
              </a:rPr>
              <a:t>01.02.2021 </a:t>
            </a:r>
            <a:r>
              <a:rPr lang="ru-RU" sz="1350" dirty="0">
                <a:latin typeface="Times New Roman" panose="02020603050405020304" pitchFamily="18" charset="0"/>
                <a:cs typeface="Times New Roman" panose="02020603050405020304" pitchFamily="18" charset="0"/>
              </a:rPr>
              <a:t>на основании Федерального закона от 22.12.2020 </a:t>
            </a:r>
            <a:r>
              <a:rPr lang="ru-RU" sz="1350" dirty="0" smtClean="0">
                <a:latin typeface="Times New Roman" panose="02020603050405020304" pitchFamily="18" charset="0"/>
                <a:cs typeface="Times New Roman" panose="02020603050405020304" pitchFamily="18" charset="0"/>
              </a:rPr>
              <a:t>№ 435-ФЗ </a:t>
            </a:r>
            <a:r>
              <a:rPr lang="ru-RU" sz="1350" dirty="0">
                <a:latin typeface="Times New Roman" panose="02020603050405020304" pitchFamily="18" charset="0"/>
                <a:cs typeface="Times New Roman" panose="02020603050405020304" pitchFamily="18" charset="0"/>
              </a:rPr>
              <a:t>и постановления Правительства РФ от 31.12.2020 №2395 в целях эффективной реализации </a:t>
            </a:r>
            <a:r>
              <a:rPr lang="ru-RU" sz="1350" dirty="0" smtClean="0">
                <a:latin typeface="Times New Roman" panose="02020603050405020304" pitchFamily="18" charset="0"/>
                <a:cs typeface="Times New Roman" panose="02020603050405020304" pitchFamily="18" charset="0"/>
              </a:rPr>
              <a:t>федеральных </a:t>
            </a:r>
            <a:r>
              <a:rPr lang="ru-RU" sz="1350" dirty="0">
                <a:latin typeface="Times New Roman" panose="02020603050405020304" pitchFamily="18" charset="0"/>
                <a:cs typeface="Times New Roman" panose="02020603050405020304" pitchFamily="18" charset="0"/>
              </a:rPr>
              <a:t>целевых программ и </a:t>
            </a:r>
            <a:r>
              <a:rPr lang="ru-RU" sz="1350" dirty="0" smtClean="0">
                <a:latin typeface="Times New Roman" panose="02020603050405020304" pitchFamily="18" charset="0"/>
                <a:cs typeface="Times New Roman" panose="02020603050405020304" pitchFamily="18" charset="0"/>
              </a:rPr>
              <a:t>национальных проектов.</a:t>
            </a:r>
            <a:endParaRPr lang="ru-RU" sz="1350" b="1" u="sng" dirty="0" smtClean="0">
              <a:solidFill>
                <a:srgbClr val="067082"/>
              </a:solidFill>
              <a:latin typeface="Times New Roman" panose="02020603050405020304" pitchFamily="18" charset="0"/>
              <a:cs typeface="Times New Roman" panose="02020603050405020304" pitchFamily="18" charset="0"/>
            </a:endParaRPr>
          </a:p>
          <a:p>
            <a:pPr algn="just"/>
            <a:r>
              <a:rPr lang="ru-RU" sz="1350" b="1" u="sng" dirty="0" smtClean="0">
                <a:solidFill>
                  <a:srgbClr val="067082"/>
                </a:solidFill>
                <a:latin typeface="Times New Roman" panose="02020603050405020304" pitchFamily="18" charset="0"/>
                <a:cs typeface="Times New Roman" panose="02020603050405020304" pitchFamily="18" charset="0"/>
              </a:rPr>
              <a:t>Общее правило!!! </a:t>
            </a:r>
          </a:p>
          <a:p>
            <a:pPr algn="just"/>
            <a:r>
              <a:rPr lang="ru-RU" sz="1350" dirty="0" smtClean="0">
                <a:latin typeface="Times New Roman" panose="02020603050405020304" pitchFamily="18" charset="0"/>
                <a:cs typeface="Times New Roman" panose="02020603050405020304" pitchFamily="18" charset="0"/>
              </a:rPr>
              <a:t>В порядке, предусмотренном ФЗ № 44, осуществляет закупки </a:t>
            </a:r>
            <a:r>
              <a:rPr lang="ru-RU" sz="1350" dirty="0">
                <a:latin typeface="Times New Roman" panose="02020603050405020304" pitchFamily="18" charset="0"/>
                <a:cs typeface="Times New Roman" panose="02020603050405020304" pitchFamily="18" charset="0"/>
              </a:rPr>
              <a:t>в соответствии с программой деятельности указанной публично-правовой компании на текущий год и плановый период за счет средств федерального бюджета в соответствии с требованиями настоящего Федерального </a:t>
            </a:r>
            <a:r>
              <a:rPr lang="ru-RU" sz="1350" dirty="0" smtClean="0">
                <a:latin typeface="Times New Roman" panose="02020603050405020304" pitchFamily="18" charset="0"/>
                <a:cs typeface="Times New Roman" panose="02020603050405020304" pitchFamily="18" charset="0"/>
              </a:rPr>
              <a:t>закона на:</a:t>
            </a:r>
          </a:p>
          <a:p>
            <a:pPr marL="285750" indent="-285750" algn="just">
              <a:buFont typeface="Wingdings" panose="05000000000000000000" pitchFamily="2" charset="2"/>
              <a:buChar char="ü"/>
            </a:pPr>
            <a:r>
              <a:rPr lang="ru-RU" sz="1350" dirty="0" smtClean="0">
                <a:latin typeface="Times New Roman" panose="02020603050405020304" pitchFamily="18" charset="0"/>
                <a:cs typeface="Times New Roman" panose="02020603050405020304" pitchFamily="18" charset="0"/>
              </a:rPr>
              <a:t>выполнение </a:t>
            </a:r>
            <a:r>
              <a:rPr lang="ru-RU" sz="1350" dirty="0">
                <a:latin typeface="Times New Roman" panose="02020603050405020304" pitchFamily="18" charset="0"/>
                <a:cs typeface="Times New Roman" panose="02020603050405020304" pitchFamily="18" charset="0"/>
              </a:rPr>
              <a:t>инженерных </a:t>
            </a:r>
            <a:r>
              <a:rPr lang="ru-RU" sz="1350" dirty="0" smtClean="0">
                <a:latin typeface="Times New Roman" panose="02020603050405020304" pitchFamily="18" charset="0"/>
                <a:cs typeface="Times New Roman" panose="02020603050405020304" pitchFamily="18" charset="0"/>
              </a:rPr>
              <a:t>изысканий;</a:t>
            </a:r>
          </a:p>
          <a:p>
            <a:pPr marL="285750" indent="-285750" algn="just">
              <a:buFont typeface="Wingdings" panose="05000000000000000000" pitchFamily="2" charset="2"/>
              <a:buChar char="ü"/>
            </a:pPr>
            <a:r>
              <a:rPr lang="ru-RU" sz="1350" dirty="0" smtClean="0">
                <a:latin typeface="Times New Roman" panose="02020603050405020304" pitchFamily="18" charset="0"/>
                <a:cs typeface="Times New Roman" panose="02020603050405020304" pitchFamily="18" charset="0"/>
              </a:rPr>
              <a:t>архитектурно-строительное проектирование;</a:t>
            </a:r>
          </a:p>
          <a:p>
            <a:pPr marL="285750" indent="-285750" algn="just">
              <a:buFont typeface="Wingdings" panose="05000000000000000000" pitchFamily="2" charset="2"/>
              <a:buChar char="ü"/>
            </a:pPr>
            <a:r>
              <a:rPr lang="ru-RU" sz="1350" dirty="0" smtClean="0">
                <a:latin typeface="Times New Roman" panose="02020603050405020304" pitchFamily="18" charset="0"/>
                <a:cs typeface="Times New Roman" panose="02020603050405020304" pitchFamily="18" charset="0"/>
              </a:rPr>
              <a:t>строительство, реконструкцию, капитальный ремонт, снос </a:t>
            </a:r>
            <a:r>
              <a:rPr lang="ru-RU" sz="1350" dirty="0">
                <a:latin typeface="Times New Roman" panose="02020603050405020304" pitchFamily="18" charset="0"/>
                <a:cs typeface="Times New Roman" panose="02020603050405020304" pitchFamily="18" charset="0"/>
              </a:rPr>
              <a:t>объектов капитального </a:t>
            </a:r>
            <a:r>
              <a:rPr lang="ru-RU" sz="1350" dirty="0" smtClean="0">
                <a:latin typeface="Times New Roman" panose="02020603050405020304" pitchFamily="18" charset="0"/>
                <a:cs typeface="Times New Roman" panose="02020603050405020304" pitchFamily="18" charset="0"/>
              </a:rPr>
              <a:t>строительства.</a:t>
            </a:r>
          </a:p>
          <a:p>
            <a:pPr algn="just"/>
            <a:endParaRPr lang="ru-RU" sz="1350" b="1" u="sng" dirty="0" smtClean="0">
              <a:solidFill>
                <a:srgbClr val="067082"/>
              </a:solidFill>
              <a:latin typeface="Times New Roman" panose="02020603050405020304" pitchFamily="18" charset="0"/>
              <a:cs typeface="Times New Roman" panose="02020603050405020304" pitchFamily="18" charset="0"/>
            </a:endParaRPr>
          </a:p>
          <a:p>
            <a:pPr algn="just"/>
            <a:endParaRPr lang="ru-RU" sz="1350" b="1" u="sng" dirty="0" smtClean="0">
              <a:solidFill>
                <a:srgbClr val="067082"/>
              </a:solidFill>
              <a:latin typeface="Times New Roman" panose="02020603050405020304" pitchFamily="18" charset="0"/>
              <a:cs typeface="Times New Roman" panose="02020603050405020304" pitchFamily="18" charset="0"/>
            </a:endParaRPr>
          </a:p>
          <a:p>
            <a:pPr algn="just"/>
            <a:endParaRPr lang="ru-RU" sz="1400" dirty="0">
              <a:latin typeface="Times New Roman" panose="02020603050405020304" pitchFamily="18" charset="0"/>
              <a:cs typeface="Times New Roman" panose="02020603050405020304" pitchFamily="18" charset="0"/>
            </a:endParaRPr>
          </a:p>
          <a:p>
            <a:pPr algn="just"/>
            <a:r>
              <a:rPr lang="ru-RU" sz="1400" dirty="0" smtClean="0">
                <a:solidFill>
                  <a:srgbClr val="067082"/>
                </a:solidFill>
                <a:latin typeface="Times New Roman" panose="02020603050405020304" pitchFamily="18" charset="0"/>
                <a:cs typeface="Times New Roman" panose="02020603050405020304" pitchFamily="18" charset="0"/>
              </a:rPr>
              <a:t>  </a:t>
            </a:r>
            <a:endParaRPr lang="ru-RU" sz="1400" dirty="0">
              <a:solidFill>
                <a:srgbClr val="067082"/>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3"/>
          <a:stretch>
            <a:fillRect/>
          </a:stretch>
        </p:blipFill>
        <p:spPr>
          <a:xfrm>
            <a:off x="136867" y="1203598"/>
            <a:ext cx="2808312" cy="3384377"/>
          </a:xfrm>
          <a:prstGeom prst="rect">
            <a:avLst/>
          </a:prstGeom>
        </p:spPr>
      </p:pic>
    </p:spTree>
    <p:extLst>
      <p:ext uri="{BB962C8B-B14F-4D97-AF65-F5344CB8AC3E}">
        <p14:creationId xmlns:p14="http://schemas.microsoft.com/office/powerpoint/2010/main" val="14900182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79512" y="123478"/>
            <a:ext cx="2377646" cy="1871634"/>
          </a:xfrm>
          <a:prstGeom prst="rect">
            <a:avLst/>
          </a:prstGeom>
        </p:spPr>
      </p:pic>
      <p:sp>
        <p:nvSpPr>
          <p:cNvPr id="3" name="TextBox 2"/>
          <p:cNvSpPr txBox="1"/>
          <p:nvPr/>
        </p:nvSpPr>
        <p:spPr>
          <a:xfrm>
            <a:off x="2524166" y="218423"/>
            <a:ext cx="1831810" cy="1938992"/>
          </a:xfrm>
          <a:prstGeom prst="rect">
            <a:avLst/>
          </a:prstGeom>
          <a:noFill/>
        </p:spPr>
        <p:txBody>
          <a:bodyPr wrap="square" rtlCol="0">
            <a:spAutoFit/>
          </a:bodyPr>
          <a:lstStyle/>
          <a:p>
            <a:pPr algn="ctr"/>
            <a:r>
              <a:rPr lang="ru-RU" sz="1200" dirty="0" smtClean="0">
                <a:latin typeface="Times New Roman" panose="02020603050405020304" pitchFamily="18" charset="0"/>
                <a:cs typeface="Times New Roman" panose="02020603050405020304" pitchFamily="18" charset="0"/>
              </a:rPr>
              <a:t>Строительство студенческого кампуса </a:t>
            </a:r>
            <a:r>
              <a:rPr lang="ru-RU" sz="1200" dirty="0">
                <a:latin typeface="Times New Roman" panose="02020603050405020304" pitchFamily="18" charset="0"/>
                <a:cs typeface="Times New Roman" panose="02020603050405020304" pitchFamily="18" charset="0"/>
              </a:rPr>
              <a:t>на базе Уральского федерального университета имени первого Президента России Бориса Ельцина в </a:t>
            </a:r>
            <a:r>
              <a:rPr lang="ru-RU" sz="1200" dirty="0" smtClean="0">
                <a:latin typeface="Times New Roman" panose="02020603050405020304" pitchFamily="18" charset="0"/>
                <a:cs typeface="Times New Roman" panose="02020603050405020304" pitchFamily="18" charset="0"/>
              </a:rPr>
              <a:t>Екатеринбурге вместимостью более 8 тыс. студентов</a:t>
            </a:r>
            <a:endParaRPr lang="ru-RU" sz="12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3" cstate="print"/>
          <a:stretch>
            <a:fillRect/>
          </a:stretch>
        </p:blipFill>
        <p:spPr>
          <a:xfrm>
            <a:off x="6372200" y="123478"/>
            <a:ext cx="2664296" cy="1944216"/>
          </a:xfrm>
          <a:prstGeom prst="rect">
            <a:avLst/>
          </a:prstGeom>
        </p:spPr>
      </p:pic>
      <p:sp>
        <p:nvSpPr>
          <p:cNvPr id="5" name="TextBox 4"/>
          <p:cNvSpPr txBox="1"/>
          <p:nvPr/>
        </p:nvSpPr>
        <p:spPr>
          <a:xfrm>
            <a:off x="4502634" y="551463"/>
            <a:ext cx="1852009" cy="1015663"/>
          </a:xfrm>
          <a:prstGeom prst="rect">
            <a:avLst/>
          </a:prstGeom>
          <a:noFill/>
        </p:spPr>
        <p:txBody>
          <a:bodyPr wrap="square" rtlCol="0">
            <a:spAutoFit/>
          </a:bodyPr>
          <a:lstStyle/>
          <a:p>
            <a:pPr algn="ctr"/>
            <a:r>
              <a:rPr lang="ru-RU" sz="1200" dirty="0" smtClean="0">
                <a:latin typeface="Times New Roman" panose="02020603050405020304" pitchFamily="18" charset="0"/>
                <a:cs typeface="Times New Roman" panose="02020603050405020304" pitchFamily="18" charset="0"/>
              </a:rPr>
              <a:t>Строительство второго корпуса Государственного музея космонавтики им. К.Э. Циолковского (г. Калуга)</a:t>
            </a:r>
            <a:endParaRPr lang="ru-RU" sz="1200" dirty="0">
              <a:latin typeface="Times New Roman" panose="02020603050405020304" pitchFamily="18" charset="0"/>
              <a:cs typeface="Times New Roman" panose="02020603050405020304" pitchFamily="18" charset="0"/>
            </a:endParaRPr>
          </a:p>
        </p:txBody>
      </p:sp>
      <p:pic>
        <p:nvPicPr>
          <p:cNvPr id="4098" name="Picture 2" descr="НГУ Новосибирский государственный университет — Novosibirsk State  University, (Новосибирск, Россия) - как поступить, цены, отзывы | Smaps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3" y="2427734"/>
            <a:ext cx="2377646" cy="224734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557158" y="2715766"/>
            <a:ext cx="1852009" cy="1384995"/>
          </a:xfrm>
          <a:prstGeom prst="rect">
            <a:avLst/>
          </a:prstGeom>
          <a:noFill/>
        </p:spPr>
        <p:txBody>
          <a:bodyPr wrap="square" rtlCol="0">
            <a:spAutoFit/>
          </a:bodyPr>
          <a:lstStyle/>
          <a:p>
            <a:pPr algn="ctr"/>
            <a:r>
              <a:rPr lang="ru-RU" sz="1200" dirty="0" smtClean="0">
                <a:latin typeface="Times New Roman" panose="02020603050405020304" pitchFamily="18" charset="0"/>
                <a:cs typeface="Times New Roman" panose="02020603050405020304" pitchFamily="18" charset="0"/>
              </a:rPr>
              <a:t>Строительство кампуса мирового уровня ФГАОУ ВО «Новосибирский национальный исследовательский государственный университет»</a:t>
            </a:r>
            <a:endParaRPr lang="ru-RU" sz="1200"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5"/>
          <a:stretch>
            <a:fillRect/>
          </a:stretch>
        </p:blipFill>
        <p:spPr>
          <a:xfrm>
            <a:off x="6354642" y="2132871"/>
            <a:ext cx="2681854" cy="2527111"/>
          </a:xfrm>
          <a:prstGeom prst="rect">
            <a:avLst/>
          </a:prstGeom>
        </p:spPr>
      </p:pic>
      <p:sp>
        <p:nvSpPr>
          <p:cNvPr id="10" name="TextBox 9"/>
          <p:cNvSpPr txBox="1"/>
          <p:nvPr/>
        </p:nvSpPr>
        <p:spPr>
          <a:xfrm>
            <a:off x="4409167" y="2733317"/>
            <a:ext cx="1852009" cy="1200329"/>
          </a:xfrm>
          <a:prstGeom prst="rect">
            <a:avLst/>
          </a:prstGeom>
          <a:noFill/>
        </p:spPr>
        <p:txBody>
          <a:bodyPr wrap="square" rtlCol="0">
            <a:spAutoFit/>
          </a:bodyPr>
          <a:lstStyle/>
          <a:p>
            <a:pPr algn="ctr"/>
            <a:r>
              <a:rPr lang="ru-RU" sz="1200" dirty="0" smtClean="0">
                <a:latin typeface="Times New Roman" panose="02020603050405020304" pitchFamily="18" charset="0"/>
                <a:cs typeface="Times New Roman" panose="02020603050405020304" pitchFamily="18" charset="0"/>
              </a:rPr>
              <a:t>Строительство четырех зданий крупнейшего детского реабилитационного центра на 300 мест в Евпатории</a:t>
            </a:r>
            <a:endParaRPr lang="ru-R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30686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43608" y="160352"/>
            <a:ext cx="2016224" cy="646331"/>
          </a:xfrm>
          <a:prstGeom prst="rect">
            <a:avLst/>
          </a:prstGeom>
          <a:noFill/>
        </p:spPr>
        <p:txBody>
          <a:bodyPr wrap="square" rtlCol="0">
            <a:spAutoFit/>
          </a:bodyPr>
          <a:lstStyle/>
          <a:p>
            <a:pPr algn="ctr"/>
            <a:r>
              <a:rPr lang="ru-RU" b="1" dirty="0" smtClean="0">
                <a:latin typeface="Times New Roman" panose="02020603050405020304" pitchFamily="18" charset="0"/>
                <a:cs typeface="Times New Roman" panose="02020603050405020304" pitchFamily="18" charset="0"/>
              </a:rPr>
              <a:t>Контрактная служба</a:t>
            </a:r>
            <a:endParaRPr lang="ru-RU"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3923928" y="1347614"/>
            <a:ext cx="1872208" cy="369332"/>
          </a:xfrm>
          <a:prstGeom prst="rect">
            <a:avLst/>
          </a:prstGeom>
          <a:noFill/>
        </p:spPr>
        <p:txBody>
          <a:bodyPr wrap="square" rtlCol="0">
            <a:spAutoFit/>
          </a:bodyPr>
          <a:lstStyle/>
          <a:p>
            <a:r>
              <a:rPr lang="ru-RU" b="1" u="sng" dirty="0" smtClean="0">
                <a:latin typeface="Times New Roman" panose="02020603050405020304" pitchFamily="18" charset="0"/>
                <a:cs typeface="Times New Roman" panose="02020603050405020304" pitchFamily="18" charset="0"/>
              </a:rPr>
              <a:t>ИЛИ</a:t>
            </a:r>
            <a:endParaRPr lang="ru-RU" b="1" u="sng"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stretch>
            <a:fillRect/>
          </a:stretch>
        </p:blipFill>
        <p:spPr>
          <a:xfrm>
            <a:off x="133921" y="833147"/>
            <a:ext cx="3579850" cy="2818723"/>
          </a:xfrm>
          <a:prstGeom prst="rect">
            <a:avLst/>
          </a:prstGeom>
        </p:spPr>
      </p:pic>
      <p:pic>
        <p:nvPicPr>
          <p:cNvPr id="8" name="Рисунок 7"/>
          <p:cNvPicPr>
            <a:picLocks noChangeAspect="1"/>
          </p:cNvPicPr>
          <p:nvPr/>
        </p:nvPicPr>
        <p:blipFill>
          <a:blip r:embed="rId3"/>
          <a:stretch>
            <a:fillRect/>
          </a:stretch>
        </p:blipFill>
        <p:spPr>
          <a:xfrm>
            <a:off x="5220072" y="901375"/>
            <a:ext cx="3888432" cy="2606479"/>
          </a:xfrm>
          <a:prstGeom prst="rect">
            <a:avLst/>
          </a:prstGeom>
        </p:spPr>
      </p:pic>
      <p:sp>
        <p:nvSpPr>
          <p:cNvPr id="10" name="TextBox 9"/>
          <p:cNvSpPr txBox="1"/>
          <p:nvPr/>
        </p:nvSpPr>
        <p:spPr>
          <a:xfrm>
            <a:off x="6156176" y="160352"/>
            <a:ext cx="2016224" cy="646331"/>
          </a:xfrm>
          <a:prstGeom prst="rect">
            <a:avLst/>
          </a:prstGeom>
          <a:noFill/>
        </p:spPr>
        <p:txBody>
          <a:bodyPr wrap="square" rtlCol="0">
            <a:spAutoFit/>
          </a:bodyPr>
          <a:lstStyle/>
          <a:p>
            <a:pPr algn="ctr"/>
            <a:r>
              <a:rPr lang="ru-RU" b="1" dirty="0" smtClean="0">
                <a:latin typeface="Times New Roman" panose="02020603050405020304" pitchFamily="18" charset="0"/>
                <a:cs typeface="Times New Roman" panose="02020603050405020304" pitchFamily="18" charset="0"/>
              </a:rPr>
              <a:t>Контрактный управляющий</a:t>
            </a:r>
            <a:endParaRPr lang="ru-RU" b="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500034" y="3857634"/>
            <a:ext cx="3357959" cy="300082"/>
          </a:xfrm>
          <a:prstGeom prst="rect">
            <a:avLst/>
          </a:prstGeom>
          <a:noFill/>
        </p:spPr>
        <p:txBody>
          <a:bodyPr wrap="square" rtlCol="0">
            <a:spAutoFit/>
          </a:bodyPr>
          <a:lstStyle/>
          <a:p>
            <a:pPr algn="just"/>
            <a:r>
              <a:rPr lang="ru-RU" sz="1350" dirty="0" smtClean="0">
                <a:latin typeface="Times New Roman" panose="02020603050405020304" pitchFamily="18" charset="0"/>
                <a:cs typeface="Times New Roman" panose="02020603050405020304" pitchFamily="18" charset="0"/>
              </a:rPr>
              <a:t> </a:t>
            </a:r>
            <a:r>
              <a:rPr lang="ru-RU" sz="1350" b="1" dirty="0">
                <a:latin typeface="Times New Roman" panose="02020603050405020304" pitchFamily="18" charset="0"/>
                <a:cs typeface="Times New Roman" panose="02020603050405020304" pitchFamily="18" charset="0"/>
              </a:rPr>
              <a:t>СГОЗ </a:t>
            </a:r>
            <a:r>
              <a:rPr lang="ru-RU" sz="1350" b="1" dirty="0" smtClean="0">
                <a:latin typeface="Times New Roman" panose="02020603050405020304" pitchFamily="18" charset="0"/>
                <a:cs typeface="Times New Roman" panose="02020603050405020304" pitchFamily="18" charset="0"/>
              </a:rPr>
              <a:t>более 100 млн. рублей</a:t>
            </a:r>
          </a:p>
        </p:txBody>
      </p:sp>
      <p:sp>
        <p:nvSpPr>
          <p:cNvPr id="13" name="TextBox 12"/>
          <p:cNvSpPr txBox="1"/>
          <p:nvPr/>
        </p:nvSpPr>
        <p:spPr>
          <a:xfrm>
            <a:off x="5929322" y="3786196"/>
            <a:ext cx="3357959" cy="300082"/>
          </a:xfrm>
          <a:prstGeom prst="rect">
            <a:avLst/>
          </a:prstGeom>
          <a:noFill/>
        </p:spPr>
        <p:txBody>
          <a:bodyPr wrap="square" rtlCol="0">
            <a:spAutoFit/>
          </a:bodyPr>
          <a:lstStyle/>
          <a:p>
            <a:pPr algn="just"/>
            <a:r>
              <a:rPr lang="ru-RU" sz="1350" b="1" dirty="0" smtClean="0">
                <a:latin typeface="Times New Roman" panose="02020603050405020304" pitchFamily="18" charset="0"/>
                <a:cs typeface="Times New Roman" panose="02020603050405020304" pitchFamily="18" charset="0"/>
              </a:rPr>
              <a:t>СГОЗ </a:t>
            </a:r>
            <a:r>
              <a:rPr lang="ru-RU" sz="1350" b="1" dirty="0">
                <a:latin typeface="Times New Roman" panose="02020603050405020304" pitchFamily="18" charset="0"/>
                <a:cs typeface="Times New Roman" panose="02020603050405020304" pitchFamily="18" charset="0"/>
              </a:rPr>
              <a:t>≤ </a:t>
            </a:r>
            <a:r>
              <a:rPr lang="ru-RU" sz="1350" b="1" dirty="0" smtClean="0">
                <a:latin typeface="Times New Roman" panose="02020603050405020304" pitchFamily="18" charset="0"/>
                <a:cs typeface="Times New Roman" panose="02020603050405020304" pitchFamily="18" charset="0"/>
              </a:rPr>
              <a:t>100 млн. рублей</a:t>
            </a:r>
          </a:p>
        </p:txBody>
      </p:sp>
      <p:sp>
        <p:nvSpPr>
          <p:cNvPr id="14" name="TextBox 13"/>
          <p:cNvSpPr txBox="1"/>
          <p:nvPr/>
        </p:nvSpPr>
        <p:spPr>
          <a:xfrm>
            <a:off x="2643174" y="4357700"/>
            <a:ext cx="4608512" cy="646331"/>
          </a:xfrm>
          <a:prstGeom prst="rect">
            <a:avLst/>
          </a:prstGeom>
          <a:noFill/>
        </p:spPr>
        <p:txBody>
          <a:bodyPr wrap="square" rtlCol="0">
            <a:spAutoFit/>
          </a:bodyPr>
          <a:lstStyle/>
          <a:p>
            <a:pPr algn="ctr"/>
            <a:r>
              <a:rPr lang="ru-RU" b="1" dirty="0" smtClean="0">
                <a:latin typeface="Times New Roman" panose="02020603050405020304" pitchFamily="18" charset="0"/>
                <a:cs typeface="Times New Roman" panose="02020603050405020304" pitchFamily="18" charset="0"/>
              </a:rPr>
              <a:t>Нет запрета на создание контрактной службы, если </a:t>
            </a:r>
            <a:r>
              <a:rPr lang="ru-RU" b="1" dirty="0">
                <a:latin typeface="Times New Roman" panose="02020603050405020304" pitchFamily="18" charset="0"/>
                <a:cs typeface="Times New Roman" panose="02020603050405020304" pitchFamily="18" charset="0"/>
              </a:rPr>
              <a:t>СГОЗ ≤ 100 млн. </a:t>
            </a:r>
            <a:r>
              <a:rPr lang="ru-RU" b="1" dirty="0" smtClean="0">
                <a:latin typeface="Times New Roman" panose="02020603050405020304" pitchFamily="18" charset="0"/>
                <a:cs typeface="Times New Roman" panose="02020603050405020304" pitchFamily="18" charset="0"/>
              </a:rPr>
              <a:t>рублей!!!</a:t>
            </a: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77907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488" y="285734"/>
            <a:ext cx="6816362" cy="338554"/>
          </a:xfrm>
          <a:prstGeom prst="rect">
            <a:avLst/>
          </a:prstGeom>
        </p:spPr>
        <p:txBody>
          <a:bodyPr wrap="square">
            <a:spAutoFit/>
          </a:bodyPr>
          <a:lstStyle/>
          <a:p>
            <a:pPr algn="ctr"/>
            <a:r>
              <a:rPr lang="ru-RU" sz="1600" b="1" dirty="0" smtClean="0">
                <a:latin typeface="Times New Roman" panose="02020603050405020304" pitchFamily="18" charset="0"/>
                <a:cs typeface="Times New Roman" panose="02020603050405020304" pitchFamily="18" charset="0"/>
              </a:rPr>
              <a:t>Когда создавать контрактную службу?</a:t>
            </a:r>
            <a:endParaRPr lang="ru-RU" sz="1600" dirty="0">
              <a:latin typeface="Times New Roman" panose="02020603050405020304" pitchFamily="18" charset="0"/>
              <a:cs typeface="Times New Roman" panose="02020603050405020304" pitchFamily="18" charset="0"/>
            </a:endParaRPr>
          </a:p>
        </p:txBody>
      </p:sp>
      <p:pic>
        <p:nvPicPr>
          <p:cNvPr id="39938" name="Picture 2" descr="Консалтинг по госзакупкам (44-ФЗ, 223-ФЗ)"/>
          <p:cNvPicPr>
            <a:picLocks noChangeAspect="1" noChangeArrowheads="1"/>
          </p:cNvPicPr>
          <p:nvPr/>
        </p:nvPicPr>
        <p:blipFill>
          <a:blip r:embed="rId2"/>
          <a:srcRect/>
          <a:stretch>
            <a:fillRect/>
          </a:stretch>
        </p:blipFill>
        <p:spPr bwMode="auto">
          <a:xfrm>
            <a:off x="251520" y="771550"/>
            <a:ext cx="3286148" cy="3000396"/>
          </a:xfrm>
          <a:prstGeom prst="rect">
            <a:avLst/>
          </a:prstGeom>
          <a:noFill/>
        </p:spPr>
      </p:pic>
      <p:sp>
        <p:nvSpPr>
          <p:cNvPr id="4" name="TextBox 3"/>
          <p:cNvSpPr txBox="1"/>
          <p:nvPr/>
        </p:nvSpPr>
        <p:spPr>
          <a:xfrm>
            <a:off x="3632473" y="1420066"/>
            <a:ext cx="5143536" cy="1815882"/>
          </a:xfrm>
          <a:prstGeom prst="rect">
            <a:avLst/>
          </a:prstGeom>
          <a:noFill/>
        </p:spPr>
        <p:txBody>
          <a:bodyPr wrap="square" rtlCol="0">
            <a:spAutoFit/>
          </a:bodyPr>
          <a:lstStyle/>
          <a:p>
            <a:pPr algn="just">
              <a:buFont typeface="Wingdings" pitchFamily="2" charset="2"/>
              <a:buChar char="q"/>
            </a:pPr>
            <a:r>
              <a:rPr lang="ru-RU" sz="14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не позднее начала финансового года</a:t>
            </a:r>
            <a:r>
              <a:rPr lang="en-US" sz="1600" dirty="0" smtClean="0">
                <a:latin typeface="Times New Roman" pitchFamily="18" charset="0"/>
                <a:cs typeface="Times New Roman" pitchFamily="18" charset="0"/>
              </a:rPr>
              <a:t>,</a:t>
            </a:r>
            <a:r>
              <a:rPr lang="ru-RU" sz="1600" dirty="0" smtClean="0">
                <a:latin typeface="Times New Roman" pitchFamily="18" charset="0"/>
                <a:cs typeface="Times New Roman" pitchFamily="18" charset="0"/>
              </a:rPr>
              <a:t> в котором СГОЗ заказчика превысит 100 млн. рублей;</a:t>
            </a:r>
          </a:p>
          <a:p>
            <a:pPr algn="just">
              <a:buFont typeface="Wingdings" pitchFamily="2" charset="2"/>
              <a:buChar char="q"/>
            </a:pPr>
            <a:r>
              <a:rPr lang="ru-RU" sz="1600" dirty="0" smtClean="0">
                <a:latin typeface="Times New Roman" pitchFamily="18" charset="0"/>
                <a:cs typeface="Times New Roman" pitchFamily="18" charset="0"/>
              </a:rPr>
              <a:t> если СГОЗ превысит 100 млн. рублей в результате утверждения дополнительных объемов финансирования заказчику – не позднее даты доведения до него соответствующего решения.</a:t>
            </a:r>
          </a:p>
          <a:p>
            <a:pPr algn="just">
              <a:buFont typeface="Wingdings" pitchFamily="2" charset="2"/>
              <a:buChar char="q"/>
            </a:pPr>
            <a:endParaRPr lang="ru-RU" sz="16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85852" y="142858"/>
            <a:ext cx="6816362" cy="369332"/>
          </a:xfrm>
          <a:prstGeom prst="rect">
            <a:avLst/>
          </a:prstGeom>
        </p:spPr>
        <p:txBody>
          <a:bodyPr wrap="square">
            <a:spAutoFit/>
          </a:bodyPr>
          <a:lstStyle/>
          <a:p>
            <a:pPr algn="ctr"/>
            <a:r>
              <a:rPr lang="ru-RU" b="1" dirty="0" smtClean="0">
                <a:latin typeface="Times New Roman" panose="02020603050405020304" pitchFamily="18" charset="0"/>
                <a:cs typeface="Times New Roman" panose="02020603050405020304" pitchFamily="18" charset="0"/>
              </a:rPr>
              <a:t>Варианты создания контрактной службы?</a:t>
            </a:r>
            <a:endParaRPr lang="ru-RU" dirty="0">
              <a:latin typeface="Times New Roman" panose="02020603050405020304" pitchFamily="18" charset="0"/>
              <a:cs typeface="Times New Roman" panose="02020603050405020304" pitchFamily="18" charset="0"/>
            </a:endParaRPr>
          </a:p>
        </p:txBody>
      </p:sp>
      <p:graphicFrame>
        <p:nvGraphicFramePr>
          <p:cNvPr id="3" name="Схема 2"/>
          <p:cNvGraphicFramePr/>
          <p:nvPr/>
        </p:nvGraphicFramePr>
        <p:xfrm>
          <a:off x="142844" y="539750"/>
          <a:ext cx="8858312" cy="4460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3091" y="1203598"/>
            <a:ext cx="2855865" cy="3456384"/>
          </a:xfrm>
          <a:prstGeom prst="rect">
            <a:avLst/>
          </a:prstGeom>
          <a:noFill/>
          <a:ln w="57150">
            <a:solidFill>
              <a:srgbClr val="0670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5400" dirty="0">
              <a:solidFill>
                <a:srgbClr val="067082"/>
              </a:solidFill>
            </a:endParaRPr>
          </a:p>
        </p:txBody>
      </p:sp>
      <p:sp>
        <p:nvSpPr>
          <p:cNvPr id="5" name="Прямоугольник 4"/>
          <p:cNvSpPr/>
          <p:nvPr/>
        </p:nvSpPr>
        <p:spPr>
          <a:xfrm>
            <a:off x="113092" y="195486"/>
            <a:ext cx="2802724" cy="738664"/>
          </a:xfrm>
          <a:prstGeom prst="rect">
            <a:avLst/>
          </a:prstGeom>
        </p:spPr>
        <p:txBody>
          <a:bodyPr wrap="square">
            <a:spAutoFit/>
          </a:bodyPr>
          <a:lstStyle/>
          <a:p>
            <a:pPr algn="ctr"/>
            <a:r>
              <a:rPr lang="ru-RU" sz="1400" b="1" dirty="0" smtClean="0">
                <a:latin typeface="Times New Roman" panose="02020603050405020304" pitchFamily="18" charset="0"/>
                <a:cs typeface="Times New Roman" panose="02020603050405020304" pitchFamily="18" charset="0"/>
              </a:rPr>
              <a:t>Какие требования предъявляются к составу контрактной службы?</a:t>
            </a:r>
            <a:endParaRPr lang="ru-RU" sz="14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3059832" y="267494"/>
            <a:ext cx="6120680" cy="523220"/>
          </a:xfrm>
          <a:prstGeom prst="rect">
            <a:avLst/>
          </a:prstGeom>
          <a:noFill/>
        </p:spPr>
        <p:txBody>
          <a:bodyPr wrap="square" rtlCol="0">
            <a:spAutoFit/>
          </a:bodyPr>
          <a:lstStyle/>
          <a:p>
            <a:pPr algn="just"/>
            <a:endParaRPr lang="ru-RU" sz="1400" dirty="0">
              <a:latin typeface="Times New Roman" panose="02020603050405020304" pitchFamily="18" charset="0"/>
              <a:cs typeface="Times New Roman" panose="02020603050405020304" pitchFamily="18" charset="0"/>
            </a:endParaRPr>
          </a:p>
          <a:p>
            <a:pPr algn="just"/>
            <a:r>
              <a:rPr lang="ru-RU" sz="1400" dirty="0" smtClean="0">
                <a:solidFill>
                  <a:srgbClr val="067082"/>
                </a:solidFill>
                <a:latin typeface="Times New Roman" panose="02020603050405020304" pitchFamily="18" charset="0"/>
                <a:cs typeface="Times New Roman" panose="02020603050405020304" pitchFamily="18" charset="0"/>
              </a:rPr>
              <a:t>  </a:t>
            </a:r>
            <a:endParaRPr lang="ru-RU" sz="1400" dirty="0">
              <a:solidFill>
                <a:srgbClr val="067082"/>
              </a:solidFill>
              <a:latin typeface="Times New Roman" panose="02020603050405020304" pitchFamily="18" charset="0"/>
              <a:cs typeface="Times New Roman" panose="02020603050405020304" pitchFamily="18" charset="0"/>
            </a:endParaRPr>
          </a:p>
        </p:txBody>
      </p:sp>
      <p:pic>
        <p:nvPicPr>
          <p:cNvPr id="2050" name="Picture 2" descr="Свежий обзор закупочного законодательства с 25.04.2022 по 03.05.2022 |  Гражданский контроль государственных закупок"/>
          <p:cNvPicPr>
            <a:picLocks noChangeAspect="1" noChangeArrowheads="1"/>
          </p:cNvPicPr>
          <p:nvPr/>
        </p:nvPicPr>
        <p:blipFill>
          <a:blip r:embed="rId3"/>
          <a:srcRect/>
          <a:stretch>
            <a:fillRect/>
          </a:stretch>
        </p:blipFill>
        <p:spPr bwMode="auto">
          <a:xfrm>
            <a:off x="142844" y="1214428"/>
            <a:ext cx="2786082" cy="3429024"/>
          </a:xfrm>
          <a:prstGeom prst="rect">
            <a:avLst/>
          </a:prstGeom>
          <a:noFill/>
        </p:spPr>
      </p:pic>
      <p:sp>
        <p:nvSpPr>
          <p:cNvPr id="8" name="TextBox 7"/>
          <p:cNvSpPr txBox="1"/>
          <p:nvPr/>
        </p:nvSpPr>
        <p:spPr>
          <a:xfrm>
            <a:off x="3024864" y="78591"/>
            <a:ext cx="6072198" cy="5109091"/>
          </a:xfrm>
          <a:prstGeom prst="rect">
            <a:avLst/>
          </a:prstGeom>
          <a:noFill/>
        </p:spPr>
        <p:txBody>
          <a:bodyPr wrap="square" rtlCol="0">
            <a:spAutoFit/>
          </a:bodyPr>
          <a:lstStyle/>
          <a:p>
            <a:pPr algn="just">
              <a:buFont typeface="Wingdings" pitchFamily="2" charset="2"/>
              <a:buChar char="q"/>
            </a:pPr>
            <a:r>
              <a:rPr lang="ru-RU" sz="1400" dirty="0" smtClean="0">
                <a:latin typeface="Times New Roman" pitchFamily="18" charset="0"/>
                <a:cs typeface="Times New Roman" pitchFamily="18" charset="0"/>
              </a:rPr>
              <a:t> </a:t>
            </a:r>
            <a:r>
              <a:rPr lang="ru-RU" sz="1300" dirty="0" smtClean="0">
                <a:latin typeface="Times New Roman" pitchFamily="18" charset="0"/>
                <a:cs typeface="Times New Roman" pitchFamily="18" charset="0"/>
              </a:rPr>
              <a:t>Структура и штатная численность контрактной службы определяются руководителем Заказчика и </a:t>
            </a:r>
            <a:r>
              <a:rPr lang="ru-RU" sz="1300" b="1" dirty="0" smtClean="0">
                <a:latin typeface="Times New Roman" pitchFamily="18" charset="0"/>
                <a:cs typeface="Times New Roman" pitchFamily="18" charset="0"/>
              </a:rPr>
              <a:t>не может составлять менее двух человек (лучше включать трех человек, чтобы избежать конфликтов при принятии решений)</a:t>
            </a:r>
            <a:r>
              <a:rPr lang="ru-RU" sz="1300" dirty="0" smtClean="0">
                <a:latin typeface="Times New Roman" pitchFamily="18" charset="0"/>
                <a:cs typeface="Times New Roman" pitchFamily="18" charset="0"/>
              </a:rPr>
              <a:t>. Максимальная численность не ограничена.</a:t>
            </a:r>
          </a:p>
          <a:p>
            <a:pPr algn="just">
              <a:buFont typeface="Wingdings" pitchFamily="2" charset="2"/>
              <a:buChar char="q"/>
            </a:pPr>
            <a:r>
              <a:rPr lang="ru-RU" sz="1300" dirty="0" smtClean="0">
                <a:latin typeface="Times New Roman" pitchFamily="18" charset="0"/>
                <a:cs typeface="Times New Roman" pitchFamily="18" charset="0"/>
              </a:rPr>
              <a:t> Контрактную службу возглавляет руководитель, назначаемый на должность приказом руководителя Заказчика, уполномоченного лица, исполняющего его обязанности, либо уполномоченного руководителем лица </a:t>
            </a:r>
            <a:r>
              <a:rPr lang="ru-RU" sz="1300" b="1" i="1" dirty="0" smtClean="0">
                <a:latin typeface="Times New Roman" pitchFamily="18" charset="0"/>
                <a:cs typeface="Times New Roman" pitchFamily="18" charset="0"/>
              </a:rPr>
              <a:t>(исключено требование о том, что руководитель контрактной службы должен быть по должности не ниже заместителя руководителя)</a:t>
            </a:r>
            <a:r>
              <a:rPr lang="ru-RU" sz="1300" dirty="0" smtClean="0">
                <a:latin typeface="Times New Roman" pitchFamily="18" charset="0"/>
                <a:cs typeface="Times New Roman" pitchFamily="18" charset="0"/>
              </a:rPr>
              <a:t>.</a:t>
            </a:r>
          </a:p>
          <a:p>
            <a:pPr algn="just">
              <a:buFont typeface="Wingdings" pitchFamily="2" charset="2"/>
              <a:buChar char="q"/>
            </a:pPr>
            <a:r>
              <a:rPr lang="ru-RU" sz="1300" dirty="0" smtClean="0">
                <a:latin typeface="Times New Roman" pitchFamily="18" charset="0"/>
                <a:cs typeface="Times New Roman" pitchFamily="18" charset="0"/>
              </a:rPr>
              <a:t>Руководитель контрактной службы распределяет функции и полномочия между работниками контрактной службы.</a:t>
            </a:r>
          </a:p>
          <a:p>
            <a:pPr algn="just">
              <a:buFont typeface="Wingdings" pitchFamily="2" charset="2"/>
              <a:buChar char="q"/>
            </a:pPr>
            <a:r>
              <a:rPr lang="ru-RU" sz="1300" dirty="0" smtClean="0">
                <a:latin typeface="Times New Roman" pitchFamily="18" charset="0"/>
                <a:cs typeface="Times New Roman" pitchFamily="18" charset="0"/>
              </a:rPr>
              <a:t> Работники контрактной службы должны иметь высшее образование или дополнительное профессиональное образование в сфере </a:t>
            </a:r>
            <a:r>
              <a:rPr lang="ru-RU" sz="1300" dirty="0">
                <a:latin typeface="Times New Roman" pitchFamily="18" charset="0"/>
                <a:cs typeface="Times New Roman" pitchFamily="18" charset="0"/>
              </a:rPr>
              <a:t>закупок (ч. 6 ст. 38 Закона N 44-ФЗ, Письма Минфина России от 27.08.2020 N 24-01-06/75331, от 30.06.2020 N 24-01-06/56155</a:t>
            </a:r>
            <a:r>
              <a:rPr lang="ru-RU" sz="1300" dirty="0" smtClean="0">
                <a:latin typeface="Times New Roman" pitchFamily="18" charset="0"/>
                <a:cs typeface="Times New Roman" pitchFamily="18" charset="0"/>
              </a:rPr>
              <a:t>), необходимо учитывать профессиональные стандарты</a:t>
            </a:r>
            <a:r>
              <a:rPr lang="ru-RU" sz="1300" dirty="0">
                <a:latin typeface="Times New Roman" pitchFamily="18" charset="0"/>
                <a:cs typeface="Times New Roman" pitchFamily="18" charset="0"/>
              </a:rPr>
              <a:t>, предусмотренные </a:t>
            </a:r>
            <a:r>
              <a:rPr lang="ru-RU" sz="1300" dirty="0" smtClean="0">
                <a:latin typeface="Times New Roman" pitchFamily="18" charset="0"/>
                <a:cs typeface="Times New Roman" pitchFamily="18" charset="0"/>
              </a:rPr>
              <a:t>Приказом </a:t>
            </a:r>
            <a:r>
              <a:rPr lang="ru-RU" sz="1300" dirty="0">
                <a:latin typeface="Times New Roman" pitchFamily="18" charset="0"/>
                <a:cs typeface="Times New Roman" pitchFamily="18" charset="0"/>
              </a:rPr>
              <a:t>Минтруда России от 10.09.2015 </a:t>
            </a:r>
            <a:r>
              <a:rPr lang="ru-RU" sz="1300" dirty="0" smtClean="0">
                <a:latin typeface="Times New Roman" pitchFamily="18" charset="0"/>
                <a:cs typeface="Times New Roman" pitchFamily="18" charset="0"/>
              </a:rPr>
              <a:t>№ 626н «Об </a:t>
            </a:r>
            <a:r>
              <a:rPr lang="ru-RU" sz="1300" dirty="0">
                <a:latin typeface="Times New Roman" pitchFamily="18" charset="0"/>
                <a:cs typeface="Times New Roman" pitchFamily="18" charset="0"/>
              </a:rPr>
              <a:t>утверждении профессионального стандарта </a:t>
            </a:r>
            <a:r>
              <a:rPr lang="ru-RU" sz="1300" dirty="0" smtClean="0">
                <a:latin typeface="Times New Roman" pitchFamily="18" charset="0"/>
                <a:cs typeface="Times New Roman" pitchFamily="18" charset="0"/>
              </a:rPr>
              <a:t>«Эксперт </a:t>
            </a:r>
            <a:r>
              <a:rPr lang="ru-RU" sz="1300" dirty="0">
                <a:latin typeface="Times New Roman" pitchFamily="18" charset="0"/>
                <a:cs typeface="Times New Roman" pitchFamily="18" charset="0"/>
              </a:rPr>
              <a:t>в сфере закупок», </a:t>
            </a:r>
            <a:r>
              <a:rPr lang="ru-RU" sz="1300" dirty="0" smtClean="0">
                <a:latin typeface="Times New Roman" pitchFamily="18" charset="0"/>
                <a:cs typeface="Times New Roman" pitchFamily="18" charset="0"/>
              </a:rPr>
              <a:t>Приказом </a:t>
            </a:r>
            <a:r>
              <a:rPr lang="ru-RU" sz="1300" dirty="0">
                <a:latin typeface="Times New Roman" pitchFamily="18" charset="0"/>
                <a:cs typeface="Times New Roman" pitchFamily="18" charset="0"/>
              </a:rPr>
              <a:t>Минтруда России от 10.09.2015 </a:t>
            </a:r>
            <a:r>
              <a:rPr lang="ru-RU" sz="1300" dirty="0" smtClean="0">
                <a:latin typeface="Times New Roman" pitchFamily="18" charset="0"/>
                <a:cs typeface="Times New Roman" pitchFamily="18" charset="0"/>
              </a:rPr>
              <a:t>№ 625н «Об </a:t>
            </a:r>
            <a:r>
              <a:rPr lang="ru-RU" sz="1300" dirty="0">
                <a:latin typeface="Times New Roman" pitchFamily="18" charset="0"/>
                <a:cs typeface="Times New Roman" pitchFamily="18" charset="0"/>
              </a:rPr>
              <a:t>утверждении профессионального стандарта </a:t>
            </a:r>
            <a:r>
              <a:rPr lang="ru-RU" sz="1300" dirty="0" smtClean="0">
                <a:latin typeface="Times New Roman" pitchFamily="18" charset="0"/>
                <a:cs typeface="Times New Roman" pitchFamily="18" charset="0"/>
              </a:rPr>
              <a:t>«Специалист </a:t>
            </a:r>
            <a:r>
              <a:rPr lang="ru-RU" sz="1300" dirty="0">
                <a:latin typeface="Times New Roman" pitchFamily="18" charset="0"/>
                <a:cs typeface="Times New Roman" pitchFamily="18" charset="0"/>
              </a:rPr>
              <a:t>в сфере </a:t>
            </a:r>
            <a:r>
              <a:rPr lang="ru-RU" sz="1300" dirty="0" smtClean="0">
                <a:latin typeface="Times New Roman" pitchFamily="18" charset="0"/>
                <a:cs typeface="Times New Roman" pitchFamily="18" charset="0"/>
              </a:rPr>
              <a:t>закупок».</a:t>
            </a:r>
          </a:p>
          <a:p>
            <a:pPr algn="just">
              <a:buFont typeface="Wingdings" pitchFamily="2" charset="2"/>
              <a:buChar char="q"/>
            </a:pPr>
            <a:r>
              <a:rPr lang="ru-RU" sz="1300" dirty="0" smtClean="0">
                <a:latin typeface="Times New Roman" pitchFamily="18" charset="0"/>
                <a:cs typeface="Times New Roman" pitchFamily="18" charset="0"/>
              </a:rPr>
              <a:t> Руководитель заказчика, руководитель контрактной службы, работники контрактной службы, контрактный управляющий обязаны при осуществлении закупок принимать меры по предотвращению и урегулированию конфликта интересов в соответствии с Федеральным законом от 25 декабря 2008 года № 273-ФЗ «О противодействии коррупции", в том числе с учетом информации, предоставленной заказчику в соответствии с частью 23 статьи 34 ФЗ № 44.</a:t>
            </a:r>
          </a:p>
        </p:txBody>
      </p:sp>
    </p:spTree>
    <p:extLst>
      <p:ext uri="{BB962C8B-B14F-4D97-AF65-F5344CB8AC3E}">
        <p14:creationId xmlns:p14="http://schemas.microsoft.com/office/powerpoint/2010/main" val="19589676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Верховный Суд закрепил полномочия контролёров в госзакупках | Гражданский  контроль государственных закупок"/>
          <p:cNvPicPr>
            <a:picLocks noChangeAspect="1" noChangeArrowheads="1"/>
          </p:cNvPicPr>
          <p:nvPr/>
        </p:nvPicPr>
        <p:blipFill>
          <a:blip r:embed="rId2"/>
          <a:srcRect/>
          <a:stretch>
            <a:fillRect/>
          </a:stretch>
        </p:blipFill>
        <p:spPr bwMode="auto">
          <a:xfrm>
            <a:off x="142844" y="1214428"/>
            <a:ext cx="2786082" cy="3429024"/>
          </a:xfrm>
          <a:prstGeom prst="rect">
            <a:avLst/>
          </a:prstGeom>
          <a:noFill/>
        </p:spPr>
      </p:pic>
      <p:sp>
        <p:nvSpPr>
          <p:cNvPr id="3" name="Прямоугольник 2"/>
          <p:cNvSpPr/>
          <p:nvPr/>
        </p:nvSpPr>
        <p:spPr>
          <a:xfrm>
            <a:off x="113091" y="1203598"/>
            <a:ext cx="2855865" cy="3456384"/>
          </a:xfrm>
          <a:prstGeom prst="rect">
            <a:avLst/>
          </a:prstGeom>
          <a:noFill/>
          <a:ln w="57150">
            <a:solidFill>
              <a:srgbClr val="0670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5400" dirty="0">
              <a:solidFill>
                <a:srgbClr val="067082"/>
              </a:solidFill>
            </a:endParaRPr>
          </a:p>
        </p:txBody>
      </p:sp>
      <p:sp>
        <p:nvSpPr>
          <p:cNvPr id="4" name="Прямоугольник 3"/>
          <p:cNvSpPr/>
          <p:nvPr/>
        </p:nvSpPr>
        <p:spPr>
          <a:xfrm>
            <a:off x="142844" y="0"/>
            <a:ext cx="2802724" cy="1169551"/>
          </a:xfrm>
          <a:prstGeom prst="rect">
            <a:avLst/>
          </a:prstGeom>
        </p:spPr>
        <p:txBody>
          <a:bodyPr wrap="square">
            <a:spAutoFit/>
          </a:bodyPr>
          <a:lstStyle/>
          <a:p>
            <a:pPr algn="ctr"/>
            <a:r>
              <a:rPr lang="ru-RU" sz="1400" b="1" dirty="0" smtClean="0">
                <a:latin typeface="Times New Roman" panose="02020603050405020304" pitchFamily="18" charset="0"/>
                <a:cs typeface="Times New Roman" panose="02020603050405020304" pitchFamily="18" charset="0"/>
              </a:rPr>
              <a:t>Функции и полномочия контрактной службы</a:t>
            </a:r>
          </a:p>
          <a:p>
            <a:pPr algn="ctr"/>
            <a:r>
              <a:rPr lang="ru-RU" sz="1400" b="1" dirty="0" smtClean="0">
                <a:latin typeface="Times New Roman" panose="02020603050405020304" pitchFamily="18" charset="0"/>
                <a:cs typeface="Times New Roman" panose="02020603050405020304" pitchFamily="18" charset="0"/>
              </a:rPr>
              <a:t>(Приказ Минфина № 158н от 31.07.2020) и контрактного управляющего?</a:t>
            </a:r>
            <a:endParaRPr lang="ru-RU" sz="1400" dirty="0">
              <a:latin typeface="Times New Roman" panose="02020603050405020304" pitchFamily="18" charset="0"/>
              <a:cs typeface="Times New Roman" panose="02020603050405020304" pitchFamily="18" charset="0"/>
            </a:endParaRPr>
          </a:p>
        </p:txBody>
      </p:sp>
      <p:sp>
        <p:nvSpPr>
          <p:cNvPr id="5" name="Стрелка вправо 4"/>
          <p:cNvSpPr/>
          <p:nvPr/>
        </p:nvSpPr>
        <p:spPr>
          <a:xfrm>
            <a:off x="3071802" y="0"/>
            <a:ext cx="978408" cy="484632"/>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право 5"/>
          <p:cNvSpPr/>
          <p:nvPr/>
        </p:nvSpPr>
        <p:spPr>
          <a:xfrm>
            <a:off x="3071802" y="1071552"/>
            <a:ext cx="978408" cy="484632"/>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право 6"/>
          <p:cNvSpPr/>
          <p:nvPr/>
        </p:nvSpPr>
        <p:spPr>
          <a:xfrm>
            <a:off x="3071802" y="2643188"/>
            <a:ext cx="978408" cy="484632"/>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право 7"/>
          <p:cNvSpPr/>
          <p:nvPr/>
        </p:nvSpPr>
        <p:spPr>
          <a:xfrm>
            <a:off x="3071802" y="4143386"/>
            <a:ext cx="978408" cy="484632"/>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p:cNvSpPr txBox="1"/>
          <p:nvPr/>
        </p:nvSpPr>
        <p:spPr>
          <a:xfrm>
            <a:off x="4071934" y="0"/>
            <a:ext cx="5072066" cy="954107"/>
          </a:xfrm>
          <a:prstGeom prst="rect">
            <a:avLst/>
          </a:prstGeom>
          <a:noFill/>
        </p:spPr>
        <p:txBody>
          <a:bodyPr wrap="square" rtlCol="0">
            <a:spAutoFit/>
          </a:bodyPr>
          <a:lstStyle/>
          <a:p>
            <a:pPr algn="just"/>
            <a:r>
              <a:rPr lang="ru-RU" sz="1400" dirty="0" smtClean="0">
                <a:latin typeface="Times New Roman" pitchFamily="18" charset="0"/>
                <a:cs typeface="Times New Roman" pitchFamily="18" charset="0"/>
              </a:rPr>
              <a:t>Планирование: разработка плана-график</a:t>
            </a:r>
            <a:r>
              <a:rPr lang="en-US"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размещение его в ЕИС</a:t>
            </a:r>
            <a:r>
              <a:rPr lang="en-US" sz="1400" dirty="0" smtClean="0">
                <a:latin typeface="Times New Roman" pitchFamily="18" charset="0"/>
                <a:cs typeface="Times New Roman" pitchFamily="18" charset="0"/>
              </a:rPr>
              <a:t>,</a:t>
            </a:r>
            <a:r>
              <a:rPr lang="ru-RU" sz="1400" dirty="0" smtClean="0">
                <a:latin typeface="Times New Roman" pitchFamily="18" charset="0"/>
                <a:cs typeface="Times New Roman" pitchFamily="18" charset="0"/>
              </a:rPr>
              <a:t> организация общественного обсуждения</a:t>
            </a:r>
            <a:r>
              <a:rPr lang="en-US"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консультаций с поставщиками для определения конкурентной среды, подготовка актов о нормировании закупок.</a:t>
            </a:r>
            <a:endParaRPr lang="ru-RU" sz="1400" dirty="0">
              <a:latin typeface="Times New Roman" pitchFamily="18" charset="0"/>
              <a:cs typeface="Times New Roman" pitchFamily="18" charset="0"/>
            </a:endParaRPr>
          </a:p>
        </p:txBody>
      </p:sp>
      <p:sp>
        <p:nvSpPr>
          <p:cNvPr id="11" name="TextBox 10"/>
          <p:cNvSpPr txBox="1"/>
          <p:nvPr/>
        </p:nvSpPr>
        <p:spPr>
          <a:xfrm>
            <a:off x="4071934" y="856117"/>
            <a:ext cx="5072066" cy="1384995"/>
          </a:xfrm>
          <a:prstGeom prst="rect">
            <a:avLst/>
          </a:prstGeom>
          <a:noFill/>
        </p:spPr>
        <p:txBody>
          <a:bodyPr wrap="square" rtlCol="0">
            <a:spAutoFit/>
          </a:bodyPr>
          <a:lstStyle/>
          <a:p>
            <a:pPr algn="just"/>
            <a:r>
              <a:rPr lang="ru-RU" sz="1400" dirty="0" smtClean="0">
                <a:latin typeface="Times New Roman" pitchFamily="18" charset="0"/>
                <a:cs typeface="Times New Roman" pitchFamily="18" charset="0"/>
              </a:rPr>
              <a:t>Определение поставщиков (подрядчиков</a:t>
            </a:r>
            <a:r>
              <a:rPr lang="en-US"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исполнителей): обоснование НМЦК</a:t>
            </a:r>
            <a:r>
              <a:rPr lang="en-US"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цены контракта</a:t>
            </a:r>
            <a:r>
              <a:rPr lang="en-US"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заключаемого с ед. поставщиком</a:t>
            </a:r>
            <a:r>
              <a:rPr lang="en-US"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описание объекта закупки</a:t>
            </a:r>
            <a:r>
              <a:rPr lang="en-US"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подготовка проекта контракта</a:t>
            </a:r>
            <a:r>
              <a:rPr lang="en-US"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размещение извещения в ЕИС</a:t>
            </a:r>
            <a:r>
              <a:rPr lang="en-US"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протоколов</a:t>
            </a:r>
            <a:r>
              <a:rPr lang="en-US"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осуществление организационно-техническое обеспечение деятельности комиссии.</a:t>
            </a:r>
            <a:endParaRPr lang="ru-RU" sz="1400" dirty="0">
              <a:latin typeface="Times New Roman" pitchFamily="18" charset="0"/>
              <a:cs typeface="Times New Roman" pitchFamily="18" charset="0"/>
            </a:endParaRPr>
          </a:p>
        </p:txBody>
      </p:sp>
      <p:sp>
        <p:nvSpPr>
          <p:cNvPr id="12" name="TextBox 11"/>
          <p:cNvSpPr txBox="1"/>
          <p:nvPr/>
        </p:nvSpPr>
        <p:spPr>
          <a:xfrm>
            <a:off x="4071934" y="2143122"/>
            <a:ext cx="5072066" cy="1600438"/>
          </a:xfrm>
          <a:prstGeom prst="rect">
            <a:avLst/>
          </a:prstGeom>
          <a:noFill/>
        </p:spPr>
        <p:txBody>
          <a:bodyPr wrap="square" rtlCol="0">
            <a:spAutoFit/>
          </a:bodyPr>
          <a:lstStyle/>
          <a:p>
            <a:pPr algn="just"/>
            <a:r>
              <a:rPr lang="ru-RU" sz="1400" dirty="0" smtClean="0">
                <a:latin typeface="Times New Roman" pitchFamily="18" charset="0"/>
                <a:cs typeface="Times New Roman" pitchFamily="18" charset="0"/>
              </a:rPr>
              <a:t>Заключение контракта: направление проекта контракта</a:t>
            </a:r>
            <a:r>
              <a:rPr lang="en-US"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 рассмотрение протоколов разногласий</a:t>
            </a:r>
            <a:r>
              <a:rPr lang="en-US"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проверка обеспечения исполнения контракта</a:t>
            </a:r>
            <a:r>
              <a:rPr lang="en-US" sz="1400" dirty="0" smtClean="0">
                <a:latin typeface="Times New Roman" pitchFamily="18" charset="0"/>
                <a:cs typeface="Times New Roman" pitchFamily="18" charset="0"/>
              </a:rPr>
              <a:t>,</a:t>
            </a:r>
            <a:r>
              <a:rPr lang="ru-RU" sz="1400" dirty="0" smtClean="0">
                <a:latin typeface="Times New Roman" pitchFamily="18" charset="0"/>
                <a:cs typeface="Times New Roman" pitchFamily="18" charset="0"/>
              </a:rPr>
              <a:t> подготовка и направление в контрольные органы обращения о согласовании закупки у ед. поставщика</a:t>
            </a:r>
            <a:r>
              <a:rPr lang="en-US"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уведомления о заключении контракта по части 2 статьи 93 ФЗ № 44</a:t>
            </a:r>
            <a:r>
              <a:rPr lang="en-US"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размещение документов и информации в Реестре контрактов.</a:t>
            </a:r>
            <a:endParaRPr lang="ru-RU" sz="1400" dirty="0">
              <a:latin typeface="Times New Roman" pitchFamily="18" charset="0"/>
              <a:cs typeface="Times New Roman" pitchFamily="18" charset="0"/>
            </a:endParaRPr>
          </a:p>
        </p:txBody>
      </p:sp>
      <p:sp>
        <p:nvSpPr>
          <p:cNvPr id="13" name="TextBox 12"/>
          <p:cNvSpPr txBox="1"/>
          <p:nvPr/>
        </p:nvSpPr>
        <p:spPr>
          <a:xfrm>
            <a:off x="4071934" y="3786196"/>
            <a:ext cx="5072066" cy="1384995"/>
          </a:xfrm>
          <a:prstGeom prst="rect">
            <a:avLst/>
          </a:prstGeom>
          <a:noFill/>
        </p:spPr>
        <p:txBody>
          <a:bodyPr wrap="square" rtlCol="0">
            <a:spAutoFit/>
          </a:bodyPr>
          <a:lstStyle/>
          <a:p>
            <a:pPr algn="just"/>
            <a:r>
              <a:rPr lang="ru-RU" sz="1400" dirty="0" smtClean="0">
                <a:latin typeface="Times New Roman" pitchFamily="18" charset="0"/>
                <a:cs typeface="Times New Roman" pitchFamily="18" charset="0"/>
              </a:rPr>
              <a:t>При исполнении</a:t>
            </a:r>
            <a:r>
              <a:rPr lang="en-US"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изменении контрактов: обеспечение исполнения контрактов</a:t>
            </a:r>
            <a:r>
              <a:rPr lang="en-US"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приемки и оплаты обязательств</a:t>
            </a:r>
            <a:r>
              <a:rPr lang="en-US"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размещение документов и информации в Реестре контрактов</a:t>
            </a:r>
            <a:r>
              <a:rPr lang="en-US"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направление документов о включении в Реестр недобросовестных поставщиков</a:t>
            </a:r>
            <a:r>
              <a:rPr lang="en-US"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расторжение контрактов</a:t>
            </a:r>
            <a:r>
              <a:rPr lang="en-US"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заключение дополнительных соглашений.</a:t>
            </a:r>
            <a:endParaRPr lang="ru-RU"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85786" y="142858"/>
            <a:ext cx="7929618" cy="338554"/>
          </a:xfrm>
          <a:prstGeom prst="rect">
            <a:avLst/>
          </a:prstGeom>
        </p:spPr>
        <p:txBody>
          <a:bodyPr wrap="square">
            <a:spAutoFit/>
          </a:bodyPr>
          <a:lstStyle/>
          <a:p>
            <a:pPr algn="ctr"/>
            <a:r>
              <a:rPr lang="ru-RU" sz="1600" b="1" dirty="0" smtClean="0">
                <a:latin typeface="Times New Roman" panose="02020603050405020304" pitchFamily="18" charset="0"/>
                <a:cs typeface="Times New Roman" panose="02020603050405020304" pitchFamily="18" charset="0"/>
              </a:rPr>
              <a:t>Какие различия между контрактной службой и контрактным управляющим?</a:t>
            </a:r>
            <a:endParaRPr lang="ru-RU" sz="1600" dirty="0">
              <a:latin typeface="Times New Roman" panose="02020603050405020304" pitchFamily="18" charset="0"/>
              <a:cs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524373511"/>
              </p:ext>
            </p:extLst>
          </p:nvPr>
        </p:nvGraphicFramePr>
        <p:xfrm>
          <a:off x="142844" y="539750"/>
          <a:ext cx="8858312" cy="4583174"/>
        </p:xfrm>
        <a:graphic>
          <a:graphicData uri="http://schemas.openxmlformats.org/drawingml/2006/table">
            <a:tbl>
              <a:tblPr firstRow="1" bandRow="1">
                <a:tableStyleId>{7DF18680-E054-41AD-8BC1-D1AEF772440D}</a:tableStyleId>
              </a:tblPr>
              <a:tblGrid>
                <a:gridCol w="4429156"/>
                <a:gridCol w="4429156"/>
              </a:tblGrid>
              <a:tr h="464460">
                <a:tc>
                  <a:txBody>
                    <a:bodyPr/>
                    <a:lstStyle/>
                    <a:p>
                      <a:pPr algn="ctr"/>
                      <a:r>
                        <a:rPr lang="ru-RU" sz="1200" dirty="0" smtClean="0">
                          <a:solidFill>
                            <a:schemeClr val="tx1"/>
                          </a:solidFill>
                          <a:latin typeface="Times New Roman" pitchFamily="18" charset="0"/>
                          <a:cs typeface="Times New Roman" pitchFamily="18" charset="0"/>
                        </a:rPr>
                        <a:t>Контрактная служба</a:t>
                      </a:r>
                      <a:endParaRPr lang="ru-RU" sz="1200" dirty="0">
                        <a:solidFill>
                          <a:schemeClr val="tx1"/>
                        </a:solidFill>
                        <a:latin typeface="Times New Roman" pitchFamily="18" charset="0"/>
                        <a:cs typeface="Times New Roman" pitchFamily="18" charset="0"/>
                      </a:endParaRPr>
                    </a:p>
                  </a:txBody>
                  <a:tcPr/>
                </a:tc>
                <a:tc>
                  <a:txBody>
                    <a:bodyPr/>
                    <a:lstStyle/>
                    <a:p>
                      <a:pPr algn="ctr"/>
                      <a:r>
                        <a:rPr lang="ru-RU" sz="1200" dirty="0" smtClean="0">
                          <a:solidFill>
                            <a:schemeClr val="tx1"/>
                          </a:solidFill>
                          <a:latin typeface="Times New Roman" pitchFamily="18" charset="0"/>
                          <a:cs typeface="Times New Roman" pitchFamily="18" charset="0"/>
                        </a:rPr>
                        <a:t>Контрактный</a:t>
                      </a:r>
                      <a:r>
                        <a:rPr lang="ru-RU" sz="1200" baseline="0" dirty="0" smtClean="0">
                          <a:solidFill>
                            <a:schemeClr val="tx1"/>
                          </a:solidFill>
                          <a:latin typeface="Times New Roman" pitchFamily="18" charset="0"/>
                          <a:cs typeface="Times New Roman" pitchFamily="18" charset="0"/>
                        </a:rPr>
                        <a:t> управляющий</a:t>
                      </a:r>
                      <a:endParaRPr lang="ru-RU" sz="1200" dirty="0">
                        <a:solidFill>
                          <a:schemeClr val="tx1"/>
                        </a:solidFill>
                        <a:latin typeface="Times New Roman" pitchFamily="18" charset="0"/>
                        <a:cs typeface="Times New Roman" pitchFamily="18" charset="0"/>
                      </a:endParaRPr>
                    </a:p>
                  </a:txBody>
                  <a:tcPr/>
                </a:tc>
              </a:tr>
              <a:tr h="792066">
                <a:tc>
                  <a:txBody>
                    <a:bodyPr/>
                    <a:lstStyle/>
                    <a:p>
                      <a:pPr algn="ctr"/>
                      <a:r>
                        <a:rPr lang="ru-RU" sz="1200" dirty="0" smtClean="0">
                          <a:solidFill>
                            <a:schemeClr val="tx1"/>
                          </a:solidFill>
                          <a:latin typeface="Times New Roman" pitchFamily="18" charset="0"/>
                          <a:cs typeface="Times New Roman" pitchFamily="18" charset="0"/>
                        </a:rPr>
                        <a:t>Коллегиальный</a:t>
                      </a:r>
                      <a:r>
                        <a:rPr lang="ru-RU" sz="1200" baseline="0" dirty="0" smtClean="0">
                          <a:solidFill>
                            <a:schemeClr val="tx1"/>
                          </a:solidFill>
                          <a:latin typeface="Times New Roman" pitchFamily="18" charset="0"/>
                          <a:cs typeface="Times New Roman" pitchFamily="18" charset="0"/>
                        </a:rPr>
                        <a:t> орган заказчика, состоящий из сотрудников заказчика. Аутсорсинг не предусмотрен (Письма Минфина России от 22.07.2020 N 24-01-08/63845, от 06.07.2020 N 24-01-08/58085).</a:t>
                      </a:r>
                      <a:endParaRPr lang="ru-RU" sz="1200" dirty="0">
                        <a:solidFill>
                          <a:schemeClr val="tx1"/>
                        </a:solidFill>
                        <a:latin typeface="Times New Roman" pitchFamily="18" charset="0"/>
                        <a:cs typeface="Times New Roman" pitchFamily="18" charset="0"/>
                      </a:endParaRPr>
                    </a:p>
                  </a:txBody>
                  <a:tcPr/>
                </a:tc>
                <a:tc>
                  <a:txBody>
                    <a:bodyPr/>
                    <a:lstStyle/>
                    <a:p>
                      <a:pPr algn="ctr"/>
                      <a:r>
                        <a:rPr lang="ru-RU" sz="1200" dirty="0" smtClean="0">
                          <a:solidFill>
                            <a:schemeClr val="tx1"/>
                          </a:solidFill>
                          <a:latin typeface="Times New Roman" pitchFamily="18" charset="0"/>
                          <a:cs typeface="Times New Roman" pitchFamily="18" charset="0"/>
                        </a:rPr>
                        <a:t>Должностное лицо заказчика.</a:t>
                      </a:r>
                    </a:p>
                    <a:p>
                      <a:pPr algn="ctr"/>
                      <a:r>
                        <a:rPr lang="ru-RU" sz="1200" dirty="0" smtClean="0">
                          <a:solidFill>
                            <a:schemeClr val="tx1"/>
                          </a:solidFill>
                          <a:latin typeface="Times New Roman" pitchFamily="18" charset="0"/>
                          <a:cs typeface="Times New Roman" pitchFamily="18" charset="0"/>
                        </a:rPr>
                        <a:t>Аутсорсинг не предусмотрен (Письма Минфина России от 22.07.2020 N 24-01-08/63845, от 06.07.2020 N 24-01-08/58085).</a:t>
                      </a:r>
                      <a:endParaRPr lang="ru-RU" sz="1200" dirty="0">
                        <a:solidFill>
                          <a:schemeClr val="tx1"/>
                        </a:solidFill>
                        <a:latin typeface="Times New Roman" pitchFamily="18" charset="0"/>
                        <a:cs typeface="Times New Roman" pitchFamily="18" charset="0"/>
                      </a:endParaRPr>
                    </a:p>
                  </a:txBody>
                  <a:tcPr/>
                </a:tc>
              </a:tr>
              <a:tr h="464460">
                <a:tc>
                  <a:txBody>
                    <a:bodyPr/>
                    <a:lstStyle/>
                    <a:p>
                      <a:pPr algn="ctr"/>
                      <a:r>
                        <a:rPr lang="ru-RU" sz="1200" dirty="0" smtClean="0">
                          <a:solidFill>
                            <a:schemeClr val="tx1"/>
                          </a:solidFill>
                          <a:latin typeface="Times New Roman" pitchFamily="18" charset="0"/>
                          <a:cs typeface="Times New Roman" pitchFamily="18" charset="0"/>
                        </a:rPr>
                        <a:t>В состав</a:t>
                      </a:r>
                      <a:r>
                        <a:rPr lang="ru-RU" sz="1200" baseline="0" dirty="0" smtClean="0">
                          <a:solidFill>
                            <a:schemeClr val="tx1"/>
                          </a:solidFill>
                          <a:latin typeface="Times New Roman" pitchFamily="18" charset="0"/>
                          <a:cs typeface="Times New Roman" pitchFamily="18" charset="0"/>
                        </a:rPr>
                        <a:t> должно входить не менее 2 человек</a:t>
                      </a:r>
                      <a:endParaRPr lang="ru-RU" sz="1200" dirty="0">
                        <a:solidFill>
                          <a:schemeClr val="tx1"/>
                        </a:solidFill>
                        <a:latin typeface="Times New Roman" pitchFamily="18" charset="0"/>
                        <a:cs typeface="Times New Roman" pitchFamily="18" charset="0"/>
                      </a:endParaRPr>
                    </a:p>
                  </a:txBody>
                  <a:tcPr/>
                </a:tc>
                <a:tc>
                  <a:txBody>
                    <a:bodyPr/>
                    <a:lstStyle/>
                    <a:p>
                      <a:pPr algn="ctr"/>
                      <a:r>
                        <a:rPr lang="ru-RU" sz="1200" dirty="0" smtClean="0">
                          <a:solidFill>
                            <a:schemeClr val="tx1"/>
                          </a:solidFill>
                          <a:latin typeface="Times New Roman" pitchFamily="18" charset="0"/>
                          <a:cs typeface="Times New Roman" pitchFamily="18" charset="0"/>
                        </a:rPr>
                        <a:t>Может быть один</a:t>
                      </a:r>
                      <a:endParaRPr lang="ru-RU" sz="1200" dirty="0">
                        <a:solidFill>
                          <a:schemeClr val="tx1"/>
                        </a:solidFill>
                        <a:latin typeface="Times New Roman" pitchFamily="18" charset="0"/>
                        <a:cs typeface="Times New Roman" pitchFamily="18" charset="0"/>
                      </a:endParaRPr>
                    </a:p>
                  </a:txBody>
                  <a:tcPr/>
                </a:tc>
              </a:tr>
              <a:tr h="464460">
                <a:tc>
                  <a:txBody>
                    <a:bodyPr/>
                    <a:lstStyle/>
                    <a:p>
                      <a:pPr algn="ctr"/>
                      <a:r>
                        <a:rPr lang="ru-RU" sz="1200" dirty="0" smtClean="0">
                          <a:solidFill>
                            <a:schemeClr val="tx1"/>
                          </a:solidFill>
                          <a:latin typeface="Times New Roman" pitchFamily="18" charset="0"/>
                          <a:cs typeface="Times New Roman" pitchFamily="18" charset="0"/>
                        </a:rPr>
                        <a:t>Только</a:t>
                      </a:r>
                      <a:r>
                        <a:rPr lang="ru-RU" sz="1200" baseline="0" dirty="0" smtClean="0">
                          <a:solidFill>
                            <a:schemeClr val="tx1"/>
                          </a:solidFill>
                          <a:latin typeface="Times New Roman" pitchFamily="18" charset="0"/>
                          <a:cs typeface="Times New Roman" pitchFamily="18" charset="0"/>
                        </a:rPr>
                        <a:t> одна в организации</a:t>
                      </a:r>
                      <a:endParaRPr lang="ru-RU" sz="1200" dirty="0">
                        <a:solidFill>
                          <a:schemeClr val="tx1"/>
                        </a:solidFill>
                        <a:latin typeface="Times New Roman" pitchFamily="18" charset="0"/>
                        <a:cs typeface="Times New Roman" pitchFamily="18" charset="0"/>
                      </a:endParaRPr>
                    </a:p>
                  </a:txBody>
                  <a:tcPr/>
                </a:tc>
                <a:tc>
                  <a:txBody>
                    <a:bodyPr/>
                    <a:lstStyle/>
                    <a:p>
                      <a:pPr algn="ctr"/>
                      <a:r>
                        <a:rPr lang="ru-RU" sz="1200" dirty="0" smtClean="0">
                          <a:solidFill>
                            <a:schemeClr val="tx1"/>
                          </a:solidFill>
                          <a:latin typeface="Times New Roman" pitchFamily="18" charset="0"/>
                          <a:cs typeface="Times New Roman" pitchFamily="18" charset="0"/>
                        </a:rPr>
                        <a:t>Может быть несколько</a:t>
                      </a:r>
                      <a:endParaRPr lang="ru-RU" sz="1200" dirty="0">
                        <a:solidFill>
                          <a:schemeClr val="tx1"/>
                        </a:solidFill>
                        <a:latin typeface="Times New Roman" pitchFamily="18" charset="0"/>
                        <a:cs typeface="Times New Roman" pitchFamily="18" charset="0"/>
                      </a:endParaRPr>
                    </a:p>
                  </a:txBody>
                  <a:tcPr/>
                </a:tc>
              </a:tr>
              <a:tr h="1336116">
                <a:tc>
                  <a:txBody>
                    <a:bodyPr/>
                    <a:lstStyle/>
                    <a:p>
                      <a:pPr algn="ctr"/>
                      <a:r>
                        <a:rPr lang="ru-RU" sz="1200" dirty="0" smtClean="0">
                          <a:solidFill>
                            <a:schemeClr val="tx1"/>
                          </a:solidFill>
                          <a:latin typeface="Times New Roman" pitchFamily="18" charset="0"/>
                          <a:cs typeface="Times New Roman" pitchFamily="18" charset="0"/>
                        </a:rPr>
                        <a:t>Действует на основании положения</a:t>
                      </a:r>
                      <a:r>
                        <a:rPr lang="en-US" sz="1200" dirty="0" smtClean="0">
                          <a:solidFill>
                            <a:schemeClr val="tx1"/>
                          </a:solidFill>
                          <a:latin typeface="Times New Roman" pitchFamily="18" charset="0"/>
                          <a:cs typeface="Times New Roman" pitchFamily="18" charset="0"/>
                        </a:rPr>
                        <a:t>, </a:t>
                      </a:r>
                      <a:r>
                        <a:rPr lang="ru-RU" sz="1200" dirty="0" smtClean="0">
                          <a:solidFill>
                            <a:schemeClr val="tx1"/>
                          </a:solidFill>
                          <a:latin typeface="Times New Roman" pitchFamily="18" charset="0"/>
                          <a:cs typeface="Times New Roman" pitchFamily="18" charset="0"/>
                        </a:rPr>
                        <a:t>которое составляется в соответствии с типовым положением (Приказ</a:t>
                      </a:r>
                      <a:r>
                        <a:rPr lang="ru-RU" sz="1200" baseline="0" dirty="0" smtClean="0">
                          <a:solidFill>
                            <a:schemeClr val="tx1"/>
                          </a:solidFill>
                          <a:latin typeface="Times New Roman" pitchFamily="18" charset="0"/>
                          <a:cs typeface="Times New Roman" pitchFamily="18" charset="0"/>
                        </a:rPr>
                        <a:t> Минфина от 31.07.2020 № 158н) и не может ему противоречить</a:t>
                      </a:r>
                      <a:endParaRPr lang="ru-RU" sz="1200" dirty="0">
                        <a:solidFill>
                          <a:schemeClr val="tx1"/>
                        </a:solidFill>
                        <a:latin typeface="Times New Roman" pitchFamily="18" charset="0"/>
                        <a:cs typeface="Times New Roman" pitchFamily="18" charset="0"/>
                      </a:endParaRPr>
                    </a:p>
                  </a:txBody>
                  <a:tcPr/>
                </a:tc>
                <a:tc>
                  <a:txBody>
                    <a:bodyPr/>
                    <a:lstStyle/>
                    <a:p>
                      <a:pPr algn="ctr"/>
                      <a:r>
                        <a:rPr lang="ru-RU" sz="1200" dirty="0" smtClean="0">
                          <a:solidFill>
                            <a:schemeClr val="tx1"/>
                          </a:solidFill>
                          <a:latin typeface="Times New Roman" pitchFamily="18" charset="0"/>
                          <a:cs typeface="Times New Roman" pitchFamily="18" charset="0"/>
                        </a:rPr>
                        <a:t>Действует в соответствии со своей должностной инструкцией и</a:t>
                      </a:r>
                      <a:r>
                        <a:rPr lang="ru-RU" sz="1200" baseline="0" dirty="0" smtClean="0">
                          <a:solidFill>
                            <a:schemeClr val="tx1"/>
                          </a:solidFill>
                          <a:latin typeface="Times New Roman" pitchFamily="18" charset="0"/>
                          <a:cs typeface="Times New Roman" pitchFamily="18" charset="0"/>
                        </a:rPr>
                        <a:t> (или) трудовым договором</a:t>
                      </a:r>
                      <a:endParaRPr lang="ru-RU" sz="1200" dirty="0">
                        <a:solidFill>
                          <a:schemeClr val="tx1"/>
                        </a:solidFill>
                        <a:latin typeface="Times New Roman" pitchFamily="18" charset="0"/>
                        <a:cs typeface="Times New Roman" pitchFamily="18" charset="0"/>
                      </a:endParaRPr>
                    </a:p>
                  </a:txBody>
                  <a:tcPr/>
                </a:tc>
              </a:tr>
              <a:tr h="1030718">
                <a:tc>
                  <a:txBody>
                    <a:bodyPr/>
                    <a:lstStyle/>
                    <a:p>
                      <a:pPr algn="ctr"/>
                      <a:r>
                        <a:rPr lang="ru-RU" sz="1200" dirty="0" smtClean="0">
                          <a:solidFill>
                            <a:schemeClr val="tx1"/>
                          </a:solidFill>
                          <a:latin typeface="Times New Roman" pitchFamily="18" charset="0"/>
                          <a:cs typeface="Times New Roman" pitchFamily="18" charset="0"/>
                        </a:rPr>
                        <a:t>Обязанности по проведению закупок распределяются между работниками службы</a:t>
                      </a:r>
                    </a:p>
                    <a:p>
                      <a:pPr algn="ctr"/>
                      <a:endParaRPr lang="ru-RU" sz="1200" dirty="0">
                        <a:solidFill>
                          <a:schemeClr val="tx1"/>
                        </a:solidFill>
                        <a:latin typeface="Times New Roman" pitchFamily="18" charset="0"/>
                        <a:cs typeface="Times New Roman" pitchFamily="18" charset="0"/>
                      </a:endParaRPr>
                    </a:p>
                  </a:txBody>
                  <a:tcPr/>
                </a:tc>
                <a:tc>
                  <a:txBody>
                    <a:bodyPr/>
                    <a:lstStyle/>
                    <a:p>
                      <a:pPr algn="ctr"/>
                      <a:r>
                        <a:rPr lang="ru-RU" sz="1200" dirty="0" smtClean="0">
                          <a:solidFill>
                            <a:schemeClr val="tx1"/>
                          </a:solidFill>
                          <a:latin typeface="Times New Roman" pitchFamily="18" charset="0"/>
                          <a:cs typeface="Times New Roman" pitchFamily="18" charset="0"/>
                        </a:rPr>
                        <a:t>Отвечает</a:t>
                      </a:r>
                      <a:r>
                        <a:rPr lang="ru-RU" sz="1200" baseline="0" dirty="0" smtClean="0">
                          <a:solidFill>
                            <a:schemeClr val="tx1"/>
                          </a:solidFill>
                          <a:latin typeface="Times New Roman" pitchFamily="18" charset="0"/>
                          <a:cs typeface="Times New Roman" pitchFamily="18" charset="0"/>
                        </a:rPr>
                        <a:t> за одну или несколько закупок полностью (делает все сам – планирует закупки</a:t>
                      </a:r>
                      <a:r>
                        <a:rPr lang="en-US" sz="1200" baseline="0" dirty="0" smtClean="0">
                          <a:solidFill>
                            <a:schemeClr val="tx1"/>
                          </a:solidFill>
                          <a:latin typeface="Times New Roman" pitchFamily="18" charset="0"/>
                          <a:cs typeface="Times New Roman" pitchFamily="18" charset="0"/>
                        </a:rPr>
                        <a:t>, </a:t>
                      </a:r>
                      <a:r>
                        <a:rPr lang="ru-RU" sz="1200" baseline="0" dirty="0" smtClean="0">
                          <a:solidFill>
                            <a:schemeClr val="tx1"/>
                          </a:solidFill>
                          <a:latin typeface="Times New Roman" pitchFamily="18" charset="0"/>
                          <a:cs typeface="Times New Roman" pitchFamily="18" charset="0"/>
                        </a:rPr>
                        <a:t>обосновывает цену</a:t>
                      </a:r>
                      <a:r>
                        <a:rPr lang="en-US" sz="1200" baseline="0" dirty="0" smtClean="0">
                          <a:solidFill>
                            <a:schemeClr val="tx1"/>
                          </a:solidFill>
                          <a:latin typeface="Times New Roman" pitchFamily="18" charset="0"/>
                          <a:cs typeface="Times New Roman" pitchFamily="18" charset="0"/>
                        </a:rPr>
                        <a:t>, </a:t>
                      </a:r>
                      <a:r>
                        <a:rPr lang="ru-RU" sz="1200" baseline="0" dirty="0" smtClean="0">
                          <a:solidFill>
                            <a:schemeClr val="tx1"/>
                          </a:solidFill>
                          <a:latin typeface="Times New Roman" pitchFamily="18" charset="0"/>
                          <a:cs typeface="Times New Roman" pitchFamily="18" charset="0"/>
                        </a:rPr>
                        <a:t>размещает в ЕИС и т.д.)</a:t>
                      </a:r>
                      <a:endParaRPr lang="ru-RU" sz="1200" dirty="0">
                        <a:solidFill>
                          <a:schemeClr val="tx1"/>
                        </a:solidFill>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059832" y="267494"/>
            <a:ext cx="6120680" cy="523220"/>
          </a:xfrm>
          <a:prstGeom prst="rect">
            <a:avLst/>
          </a:prstGeom>
          <a:noFill/>
        </p:spPr>
        <p:txBody>
          <a:bodyPr wrap="square" rtlCol="0">
            <a:spAutoFit/>
          </a:bodyPr>
          <a:lstStyle/>
          <a:p>
            <a:pPr algn="just"/>
            <a:endParaRPr lang="ru-RU" sz="1400" dirty="0">
              <a:latin typeface="Times New Roman" panose="02020603050405020304" pitchFamily="18" charset="0"/>
              <a:cs typeface="Times New Roman" panose="02020603050405020304" pitchFamily="18" charset="0"/>
            </a:endParaRPr>
          </a:p>
          <a:p>
            <a:pPr algn="just"/>
            <a:r>
              <a:rPr lang="ru-RU" sz="1400" dirty="0" smtClean="0">
                <a:solidFill>
                  <a:srgbClr val="067082"/>
                </a:solidFill>
                <a:latin typeface="Times New Roman" panose="02020603050405020304" pitchFamily="18" charset="0"/>
                <a:cs typeface="Times New Roman" panose="02020603050405020304" pitchFamily="18" charset="0"/>
              </a:rPr>
              <a:t>  </a:t>
            </a:r>
            <a:endParaRPr lang="ru-RU" sz="1400" dirty="0">
              <a:solidFill>
                <a:srgbClr val="067082"/>
              </a:solidFill>
              <a:latin typeface="Times New Roman" panose="02020603050405020304" pitchFamily="18" charset="0"/>
              <a:cs typeface="Times New Roman" panose="02020603050405020304" pitchFamily="18" charset="0"/>
            </a:endParaRPr>
          </a:p>
        </p:txBody>
      </p:sp>
      <p:sp>
        <p:nvSpPr>
          <p:cNvPr id="44034" name="AutoShape 2" descr="Уполномоченный орган в сфере общественных советов планируют создать в  Казахстан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4036" name="AutoShape 4" descr="Уполномоченный орган в сфере общественных советов планируют создать в  Казахстан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4038" name="AutoShape 6" descr="В Бишкеке обсудили важность защиты персональных данных и создание  соответствующего уполномоченного органа — Гражданская Инициатива Интернет  Политик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4040" name="AutoShape 8" descr="В Бишкеке обсудили важность защиты персональных данных и создание  соответствующего уполномоченного органа — Гражданская Инициатива Интернет  Политик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graphicFrame>
        <p:nvGraphicFramePr>
          <p:cNvPr id="12" name="Таблица 11"/>
          <p:cNvGraphicFramePr>
            <a:graphicFrameLocks noGrp="1"/>
          </p:cNvGraphicFramePr>
          <p:nvPr>
            <p:extLst>
              <p:ext uri="{D42A27DB-BD31-4B8C-83A1-F6EECF244321}">
                <p14:modId xmlns:p14="http://schemas.microsoft.com/office/powerpoint/2010/main" val="3805261780"/>
              </p:ext>
            </p:extLst>
          </p:nvPr>
        </p:nvGraphicFramePr>
        <p:xfrm>
          <a:off x="214281" y="142854"/>
          <a:ext cx="8786874" cy="4864376"/>
        </p:xfrm>
        <a:graphic>
          <a:graphicData uri="http://schemas.openxmlformats.org/drawingml/2006/table">
            <a:tbl>
              <a:tblPr firstRow="1" bandRow="1">
                <a:tableStyleId>{5C22544A-7EE6-4342-B048-85BDC9FD1C3A}</a:tableStyleId>
              </a:tblPr>
              <a:tblGrid>
                <a:gridCol w="2571769"/>
                <a:gridCol w="2571768"/>
                <a:gridCol w="3643337"/>
              </a:tblGrid>
              <a:tr h="662975">
                <a:tc>
                  <a:txBody>
                    <a:bodyPr/>
                    <a:lstStyle/>
                    <a:p>
                      <a:pPr algn="ctr"/>
                      <a:r>
                        <a:rPr lang="ru-RU" sz="1400" dirty="0" smtClean="0">
                          <a:solidFill>
                            <a:schemeClr val="tx1"/>
                          </a:solidFill>
                          <a:latin typeface="Times New Roman" pitchFamily="18" charset="0"/>
                          <a:cs typeface="Times New Roman" pitchFamily="18" charset="0"/>
                        </a:rPr>
                        <a:t>Уполномоченный орган</a:t>
                      </a:r>
                      <a:endParaRPr lang="ru-RU" sz="1400" dirty="0">
                        <a:solidFill>
                          <a:schemeClr val="tx1"/>
                        </a:solidFill>
                        <a:latin typeface="Times New Roman" pitchFamily="18" charset="0"/>
                        <a:cs typeface="Times New Roman" pitchFamily="18" charset="0"/>
                      </a:endParaRPr>
                    </a:p>
                  </a:txBody>
                  <a:tcPr>
                    <a:solidFill>
                      <a:schemeClr val="accent5">
                        <a:lumMod val="60000"/>
                        <a:lumOff val="40000"/>
                      </a:schemeClr>
                    </a:solidFill>
                  </a:tcPr>
                </a:tc>
                <a:tc>
                  <a:txBody>
                    <a:bodyPr/>
                    <a:lstStyle/>
                    <a:p>
                      <a:pPr algn="ctr"/>
                      <a:r>
                        <a:rPr lang="ru-RU" sz="1400" dirty="0" smtClean="0">
                          <a:solidFill>
                            <a:schemeClr val="tx1"/>
                          </a:solidFill>
                          <a:latin typeface="Times New Roman" pitchFamily="18" charset="0"/>
                          <a:cs typeface="Times New Roman" pitchFamily="18" charset="0"/>
                        </a:rPr>
                        <a:t>Уполномоченное учреждение</a:t>
                      </a:r>
                      <a:endParaRPr lang="ru-RU" sz="1400" dirty="0">
                        <a:solidFill>
                          <a:schemeClr val="tx1"/>
                        </a:solidFill>
                        <a:latin typeface="Times New Roman" pitchFamily="18" charset="0"/>
                        <a:cs typeface="Times New Roman" pitchFamily="18" charset="0"/>
                      </a:endParaRPr>
                    </a:p>
                  </a:txBody>
                  <a:tcPr>
                    <a:solidFill>
                      <a:schemeClr val="accent5">
                        <a:lumMod val="60000"/>
                        <a:lumOff val="40000"/>
                      </a:schemeClr>
                    </a:solidFill>
                  </a:tcPr>
                </a:tc>
                <a:tc>
                  <a:txBody>
                    <a:bodyPr/>
                    <a:lstStyle/>
                    <a:p>
                      <a:pPr algn="ctr"/>
                      <a:r>
                        <a:rPr lang="ru-RU" sz="1400" dirty="0" smtClean="0">
                          <a:solidFill>
                            <a:schemeClr val="tx1"/>
                          </a:solidFill>
                          <a:latin typeface="Times New Roman" pitchFamily="18" charset="0"/>
                          <a:cs typeface="Times New Roman" pitchFamily="18" charset="0"/>
                        </a:rPr>
                        <a:t>Специализированная</a:t>
                      </a:r>
                      <a:r>
                        <a:rPr lang="ru-RU" sz="1400" baseline="0" dirty="0" smtClean="0">
                          <a:solidFill>
                            <a:schemeClr val="tx1"/>
                          </a:solidFill>
                          <a:latin typeface="Times New Roman" pitchFamily="18" charset="0"/>
                          <a:cs typeface="Times New Roman" pitchFamily="18" charset="0"/>
                        </a:rPr>
                        <a:t> организация</a:t>
                      </a:r>
                      <a:endParaRPr lang="ru-RU" sz="1400" dirty="0">
                        <a:solidFill>
                          <a:schemeClr val="tx1"/>
                        </a:solidFill>
                        <a:latin typeface="Times New Roman" pitchFamily="18" charset="0"/>
                        <a:cs typeface="Times New Roman" pitchFamily="18" charset="0"/>
                      </a:endParaRPr>
                    </a:p>
                  </a:txBody>
                  <a:tcPr>
                    <a:solidFill>
                      <a:schemeClr val="accent5">
                        <a:lumMod val="60000"/>
                        <a:lumOff val="40000"/>
                      </a:schemeClr>
                    </a:solidFill>
                  </a:tcPr>
                </a:tc>
              </a:tr>
              <a:tr h="551475">
                <a:tc>
                  <a:txBody>
                    <a:bodyPr/>
                    <a:lstStyle/>
                    <a:p>
                      <a:pPr algn="ctr"/>
                      <a:r>
                        <a:rPr lang="ru-RU" sz="1400" dirty="0" smtClean="0">
                          <a:solidFill>
                            <a:schemeClr val="tx1"/>
                          </a:solidFill>
                          <a:latin typeface="Times New Roman" pitchFamily="18" charset="0"/>
                          <a:cs typeface="Times New Roman" pitchFamily="18" charset="0"/>
                        </a:rPr>
                        <a:t>Государственный</a:t>
                      </a:r>
                      <a:r>
                        <a:rPr lang="ru-RU" sz="1400" baseline="0" dirty="0" smtClean="0">
                          <a:solidFill>
                            <a:schemeClr val="tx1"/>
                          </a:solidFill>
                          <a:latin typeface="Times New Roman" pitchFamily="18" charset="0"/>
                          <a:cs typeface="Times New Roman" pitchFamily="18" charset="0"/>
                        </a:rPr>
                        <a:t> орган</a:t>
                      </a:r>
                    </a:p>
                    <a:p>
                      <a:pPr algn="ctr"/>
                      <a:r>
                        <a:rPr lang="ru-RU" sz="1400" baseline="0" dirty="0" smtClean="0">
                          <a:solidFill>
                            <a:schemeClr val="tx1"/>
                          </a:solidFill>
                          <a:latin typeface="Times New Roman" pitchFamily="18" charset="0"/>
                          <a:cs typeface="Times New Roman" pitchFamily="18" charset="0"/>
                        </a:rPr>
                        <a:t>Муниципальный орган</a:t>
                      </a:r>
                      <a:endParaRPr lang="ru-RU" sz="1400" dirty="0">
                        <a:solidFill>
                          <a:schemeClr val="tx1"/>
                        </a:solidFill>
                        <a:latin typeface="Times New Roman" pitchFamily="18" charset="0"/>
                        <a:cs typeface="Times New Roman" pitchFamily="18" charset="0"/>
                      </a:endParaRPr>
                    </a:p>
                  </a:txBody>
                  <a:tcPr>
                    <a:solidFill>
                      <a:schemeClr val="accent5">
                        <a:lumMod val="20000"/>
                        <a:lumOff val="80000"/>
                      </a:schemeClr>
                    </a:solidFill>
                  </a:tcPr>
                </a:tc>
                <a:tc>
                  <a:txBody>
                    <a:bodyPr/>
                    <a:lstStyle/>
                    <a:p>
                      <a:pPr algn="ctr"/>
                      <a:r>
                        <a:rPr lang="ru-RU" sz="1400" dirty="0" smtClean="0">
                          <a:solidFill>
                            <a:schemeClr val="tx1"/>
                          </a:solidFill>
                          <a:latin typeface="Times New Roman" pitchFamily="18" charset="0"/>
                          <a:cs typeface="Times New Roman" pitchFamily="18" charset="0"/>
                        </a:rPr>
                        <a:t>Казенное учреждение</a:t>
                      </a:r>
                      <a:endParaRPr lang="ru-RU" sz="1400" dirty="0">
                        <a:solidFill>
                          <a:schemeClr val="tx1"/>
                        </a:solidFill>
                        <a:latin typeface="Times New Roman" pitchFamily="18" charset="0"/>
                        <a:cs typeface="Times New Roman" pitchFamily="18" charset="0"/>
                      </a:endParaRPr>
                    </a:p>
                  </a:txBody>
                  <a:tcPr>
                    <a:solidFill>
                      <a:schemeClr val="accent5">
                        <a:lumMod val="20000"/>
                        <a:lumOff val="80000"/>
                      </a:schemeClr>
                    </a:solidFill>
                  </a:tcPr>
                </a:tc>
                <a:tc>
                  <a:txBody>
                    <a:bodyPr/>
                    <a:lstStyle/>
                    <a:p>
                      <a:pPr algn="ctr"/>
                      <a:r>
                        <a:rPr lang="ru-RU" sz="1400" dirty="0" smtClean="0">
                          <a:solidFill>
                            <a:schemeClr val="tx1"/>
                          </a:solidFill>
                          <a:latin typeface="Times New Roman" pitchFamily="18" charset="0"/>
                          <a:cs typeface="Times New Roman" pitchFamily="18" charset="0"/>
                        </a:rPr>
                        <a:t>Юридическое лицо</a:t>
                      </a:r>
                      <a:r>
                        <a:rPr lang="en-US" sz="1400" dirty="0" smtClean="0">
                          <a:solidFill>
                            <a:schemeClr val="tx1"/>
                          </a:solidFill>
                          <a:latin typeface="Times New Roman" pitchFamily="18" charset="0"/>
                          <a:cs typeface="Times New Roman" pitchFamily="18" charset="0"/>
                        </a:rPr>
                        <a:t>,</a:t>
                      </a:r>
                      <a:r>
                        <a:rPr lang="en-US" sz="1400" baseline="0" dirty="0" smtClean="0">
                          <a:solidFill>
                            <a:schemeClr val="tx1"/>
                          </a:solidFill>
                          <a:latin typeface="Times New Roman" pitchFamily="18" charset="0"/>
                          <a:cs typeface="Times New Roman" pitchFamily="18" charset="0"/>
                        </a:rPr>
                        <a:t> </a:t>
                      </a:r>
                      <a:r>
                        <a:rPr lang="ru-RU" sz="1400" baseline="0" dirty="0" smtClean="0">
                          <a:solidFill>
                            <a:schemeClr val="tx1"/>
                          </a:solidFill>
                          <a:latin typeface="Times New Roman" pitchFamily="18" charset="0"/>
                          <a:cs typeface="Times New Roman" pitchFamily="18" charset="0"/>
                        </a:rPr>
                        <a:t>привлекаемое заказчиком</a:t>
                      </a:r>
                      <a:endParaRPr lang="ru-RU" sz="1400" dirty="0">
                        <a:solidFill>
                          <a:schemeClr val="tx1"/>
                        </a:solidFill>
                        <a:latin typeface="Times New Roman" pitchFamily="18" charset="0"/>
                        <a:cs typeface="Times New Roman" pitchFamily="18" charset="0"/>
                      </a:endParaRPr>
                    </a:p>
                  </a:txBody>
                  <a:tcPr>
                    <a:solidFill>
                      <a:schemeClr val="accent5">
                        <a:lumMod val="20000"/>
                        <a:lumOff val="80000"/>
                      </a:schemeClr>
                    </a:solidFill>
                  </a:tcPr>
                </a:tc>
              </a:tr>
              <a:tr h="388566">
                <a:tc gridSpan="2">
                  <a:txBody>
                    <a:bodyPr/>
                    <a:lstStyle/>
                    <a:p>
                      <a:pPr algn="ctr"/>
                      <a:r>
                        <a:rPr lang="ru-RU" sz="1400" dirty="0" smtClean="0">
                          <a:solidFill>
                            <a:schemeClr val="tx1"/>
                          </a:solidFill>
                          <a:latin typeface="Times New Roman" pitchFamily="18" charset="0"/>
                          <a:cs typeface="Times New Roman" pitchFamily="18" charset="0"/>
                        </a:rPr>
                        <a:t>Статья</a:t>
                      </a:r>
                      <a:r>
                        <a:rPr lang="ru-RU" sz="1400" baseline="0" dirty="0" smtClean="0">
                          <a:solidFill>
                            <a:schemeClr val="tx1"/>
                          </a:solidFill>
                          <a:latin typeface="Times New Roman" pitchFamily="18" charset="0"/>
                          <a:cs typeface="Times New Roman" pitchFamily="18" charset="0"/>
                        </a:rPr>
                        <a:t> 26 ФЗ № 44</a:t>
                      </a:r>
                      <a:endParaRPr lang="ru-RU" sz="1400" dirty="0">
                        <a:solidFill>
                          <a:schemeClr val="tx1"/>
                        </a:solidFill>
                        <a:latin typeface="Times New Roman" pitchFamily="18" charset="0"/>
                        <a:cs typeface="Times New Roman" pitchFamily="18" charset="0"/>
                      </a:endParaRPr>
                    </a:p>
                  </a:txBody>
                  <a:tcPr>
                    <a:solidFill>
                      <a:schemeClr val="accent5">
                        <a:lumMod val="20000"/>
                        <a:lumOff val="80000"/>
                      </a:schemeClr>
                    </a:solidFill>
                  </a:tcPr>
                </a:tc>
                <a:tc hMerge="1">
                  <a:txBody>
                    <a:bodyPr/>
                    <a:lstStyle/>
                    <a:p>
                      <a:endParaRPr lang="ru-RU" dirty="0"/>
                    </a:p>
                  </a:txBody>
                  <a:tcPr>
                    <a:solidFill>
                      <a:schemeClr val="accent5">
                        <a:lumMod val="20000"/>
                        <a:lumOff val="80000"/>
                      </a:schemeClr>
                    </a:solidFill>
                  </a:tcPr>
                </a:tc>
                <a:tc>
                  <a:txBody>
                    <a:bodyPr/>
                    <a:lstStyle/>
                    <a:p>
                      <a:pPr algn="ctr"/>
                      <a:r>
                        <a:rPr lang="ru-RU" sz="1400" dirty="0" smtClean="0">
                          <a:solidFill>
                            <a:schemeClr val="tx1"/>
                          </a:solidFill>
                          <a:latin typeface="Times New Roman" pitchFamily="18" charset="0"/>
                          <a:cs typeface="Times New Roman" pitchFamily="18" charset="0"/>
                        </a:rPr>
                        <a:t>Статья</a:t>
                      </a:r>
                      <a:r>
                        <a:rPr lang="ru-RU" sz="1400" baseline="0" dirty="0" smtClean="0">
                          <a:solidFill>
                            <a:schemeClr val="tx1"/>
                          </a:solidFill>
                          <a:latin typeface="Times New Roman" pitchFamily="18" charset="0"/>
                          <a:cs typeface="Times New Roman" pitchFamily="18" charset="0"/>
                        </a:rPr>
                        <a:t> 40 ФЗ № 44</a:t>
                      </a:r>
                      <a:endParaRPr lang="ru-RU" sz="1400" dirty="0">
                        <a:solidFill>
                          <a:schemeClr val="tx1"/>
                        </a:solidFill>
                        <a:latin typeface="Times New Roman" pitchFamily="18" charset="0"/>
                        <a:cs typeface="Times New Roman" pitchFamily="18" charset="0"/>
                      </a:endParaRPr>
                    </a:p>
                  </a:txBody>
                  <a:tcPr>
                    <a:solidFill>
                      <a:schemeClr val="accent5">
                        <a:lumMod val="20000"/>
                        <a:lumOff val="80000"/>
                      </a:schemeClr>
                    </a:solidFill>
                  </a:tcPr>
                </a:tc>
              </a:tr>
              <a:tr h="500066">
                <a:tc gridSpan="2">
                  <a:txBody>
                    <a:bodyPr/>
                    <a:lstStyle/>
                    <a:p>
                      <a:pPr algn="just"/>
                      <a:r>
                        <a:rPr lang="ru-RU" sz="1400" b="0" i="0" kern="1200" dirty="0" smtClean="0">
                          <a:solidFill>
                            <a:schemeClr val="tx1"/>
                          </a:solidFill>
                          <a:latin typeface="Times New Roman" pitchFamily="18" charset="0"/>
                          <a:ea typeface="+mn-ea"/>
                          <a:cs typeface="Times New Roman" pitchFamily="18" charset="0"/>
                        </a:rPr>
                        <a:t>Решение о создании уполномоченных органов, уполномоченных учреждений или о наделении их полномочиями. Порядок</a:t>
                      </a:r>
                      <a:r>
                        <a:rPr lang="ru-RU" sz="1400" b="0" i="0" kern="1200" baseline="0" dirty="0" smtClean="0">
                          <a:solidFill>
                            <a:schemeClr val="tx1"/>
                          </a:solidFill>
                          <a:latin typeface="Times New Roman" pitchFamily="18" charset="0"/>
                          <a:ea typeface="+mn-ea"/>
                          <a:cs typeface="Times New Roman" pitchFamily="18" charset="0"/>
                        </a:rPr>
                        <a:t> взаимодействия заказчиков с уполномоченными органами</a:t>
                      </a:r>
                      <a:r>
                        <a:rPr lang="en-US" sz="1400" b="0" i="0" kern="1200" baseline="0" dirty="0" smtClean="0">
                          <a:solidFill>
                            <a:schemeClr val="tx1"/>
                          </a:solidFill>
                          <a:latin typeface="Times New Roman" pitchFamily="18" charset="0"/>
                          <a:ea typeface="+mn-ea"/>
                          <a:cs typeface="Times New Roman" pitchFamily="18" charset="0"/>
                        </a:rPr>
                        <a:t>, </a:t>
                      </a:r>
                      <a:r>
                        <a:rPr lang="ru-RU" sz="1400" b="0" i="0" kern="1200" baseline="0" dirty="0" smtClean="0">
                          <a:solidFill>
                            <a:schemeClr val="tx1"/>
                          </a:solidFill>
                          <a:latin typeface="Times New Roman" pitchFamily="18" charset="0"/>
                          <a:ea typeface="+mn-ea"/>
                          <a:cs typeface="Times New Roman" pitchFamily="18" charset="0"/>
                        </a:rPr>
                        <a:t>уполномоченным учреждением.</a:t>
                      </a:r>
                      <a:endParaRPr lang="ru-RU" sz="1400" dirty="0">
                        <a:solidFill>
                          <a:schemeClr val="tx1"/>
                        </a:solidFill>
                        <a:latin typeface="Times New Roman" pitchFamily="18" charset="0"/>
                        <a:cs typeface="Times New Roman" pitchFamily="18" charset="0"/>
                      </a:endParaRPr>
                    </a:p>
                  </a:txBody>
                  <a:tcPr>
                    <a:solidFill>
                      <a:schemeClr val="accent5">
                        <a:lumMod val="20000"/>
                        <a:lumOff val="80000"/>
                      </a:schemeClr>
                    </a:solidFill>
                  </a:tcPr>
                </a:tc>
                <a:tc hMerge="1">
                  <a:txBody>
                    <a:bodyPr/>
                    <a:lstStyle/>
                    <a:p>
                      <a:endParaRPr lang="ru-RU" dirty="0"/>
                    </a:p>
                  </a:txBody>
                  <a:tcPr>
                    <a:solidFill>
                      <a:schemeClr val="accent5">
                        <a:lumMod val="20000"/>
                        <a:lumOff val="80000"/>
                      </a:schemeClr>
                    </a:solidFill>
                  </a:tcPr>
                </a:tc>
                <a:tc>
                  <a:txBody>
                    <a:bodyPr/>
                    <a:lstStyle/>
                    <a:p>
                      <a:pPr algn="just"/>
                      <a:r>
                        <a:rPr lang="ru-RU" sz="1400" dirty="0" smtClean="0">
                          <a:solidFill>
                            <a:schemeClr val="tx1"/>
                          </a:solidFill>
                          <a:latin typeface="Times New Roman" pitchFamily="18" charset="0"/>
                          <a:cs typeface="Times New Roman" pitchFamily="18" charset="0"/>
                        </a:rPr>
                        <a:t>Договор с заказчиком</a:t>
                      </a:r>
                      <a:r>
                        <a:rPr lang="en-US" sz="1400" dirty="0" smtClean="0">
                          <a:solidFill>
                            <a:schemeClr val="tx1"/>
                          </a:solidFill>
                          <a:latin typeface="Times New Roman" pitchFamily="18" charset="0"/>
                          <a:cs typeface="Times New Roman" pitchFamily="18" charset="0"/>
                        </a:rPr>
                        <a:t>,</a:t>
                      </a:r>
                      <a:r>
                        <a:rPr lang="en-US" sz="1400" baseline="0" dirty="0" smtClean="0">
                          <a:solidFill>
                            <a:schemeClr val="tx1"/>
                          </a:solidFill>
                          <a:latin typeface="Times New Roman" pitchFamily="18" charset="0"/>
                          <a:cs typeface="Times New Roman" pitchFamily="18" charset="0"/>
                        </a:rPr>
                        <a:t> </a:t>
                      </a:r>
                      <a:r>
                        <a:rPr lang="ru-RU" sz="1400" baseline="0" dirty="0" smtClean="0">
                          <a:solidFill>
                            <a:schemeClr val="tx1"/>
                          </a:solidFill>
                          <a:latin typeface="Times New Roman" pitchFamily="18" charset="0"/>
                          <a:cs typeface="Times New Roman" pitchFamily="18" charset="0"/>
                        </a:rPr>
                        <a:t>заключаемый в порядке</a:t>
                      </a:r>
                      <a:r>
                        <a:rPr lang="en-US" sz="1400" baseline="0" dirty="0" smtClean="0">
                          <a:solidFill>
                            <a:schemeClr val="tx1"/>
                          </a:solidFill>
                          <a:latin typeface="Times New Roman" pitchFamily="18" charset="0"/>
                          <a:cs typeface="Times New Roman" pitchFamily="18" charset="0"/>
                        </a:rPr>
                        <a:t>,  </a:t>
                      </a:r>
                      <a:r>
                        <a:rPr lang="ru-RU" sz="1400" baseline="0" dirty="0" smtClean="0">
                          <a:solidFill>
                            <a:schemeClr val="tx1"/>
                          </a:solidFill>
                          <a:latin typeface="Times New Roman" pitchFamily="18" charset="0"/>
                          <a:cs typeface="Times New Roman" pitchFamily="18" charset="0"/>
                        </a:rPr>
                        <a:t>предусмотренном ФЗ № 44</a:t>
                      </a:r>
                      <a:endParaRPr lang="ru-RU" sz="1400" dirty="0">
                        <a:solidFill>
                          <a:schemeClr val="tx1"/>
                        </a:solidFill>
                        <a:latin typeface="Times New Roman" pitchFamily="18" charset="0"/>
                        <a:cs typeface="Times New Roman" pitchFamily="18" charset="0"/>
                      </a:endParaRPr>
                    </a:p>
                  </a:txBody>
                  <a:tcPr>
                    <a:solidFill>
                      <a:schemeClr val="accent5">
                        <a:lumMod val="20000"/>
                        <a:lumOff val="80000"/>
                      </a:schemeClr>
                    </a:solidFill>
                  </a:tcPr>
                </a:tc>
              </a:tr>
              <a:tr h="1542912">
                <a:tc gridSpan="2">
                  <a:txBody>
                    <a:bodyPr/>
                    <a:lstStyle/>
                    <a:p>
                      <a:pPr algn="just"/>
                      <a:r>
                        <a:rPr lang="ru-RU" sz="1400" b="0" i="0" kern="1200" dirty="0" smtClean="0">
                          <a:solidFill>
                            <a:schemeClr val="dk1"/>
                          </a:solidFill>
                          <a:latin typeface="Times New Roman" pitchFamily="18" charset="0"/>
                          <a:ea typeface="+mn-ea"/>
                          <a:cs typeface="Times New Roman" pitchFamily="18" charset="0"/>
                        </a:rPr>
                        <a:t>Не допускается возлагать на такие уполномоченные органы, уполномоченные учреждения полномочия на обоснование закупок, определение условий контракта, в том числе на определение начальной (максимальной) цены контракта, и подписание контракта. Контракты подписываются заказчиками, для которых были определены поставщики (подрядчики, исполнители).</a:t>
                      </a:r>
                      <a:endParaRPr lang="ru-RU" sz="1400" dirty="0">
                        <a:latin typeface="Times New Roman" pitchFamily="18" charset="0"/>
                        <a:cs typeface="Times New Roman" pitchFamily="18" charset="0"/>
                      </a:endParaRPr>
                    </a:p>
                  </a:txBody>
                  <a:tcPr>
                    <a:solidFill>
                      <a:schemeClr val="accent5">
                        <a:lumMod val="20000"/>
                        <a:lumOff val="80000"/>
                      </a:schemeClr>
                    </a:solidFill>
                  </a:tcPr>
                </a:tc>
                <a:tc hMerge="1">
                  <a:txBody>
                    <a:bodyPr/>
                    <a:lstStyle/>
                    <a:p>
                      <a:endParaRPr lang="ru-RU" dirty="0"/>
                    </a:p>
                  </a:txBody>
                  <a:tcPr>
                    <a:solidFill>
                      <a:schemeClr val="accent5">
                        <a:lumMod val="20000"/>
                        <a:lumOff val="80000"/>
                      </a:schemeClr>
                    </a:solidFill>
                  </a:tcPr>
                </a:tc>
                <a:tc>
                  <a:txBody>
                    <a:bodyPr/>
                    <a:lstStyle/>
                    <a:p>
                      <a:pPr algn="just"/>
                      <a:r>
                        <a:rPr lang="ru-RU" sz="1400" b="0" i="0" kern="1200" dirty="0" smtClean="0">
                          <a:solidFill>
                            <a:schemeClr val="dk1"/>
                          </a:solidFill>
                          <a:latin typeface="Times New Roman" pitchFamily="18" charset="0"/>
                          <a:ea typeface="+mn-ea"/>
                          <a:cs typeface="Times New Roman" pitchFamily="18" charset="0"/>
                        </a:rPr>
                        <a:t>Специализированная организация не может быть участником закупки, в рамках которой эта организация осуществляет функции</a:t>
                      </a:r>
                      <a:r>
                        <a:rPr lang="ru-RU" sz="1400" b="0" i="0" kern="1200" baseline="0" dirty="0" smtClean="0">
                          <a:solidFill>
                            <a:schemeClr val="dk1"/>
                          </a:solidFill>
                          <a:latin typeface="Times New Roman" pitchFamily="18" charset="0"/>
                          <a:ea typeface="+mn-ea"/>
                          <a:cs typeface="Times New Roman" pitchFamily="18" charset="0"/>
                        </a:rPr>
                        <a:t>  по определению поставщиков</a:t>
                      </a:r>
                      <a:r>
                        <a:rPr lang="en-US" sz="1400" b="0" i="0" kern="1200" baseline="0" dirty="0" smtClean="0">
                          <a:solidFill>
                            <a:schemeClr val="dk1"/>
                          </a:solidFill>
                          <a:latin typeface="Times New Roman" pitchFamily="18" charset="0"/>
                          <a:ea typeface="+mn-ea"/>
                          <a:cs typeface="Times New Roman" pitchFamily="18" charset="0"/>
                        </a:rPr>
                        <a:t>, </a:t>
                      </a:r>
                      <a:r>
                        <a:rPr lang="ru-RU" sz="1400" b="0" i="0" kern="1200" baseline="0" dirty="0" smtClean="0">
                          <a:solidFill>
                            <a:schemeClr val="dk1"/>
                          </a:solidFill>
                          <a:latin typeface="Times New Roman" pitchFamily="18" charset="0"/>
                          <a:ea typeface="+mn-ea"/>
                          <a:cs typeface="Times New Roman" pitchFamily="18" charset="0"/>
                        </a:rPr>
                        <a:t>в том числе по разработке документации о закупке</a:t>
                      </a:r>
                      <a:r>
                        <a:rPr lang="en-US" sz="1400" b="0" i="0" kern="1200" baseline="0" dirty="0" smtClean="0">
                          <a:solidFill>
                            <a:schemeClr val="dk1"/>
                          </a:solidFill>
                          <a:latin typeface="Times New Roman" pitchFamily="18" charset="0"/>
                          <a:ea typeface="+mn-ea"/>
                          <a:cs typeface="Times New Roman" pitchFamily="18" charset="0"/>
                        </a:rPr>
                        <a:t>, </a:t>
                      </a:r>
                      <a:r>
                        <a:rPr lang="ru-RU" sz="1400" b="0" i="0" kern="1200" baseline="0" dirty="0" smtClean="0">
                          <a:solidFill>
                            <a:schemeClr val="dk1"/>
                          </a:solidFill>
                          <a:latin typeface="Times New Roman" pitchFamily="18" charset="0"/>
                          <a:ea typeface="+mn-ea"/>
                          <a:cs typeface="Times New Roman" pitchFamily="18" charset="0"/>
                        </a:rPr>
                        <a:t>размещению информации и документов в ЕИС и на электронной площадке.</a:t>
                      </a:r>
                      <a:endParaRPr lang="ru-RU" sz="1400" dirty="0">
                        <a:latin typeface="Times New Roman" pitchFamily="18" charset="0"/>
                        <a:cs typeface="Times New Roman" pitchFamily="18" charset="0"/>
                      </a:endParaRPr>
                    </a:p>
                  </a:txBody>
                  <a:tcPr>
                    <a:solidFill>
                      <a:schemeClr val="accent5">
                        <a:lumMod val="20000"/>
                        <a:lumOff val="80000"/>
                      </a:schemeClr>
                    </a:solidFill>
                  </a:tcPr>
                </a:tc>
              </a:tr>
              <a:tr h="662975">
                <a:tc gridSpan="2">
                  <a:txBody>
                    <a:bodyPr/>
                    <a:lstStyle/>
                    <a:p>
                      <a:pPr algn="just"/>
                      <a:r>
                        <a:rPr lang="ru-RU" sz="1400" dirty="0" smtClean="0">
                          <a:latin typeface="Times New Roman" pitchFamily="18" charset="0"/>
                          <a:cs typeface="Times New Roman" pitchFamily="18" charset="0"/>
                        </a:rPr>
                        <a:t>Действуют от своего имени</a:t>
                      </a:r>
                      <a:r>
                        <a:rPr lang="en-US"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права и обязанности возникают у сотрудников уполномоченного органа</a:t>
                      </a:r>
                      <a:r>
                        <a:rPr lang="en-US"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уполномоченного учреждения</a:t>
                      </a:r>
                      <a:endParaRPr lang="ru-RU" sz="1400" dirty="0">
                        <a:latin typeface="Times New Roman" pitchFamily="18" charset="0"/>
                        <a:cs typeface="Times New Roman" pitchFamily="18" charset="0"/>
                      </a:endParaRPr>
                    </a:p>
                  </a:txBody>
                  <a:tcPr>
                    <a:solidFill>
                      <a:schemeClr val="accent5">
                        <a:lumMod val="20000"/>
                        <a:lumOff val="80000"/>
                      </a:schemeClr>
                    </a:solidFill>
                  </a:tcPr>
                </a:tc>
                <a:tc hMerge="1">
                  <a:txBody>
                    <a:bodyPr/>
                    <a:lstStyle/>
                    <a:p>
                      <a:endParaRPr lang="ru-RU" dirty="0"/>
                    </a:p>
                  </a:txBody>
                  <a:tcPr>
                    <a:solidFill>
                      <a:schemeClr val="accent5">
                        <a:lumMod val="20000"/>
                        <a:lumOff val="80000"/>
                      </a:schemeClr>
                    </a:solidFill>
                  </a:tcPr>
                </a:tc>
                <a:tc>
                  <a:txBody>
                    <a:bodyPr/>
                    <a:lstStyle/>
                    <a:p>
                      <a:pPr algn="just"/>
                      <a:r>
                        <a:rPr lang="ru-RU" sz="1400" dirty="0" smtClean="0">
                          <a:latin typeface="Times New Roman" pitchFamily="18" charset="0"/>
                          <a:cs typeface="Times New Roman" pitchFamily="18" charset="0"/>
                        </a:rPr>
                        <a:t>Действуют от имени</a:t>
                      </a:r>
                      <a:r>
                        <a:rPr lang="ru-RU" sz="1400" baseline="0" dirty="0" smtClean="0">
                          <a:latin typeface="Times New Roman" pitchFamily="18" charset="0"/>
                          <a:cs typeface="Times New Roman" pitchFamily="18" charset="0"/>
                        </a:rPr>
                        <a:t> заказчика</a:t>
                      </a:r>
                      <a:r>
                        <a:rPr lang="en-US" sz="1400" baseline="0" dirty="0" smtClean="0">
                          <a:latin typeface="Times New Roman" pitchFamily="18" charset="0"/>
                          <a:cs typeface="Times New Roman" pitchFamily="18" charset="0"/>
                        </a:rPr>
                        <a:t>, </a:t>
                      </a:r>
                      <a:r>
                        <a:rPr lang="ru-RU" sz="1400" baseline="0" dirty="0" smtClean="0">
                          <a:latin typeface="Times New Roman" pitchFamily="18" charset="0"/>
                          <a:cs typeface="Times New Roman" pitchFamily="18" charset="0"/>
                        </a:rPr>
                        <a:t>права и обязанности возникают у заказчика.</a:t>
                      </a:r>
                    </a:p>
                    <a:p>
                      <a:pPr algn="just"/>
                      <a:endParaRPr lang="ru-RU" sz="1400" dirty="0">
                        <a:latin typeface="Times New Roman" pitchFamily="18" charset="0"/>
                        <a:cs typeface="Times New Roman" pitchFamily="18" charset="0"/>
                      </a:endParaRPr>
                    </a:p>
                  </a:txBody>
                  <a:tcPr>
                    <a:solidFill>
                      <a:schemeClr val="accent5">
                        <a:lumMod val="20000"/>
                        <a:lumOff val="80000"/>
                      </a:schemeClr>
                    </a:solidFill>
                  </a:tcPr>
                </a:tc>
              </a:tr>
            </a:tbl>
          </a:graphicData>
        </a:graphic>
      </p:graphicFrame>
    </p:spTree>
    <p:extLst>
      <p:ext uri="{BB962C8B-B14F-4D97-AF65-F5344CB8AC3E}">
        <p14:creationId xmlns:p14="http://schemas.microsoft.com/office/powerpoint/2010/main" val="19589676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187624" y="61342"/>
            <a:ext cx="6493344" cy="307777"/>
          </a:xfrm>
          <a:prstGeom prst="rect">
            <a:avLst/>
          </a:prstGeom>
        </p:spPr>
        <p:txBody>
          <a:bodyPr wrap="square">
            <a:spAutoFit/>
          </a:bodyPr>
          <a:lstStyle/>
          <a:p>
            <a:pPr algn="ctr"/>
            <a:r>
              <a:rPr lang="ru-RU" sz="1400" b="1" dirty="0" smtClean="0">
                <a:latin typeface="Times New Roman" panose="02020603050405020304" pitchFamily="18" charset="0"/>
                <a:cs typeface="Times New Roman" panose="02020603050405020304" pitchFamily="18" charset="0"/>
              </a:rPr>
              <a:t>Кто такой заказчик? Виды заказчиков? </a:t>
            </a:r>
            <a:endParaRPr lang="ru-RU" sz="1400"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4338849" y="-92546"/>
            <a:ext cx="4781711" cy="461665"/>
          </a:xfrm>
          <a:prstGeom prst="rect">
            <a:avLst/>
          </a:prstGeom>
        </p:spPr>
        <p:txBody>
          <a:bodyPr wrap="square">
            <a:spAutoFit/>
          </a:bodyPr>
          <a:lstStyle/>
          <a:p>
            <a:pPr algn="ctr"/>
            <a:endParaRPr lang="ru-RU" sz="1200" b="1" u="sng" dirty="0" smtClean="0">
              <a:latin typeface="Times New Roman" panose="02020603050405020304" pitchFamily="18" charset="0"/>
              <a:cs typeface="Times New Roman" panose="02020603050405020304" pitchFamily="18" charset="0"/>
            </a:endParaRPr>
          </a:p>
          <a:p>
            <a:pPr algn="ctr"/>
            <a:endParaRPr lang="ru-RU" sz="1200" b="1" u="sng" dirty="0" smtClean="0">
              <a:latin typeface="Times New Roman" panose="02020603050405020304" pitchFamily="18" charset="0"/>
              <a:cs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379948950"/>
              </p:ext>
            </p:extLst>
          </p:nvPr>
        </p:nvGraphicFramePr>
        <p:xfrm>
          <a:off x="35496" y="533690"/>
          <a:ext cx="9001000" cy="4261088"/>
        </p:xfrm>
        <a:graphic>
          <a:graphicData uri="http://schemas.openxmlformats.org/drawingml/2006/table">
            <a:tbl>
              <a:tblPr firstRow="1" bandRow="1">
                <a:tableStyleId>{35758FB7-9AC5-4552-8A53-C91805E547FA}</a:tableStyleId>
              </a:tblPr>
              <a:tblGrid>
                <a:gridCol w="1944216"/>
                <a:gridCol w="2556284"/>
                <a:gridCol w="2250250"/>
                <a:gridCol w="2250250"/>
              </a:tblGrid>
              <a:tr h="1152128">
                <a:tc>
                  <a:txBody>
                    <a:bodyPr/>
                    <a:lstStyle/>
                    <a:p>
                      <a:pPr algn="ctr"/>
                      <a:r>
                        <a:rPr lang="ru-RU" sz="1200" b="1" dirty="0" smtClean="0">
                          <a:solidFill>
                            <a:schemeClr val="tx1"/>
                          </a:solidFill>
                          <a:latin typeface="Times New Roman" panose="02020603050405020304" pitchFamily="18" charset="0"/>
                          <a:cs typeface="Times New Roman" panose="02020603050405020304" pitchFamily="18" charset="0"/>
                        </a:rPr>
                        <a:t>Заказчик</a:t>
                      </a:r>
                    </a:p>
                    <a:p>
                      <a:pPr algn="ctr"/>
                      <a:r>
                        <a:rPr lang="ru-RU" sz="1200" b="1" dirty="0" smtClean="0">
                          <a:solidFill>
                            <a:schemeClr val="tx1"/>
                          </a:solidFill>
                          <a:latin typeface="Times New Roman" panose="02020603050405020304" pitchFamily="18" charset="0"/>
                          <a:cs typeface="Times New Roman" panose="02020603050405020304" pitchFamily="18" charset="0"/>
                        </a:rPr>
                        <a:t>(пункт 7 статьи 3 ФЗ № 44)</a:t>
                      </a:r>
                    </a:p>
                    <a:p>
                      <a:pPr algn="ctr"/>
                      <a:endParaRPr lang="ru-RU" sz="12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200" b="1" dirty="0" smtClean="0">
                          <a:solidFill>
                            <a:schemeClr val="tx1"/>
                          </a:solidFill>
                          <a:latin typeface="Times New Roman" panose="02020603050405020304" pitchFamily="18" charset="0"/>
                          <a:cs typeface="Times New Roman" panose="02020603050405020304" pitchFamily="18" charset="0"/>
                        </a:rPr>
                        <a:t>Государственный заказчик</a:t>
                      </a:r>
                    </a:p>
                    <a:p>
                      <a:pPr algn="ctr"/>
                      <a:r>
                        <a:rPr lang="ru-RU" sz="1200" b="1" dirty="0" smtClean="0">
                          <a:solidFill>
                            <a:schemeClr val="tx1"/>
                          </a:solidFill>
                          <a:latin typeface="Times New Roman" panose="02020603050405020304" pitchFamily="18" charset="0"/>
                          <a:cs typeface="Times New Roman" panose="02020603050405020304" pitchFamily="18" charset="0"/>
                        </a:rPr>
                        <a:t>(пункт 5 статьи 3 ФЗ № 44)</a:t>
                      </a:r>
                    </a:p>
                    <a:p>
                      <a:pPr algn="ctr"/>
                      <a:endParaRPr lang="ru-RU" sz="12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200" b="1" dirty="0" smtClean="0">
                          <a:solidFill>
                            <a:schemeClr val="tx1"/>
                          </a:solidFill>
                          <a:latin typeface="Times New Roman" panose="02020603050405020304" pitchFamily="18" charset="0"/>
                          <a:cs typeface="Times New Roman" panose="02020603050405020304" pitchFamily="18" charset="0"/>
                        </a:rPr>
                        <a:t>Муниципальный заказчик</a:t>
                      </a:r>
                    </a:p>
                    <a:p>
                      <a:pPr algn="ctr"/>
                      <a:r>
                        <a:rPr lang="ru-RU" sz="1200" b="1" dirty="0" smtClean="0">
                          <a:solidFill>
                            <a:schemeClr val="tx1"/>
                          </a:solidFill>
                          <a:latin typeface="Times New Roman" panose="02020603050405020304" pitchFamily="18" charset="0"/>
                          <a:cs typeface="Times New Roman" panose="02020603050405020304" pitchFamily="18" charset="0"/>
                        </a:rPr>
                        <a:t>(пункт 6 статьи 3 ФЗ № 44)</a:t>
                      </a:r>
                    </a:p>
                    <a:p>
                      <a:pPr algn="ctr"/>
                      <a:endParaRPr lang="ru-RU" sz="12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200" b="1" dirty="0" smtClean="0">
                          <a:solidFill>
                            <a:schemeClr val="tx1"/>
                          </a:solidFill>
                          <a:latin typeface="Times New Roman" panose="02020603050405020304" pitchFamily="18" charset="0"/>
                          <a:cs typeface="Times New Roman" panose="02020603050405020304" pitchFamily="18" charset="0"/>
                        </a:rPr>
                        <a:t>Заказчик, осуществляющий деятельность на территории иностранного государства</a:t>
                      </a:r>
                    </a:p>
                    <a:p>
                      <a:pPr algn="ctr"/>
                      <a:r>
                        <a:rPr lang="ru-RU" sz="1200" b="1" dirty="0" smtClean="0">
                          <a:solidFill>
                            <a:schemeClr val="tx1"/>
                          </a:solidFill>
                          <a:latin typeface="Times New Roman" panose="02020603050405020304" pitchFamily="18" charset="0"/>
                          <a:cs typeface="Times New Roman" panose="02020603050405020304" pitchFamily="18" charset="0"/>
                        </a:rPr>
                        <a:t>(пункт</a:t>
                      </a:r>
                      <a:r>
                        <a:rPr lang="ru-RU" sz="1200" b="1" baseline="0" dirty="0" smtClean="0">
                          <a:solidFill>
                            <a:schemeClr val="tx1"/>
                          </a:solidFill>
                          <a:latin typeface="Times New Roman" panose="02020603050405020304" pitchFamily="18" charset="0"/>
                          <a:cs typeface="Times New Roman" panose="02020603050405020304" pitchFamily="18" charset="0"/>
                        </a:rPr>
                        <a:t> 7.1 статьи 3 ФЗ № 44</a:t>
                      </a:r>
                      <a:endParaRPr lang="ru-RU" sz="1200" b="1" dirty="0" smtClean="0">
                        <a:solidFill>
                          <a:schemeClr val="tx1"/>
                        </a:solidFill>
                        <a:latin typeface="Times New Roman" panose="02020603050405020304" pitchFamily="18" charset="0"/>
                        <a:cs typeface="Times New Roman" panose="02020603050405020304" pitchFamily="18" charset="0"/>
                      </a:endParaRPr>
                    </a:p>
                  </a:txBody>
                  <a:tcPr/>
                </a:tc>
              </a:tr>
              <a:tr h="1356796">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000" dirty="0" smtClean="0">
                          <a:latin typeface="Times New Roman" panose="02020603050405020304" pitchFamily="18" charset="0"/>
                          <a:cs typeface="Times New Roman" panose="02020603050405020304" pitchFamily="18" charset="0"/>
                        </a:rPr>
                        <a:t>Заказчик - государственный или муниципальный заказчик либо в соответствии с частями 1 и 2.1 статьи 15 ФЗ № 44 бюджетное учреждение, государственное, муниципальное унитарные предприятия, осуществляющие закупки</a:t>
                      </a:r>
                    </a:p>
                    <a:p>
                      <a:pPr algn="just"/>
                      <a:endParaRPr lang="ru-RU" sz="1000" dirty="0" smtClean="0">
                        <a:latin typeface="Times New Roman" panose="02020603050405020304" pitchFamily="18" charset="0"/>
                        <a:cs typeface="Times New Roman" panose="02020603050405020304" pitchFamily="18" charset="0"/>
                      </a:endParaRPr>
                    </a:p>
                  </a:txBody>
                  <a:tcPr>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000" dirty="0" smtClean="0">
                          <a:latin typeface="Times New Roman" panose="02020603050405020304" pitchFamily="18" charset="0"/>
                          <a:cs typeface="Times New Roman" panose="02020603050405020304" pitchFamily="18" charset="0"/>
                        </a:rPr>
                        <a:t>Государственный орган, Государственная корпорация по атомной энергии «Росатом», Государственная корпорация по космической деятельности «</a:t>
                      </a:r>
                      <a:r>
                        <a:rPr lang="ru-RU" sz="1000" dirty="0" err="1" smtClean="0">
                          <a:latin typeface="Times New Roman" panose="02020603050405020304" pitchFamily="18" charset="0"/>
                          <a:cs typeface="Times New Roman" panose="02020603050405020304" pitchFamily="18" charset="0"/>
                        </a:rPr>
                        <a:t>Роскосмос</a:t>
                      </a:r>
                      <a:r>
                        <a:rPr lang="ru-RU" sz="1000" dirty="0" smtClean="0">
                          <a:latin typeface="Times New Roman" panose="02020603050405020304" pitchFamily="18" charset="0"/>
                          <a:cs typeface="Times New Roman" panose="02020603050405020304" pitchFamily="18" charset="0"/>
                        </a:rPr>
                        <a:t>», публично-правовая компания «Единый заказчик в сфере строительства», орган управления государственным внебюджетным фондом либо государственное казенное учреждение, действующие от имени Российской Федерации или субъекта Российской Федерации, уполномоченные принимать бюджетные обязательства в соответствии с бюджетным законодательством Российской Федерации от имени Российской Федерации или субъекта Российской Федерации и осуществляющие закупки</a:t>
                      </a:r>
                    </a:p>
                    <a:p>
                      <a:endParaRPr lang="ru-RU" dirty="0"/>
                    </a:p>
                  </a:txBody>
                  <a:tcPr>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000" dirty="0" smtClean="0">
                          <a:latin typeface="Times New Roman" panose="02020603050405020304" pitchFamily="18" charset="0"/>
                          <a:cs typeface="Times New Roman" panose="02020603050405020304" pitchFamily="18" charset="0"/>
                        </a:rPr>
                        <a:t>Муниципальный орган или муниципальное казенное учреждение, действующие от имени муниципального образования, уполномоченные принимать бюджетные обязательства в соответствии с бюджетным законодательством Российской Федерации от имени муниципального образования и осуществляющие закупки</a:t>
                      </a:r>
                    </a:p>
                    <a:p>
                      <a:endParaRPr lang="ru-RU" dirty="0"/>
                    </a:p>
                  </a:txBody>
                  <a:tcPr>
                    <a:solidFill>
                      <a:schemeClr val="bg1"/>
                    </a:solidFill>
                  </a:tcPr>
                </a:tc>
                <a:tc>
                  <a:txBody>
                    <a:bodyPr/>
                    <a:lstStyle/>
                    <a:p>
                      <a:pPr algn="just"/>
                      <a:r>
                        <a:rPr lang="ru-RU" sz="1000" dirty="0" smtClean="0">
                          <a:latin typeface="Times New Roman" panose="02020603050405020304" pitchFamily="18" charset="0"/>
                          <a:cs typeface="Times New Roman" panose="02020603050405020304" pitchFamily="18" charset="0"/>
                        </a:rPr>
                        <a:t>Заказчик из числа дипломатических представительств, консульских учреждений Российской Федерации, торговых представительств Российской Федерации, представительств Российской Федерации при международных (межгосударственных, межправительственных) организациях, а также заказчик, осуществляющий деятельность на территории иностранного государства</a:t>
                      </a:r>
                    </a:p>
                    <a:p>
                      <a:endParaRPr lang="ru-RU" sz="1000" dirty="0">
                        <a:latin typeface="Times New Roman" panose="02020603050405020304" pitchFamily="18" charset="0"/>
                        <a:cs typeface="Times New Roman" panose="02020603050405020304" pitchFamily="18" charset="0"/>
                      </a:endParaRPr>
                    </a:p>
                  </a:txBody>
                  <a:tcPr>
                    <a:solidFill>
                      <a:schemeClr val="bg1"/>
                    </a:solidFill>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059832" y="267494"/>
            <a:ext cx="6120680" cy="523220"/>
          </a:xfrm>
          <a:prstGeom prst="rect">
            <a:avLst/>
          </a:prstGeom>
          <a:noFill/>
        </p:spPr>
        <p:txBody>
          <a:bodyPr wrap="square" rtlCol="0">
            <a:spAutoFit/>
          </a:bodyPr>
          <a:lstStyle/>
          <a:p>
            <a:pPr algn="just"/>
            <a:endParaRPr lang="ru-RU" sz="1400" dirty="0">
              <a:latin typeface="Times New Roman" panose="02020603050405020304" pitchFamily="18" charset="0"/>
              <a:cs typeface="Times New Roman" panose="02020603050405020304" pitchFamily="18" charset="0"/>
            </a:endParaRPr>
          </a:p>
          <a:p>
            <a:pPr algn="just"/>
            <a:r>
              <a:rPr lang="ru-RU" sz="1400" dirty="0" smtClean="0">
                <a:solidFill>
                  <a:srgbClr val="067082"/>
                </a:solidFill>
                <a:latin typeface="Times New Roman" panose="02020603050405020304" pitchFamily="18" charset="0"/>
                <a:cs typeface="Times New Roman" panose="02020603050405020304" pitchFamily="18" charset="0"/>
              </a:rPr>
              <a:t>  </a:t>
            </a:r>
            <a:endParaRPr lang="ru-RU" sz="1400" dirty="0">
              <a:solidFill>
                <a:srgbClr val="067082"/>
              </a:solidFill>
              <a:latin typeface="Times New Roman" panose="02020603050405020304" pitchFamily="18" charset="0"/>
              <a:cs typeface="Times New Roman" panose="02020603050405020304" pitchFamily="18" charset="0"/>
            </a:endParaRPr>
          </a:p>
        </p:txBody>
      </p:sp>
      <p:sp>
        <p:nvSpPr>
          <p:cNvPr id="44034" name="AutoShape 2" descr="Уполномоченный орган в сфере общественных советов планируют создать в  Казахстан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4036" name="AutoShape 4" descr="Уполномоченный орган в сфере общественных советов планируют создать в  Казахстан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4038" name="AutoShape 6" descr="В Бишкеке обсудили важность защиты персональных данных и создание  соответствующего уполномоченного органа — Гражданская Инициатива Интернет  Политик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4040" name="AutoShape 8" descr="В Бишкеке обсудили важность защиты персональных данных и создание  соответствующего уполномоченного органа — Гражданская Инициатива Интернет  Политик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graphicFrame>
        <p:nvGraphicFramePr>
          <p:cNvPr id="12" name="Таблица 11"/>
          <p:cNvGraphicFramePr>
            <a:graphicFrameLocks noGrp="1"/>
          </p:cNvGraphicFramePr>
          <p:nvPr/>
        </p:nvGraphicFramePr>
        <p:xfrm>
          <a:off x="214281" y="142854"/>
          <a:ext cx="8786874" cy="4786350"/>
        </p:xfrm>
        <a:graphic>
          <a:graphicData uri="http://schemas.openxmlformats.org/drawingml/2006/table">
            <a:tbl>
              <a:tblPr firstRow="1" bandRow="1">
                <a:tableStyleId>{5C22544A-7EE6-4342-B048-85BDC9FD1C3A}</a:tableStyleId>
              </a:tblPr>
              <a:tblGrid>
                <a:gridCol w="2571769"/>
                <a:gridCol w="2571768"/>
                <a:gridCol w="3643337"/>
              </a:tblGrid>
              <a:tr h="1023169">
                <a:tc>
                  <a:txBody>
                    <a:bodyPr/>
                    <a:lstStyle/>
                    <a:p>
                      <a:pPr algn="ctr"/>
                      <a:r>
                        <a:rPr lang="ru-RU" sz="1400" dirty="0" smtClean="0">
                          <a:solidFill>
                            <a:schemeClr val="tx1"/>
                          </a:solidFill>
                          <a:latin typeface="Times New Roman" pitchFamily="18" charset="0"/>
                          <a:cs typeface="Times New Roman" pitchFamily="18" charset="0"/>
                        </a:rPr>
                        <a:t>Уполномоченный орган</a:t>
                      </a:r>
                      <a:endParaRPr lang="ru-RU" sz="1400" dirty="0">
                        <a:solidFill>
                          <a:schemeClr val="tx1"/>
                        </a:solidFill>
                        <a:latin typeface="Times New Roman" pitchFamily="18" charset="0"/>
                        <a:cs typeface="Times New Roman" pitchFamily="18" charset="0"/>
                      </a:endParaRPr>
                    </a:p>
                  </a:txBody>
                  <a:tcPr>
                    <a:solidFill>
                      <a:schemeClr val="accent5">
                        <a:lumMod val="60000"/>
                        <a:lumOff val="40000"/>
                      </a:schemeClr>
                    </a:solidFill>
                  </a:tcPr>
                </a:tc>
                <a:tc>
                  <a:txBody>
                    <a:bodyPr/>
                    <a:lstStyle/>
                    <a:p>
                      <a:pPr algn="ctr"/>
                      <a:r>
                        <a:rPr lang="ru-RU" sz="1400" dirty="0" smtClean="0">
                          <a:solidFill>
                            <a:schemeClr val="tx1"/>
                          </a:solidFill>
                          <a:latin typeface="Times New Roman" pitchFamily="18" charset="0"/>
                          <a:cs typeface="Times New Roman" pitchFamily="18" charset="0"/>
                        </a:rPr>
                        <a:t>Уполномоченное учреждение</a:t>
                      </a:r>
                      <a:endParaRPr lang="ru-RU" sz="1400" dirty="0">
                        <a:solidFill>
                          <a:schemeClr val="tx1"/>
                        </a:solidFill>
                        <a:latin typeface="Times New Roman" pitchFamily="18" charset="0"/>
                        <a:cs typeface="Times New Roman" pitchFamily="18" charset="0"/>
                      </a:endParaRPr>
                    </a:p>
                  </a:txBody>
                  <a:tcPr>
                    <a:solidFill>
                      <a:schemeClr val="accent5">
                        <a:lumMod val="60000"/>
                        <a:lumOff val="40000"/>
                      </a:schemeClr>
                    </a:solidFill>
                  </a:tcPr>
                </a:tc>
                <a:tc>
                  <a:txBody>
                    <a:bodyPr/>
                    <a:lstStyle/>
                    <a:p>
                      <a:pPr algn="ctr"/>
                      <a:r>
                        <a:rPr lang="ru-RU" sz="1400" dirty="0" smtClean="0">
                          <a:solidFill>
                            <a:schemeClr val="tx1"/>
                          </a:solidFill>
                          <a:latin typeface="Times New Roman" pitchFamily="18" charset="0"/>
                          <a:cs typeface="Times New Roman" pitchFamily="18" charset="0"/>
                        </a:rPr>
                        <a:t>Специализированная</a:t>
                      </a:r>
                      <a:r>
                        <a:rPr lang="ru-RU" sz="1400" baseline="0" dirty="0" smtClean="0">
                          <a:solidFill>
                            <a:schemeClr val="tx1"/>
                          </a:solidFill>
                          <a:latin typeface="Times New Roman" pitchFamily="18" charset="0"/>
                          <a:cs typeface="Times New Roman" pitchFamily="18" charset="0"/>
                        </a:rPr>
                        <a:t> организация</a:t>
                      </a:r>
                      <a:endParaRPr lang="ru-RU" sz="1400" dirty="0">
                        <a:solidFill>
                          <a:schemeClr val="tx1"/>
                        </a:solidFill>
                        <a:latin typeface="Times New Roman" pitchFamily="18" charset="0"/>
                        <a:cs typeface="Times New Roman" pitchFamily="18" charset="0"/>
                      </a:endParaRPr>
                    </a:p>
                  </a:txBody>
                  <a:tcPr>
                    <a:solidFill>
                      <a:schemeClr val="accent5">
                        <a:lumMod val="60000"/>
                        <a:lumOff val="40000"/>
                      </a:schemeClr>
                    </a:solidFill>
                  </a:tcPr>
                </a:tc>
              </a:tr>
              <a:tr h="3763181">
                <a:tc grid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400" b="0" i="0" kern="1200" dirty="0" smtClean="0">
                          <a:solidFill>
                            <a:schemeClr val="dk1"/>
                          </a:solidFill>
                          <a:latin typeface="Times New Roman" pitchFamily="18" charset="0"/>
                          <a:ea typeface="+mn-ea"/>
                          <a:cs typeface="Times New Roman" pitchFamily="18" charset="0"/>
                        </a:rPr>
                        <a:t>Создание комиссии по осуществлению закупок и организация её работы,</a:t>
                      </a:r>
                      <a:r>
                        <a:rPr lang="ru-RU" sz="1400" b="0" i="0" kern="1200" baseline="0" dirty="0" smtClean="0">
                          <a:solidFill>
                            <a:schemeClr val="dk1"/>
                          </a:solidFill>
                          <a:latin typeface="Times New Roman" pitchFamily="18" charset="0"/>
                          <a:ea typeface="+mn-ea"/>
                          <a:cs typeface="Times New Roman" pitchFamily="18" charset="0"/>
                        </a:rPr>
                        <a:t> определение поставщиков (подрядчиков</a:t>
                      </a:r>
                      <a:r>
                        <a:rPr lang="en-US" sz="1400" b="0" i="0" kern="1200" baseline="0" dirty="0" smtClean="0">
                          <a:solidFill>
                            <a:schemeClr val="dk1"/>
                          </a:solidFill>
                          <a:latin typeface="Times New Roman" pitchFamily="18" charset="0"/>
                          <a:ea typeface="+mn-ea"/>
                          <a:cs typeface="Times New Roman" pitchFamily="18" charset="0"/>
                        </a:rPr>
                        <a:t>, </a:t>
                      </a:r>
                      <a:r>
                        <a:rPr lang="ru-RU" sz="1400" b="0" i="0" kern="1200" baseline="0" dirty="0" smtClean="0">
                          <a:solidFill>
                            <a:schemeClr val="dk1"/>
                          </a:solidFill>
                          <a:latin typeface="Times New Roman" pitchFamily="18" charset="0"/>
                          <a:ea typeface="+mn-ea"/>
                          <a:cs typeface="Times New Roman" pitchFamily="18" charset="0"/>
                        </a:rPr>
                        <a:t>исполнителей)</a:t>
                      </a:r>
                      <a:r>
                        <a:rPr lang="en-US" sz="1400" b="0" i="0" kern="1200" baseline="0" dirty="0" smtClean="0">
                          <a:solidFill>
                            <a:schemeClr val="dk1"/>
                          </a:solidFill>
                          <a:latin typeface="Times New Roman" pitchFamily="18" charset="0"/>
                          <a:ea typeface="+mn-ea"/>
                          <a:cs typeface="Times New Roman" pitchFamily="18" charset="0"/>
                        </a:rPr>
                        <a:t>,</a:t>
                      </a:r>
                      <a:r>
                        <a:rPr lang="ru-RU" sz="1400" b="0" i="0" kern="1200" baseline="0" dirty="0" smtClean="0">
                          <a:solidFill>
                            <a:schemeClr val="dk1"/>
                          </a:solidFill>
                          <a:latin typeface="Times New Roman" pitchFamily="18" charset="0"/>
                          <a:ea typeface="+mn-ea"/>
                          <a:cs typeface="Times New Roman" pitchFamily="18" charset="0"/>
                        </a:rPr>
                        <a:t> размещение информации и документов по определению поставщиков (подрядчиков</a:t>
                      </a:r>
                      <a:r>
                        <a:rPr lang="en-US" sz="1400" b="0" i="0" kern="1200" baseline="0" dirty="0" smtClean="0">
                          <a:solidFill>
                            <a:schemeClr val="dk1"/>
                          </a:solidFill>
                          <a:latin typeface="Times New Roman" pitchFamily="18" charset="0"/>
                          <a:ea typeface="+mn-ea"/>
                          <a:cs typeface="Times New Roman" pitchFamily="18" charset="0"/>
                        </a:rPr>
                        <a:t>, </a:t>
                      </a:r>
                      <a:r>
                        <a:rPr lang="ru-RU" sz="1400" b="0" i="0" kern="1200" baseline="0" dirty="0" smtClean="0">
                          <a:solidFill>
                            <a:schemeClr val="dk1"/>
                          </a:solidFill>
                          <a:latin typeface="Times New Roman" pitchFamily="18" charset="0"/>
                          <a:ea typeface="+mn-ea"/>
                          <a:cs typeface="Times New Roman" pitchFamily="18" charset="0"/>
                        </a:rPr>
                        <a:t>исполнителей) в ЕИС</a:t>
                      </a:r>
                      <a:r>
                        <a:rPr lang="en-US" sz="1400" b="0" i="0" kern="1200" baseline="0" dirty="0" smtClean="0">
                          <a:solidFill>
                            <a:schemeClr val="dk1"/>
                          </a:solidFill>
                          <a:latin typeface="Times New Roman" pitchFamily="18" charset="0"/>
                          <a:ea typeface="+mn-ea"/>
                          <a:cs typeface="Times New Roman" pitchFamily="18" charset="0"/>
                        </a:rPr>
                        <a:t> </a:t>
                      </a:r>
                      <a:r>
                        <a:rPr lang="ru-RU" sz="1400" b="0" i="0" kern="1200" dirty="0" smtClean="0">
                          <a:solidFill>
                            <a:schemeClr val="dk1"/>
                          </a:solidFill>
                          <a:latin typeface="Times New Roman" pitchFamily="18" charset="0"/>
                          <a:ea typeface="+mn-ea"/>
                          <a:cs typeface="Times New Roman" pitchFamily="18" charset="0"/>
                        </a:rPr>
                        <a:t>.</a:t>
                      </a:r>
                      <a:endParaRPr lang="ru-RU" sz="1400" dirty="0" smtClean="0">
                        <a:solidFill>
                          <a:schemeClr val="tx1"/>
                        </a:solidFill>
                        <a:latin typeface="Times New Roman" pitchFamily="18" charset="0"/>
                        <a:cs typeface="Times New Roman" pitchFamily="18" charset="0"/>
                      </a:endParaRPr>
                    </a:p>
                    <a:p>
                      <a:pPr algn="ctr"/>
                      <a:endParaRPr lang="ru-RU" sz="1400" dirty="0">
                        <a:solidFill>
                          <a:schemeClr val="tx1"/>
                        </a:solidFill>
                        <a:latin typeface="Times New Roman" pitchFamily="18" charset="0"/>
                        <a:cs typeface="Times New Roman" pitchFamily="18" charset="0"/>
                      </a:endParaRPr>
                    </a:p>
                  </a:txBody>
                  <a:tcPr>
                    <a:solidFill>
                      <a:schemeClr val="accent5">
                        <a:lumMod val="20000"/>
                        <a:lumOff val="80000"/>
                      </a:schemeClr>
                    </a:solidFill>
                  </a:tcPr>
                </a:tc>
                <a:tc hMerge="1">
                  <a:txBody>
                    <a:bodyPr/>
                    <a:lstStyle/>
                    <a:p>
                      <a:pPr algn="ctr"/>
                      <a:endParaRPr lang="ru-RU" sz="1400" dirty="0">
                        <a:solidFill>
                          <a:schemeClr val="tx1"/>
                        </a:solidFill>
                        <a:latin typeface="Times New Roman" pitchFamily="18" charset="0"/>
                        <a:cs typeface="Times New Roman" pitchFamily="18" charset="0"/>
                      </a:endParaRPr>
                    </a:p>
                  </a:txBody>
                  <a:tcPr>
                    <a:solidFill>
                      <a:schemeClr val="accent5">
                        <a:lumMod val="20000"/>
                        <a:lumOff val="80000"/>
                      </a:schemeClr>
                    </a:solidFill>
                  </a:tcPr>
                </a:tc>
                <a:tc>
                  <a:txBody>
                    <a:bodyPr/>
                    <a:lstStyle/>
                    <a:p>
                      <a:pPr algn="just"/>
                      <a:r>
                        <a:rPr lang="ru-RU" sz="1400" b="0" i="0" kern="1200" dirty="0" smtClean="0">
                          <a:solidFill>
                            <a:schemeClr val="dk1"/>
                          </a:solidFill>
                          <a:latin typeface="Times New Roman" pitchFamily="18" charset="0"/>
                          <a:ea typeface="+mn-ea"/>
                          <a:cs typeface="Times New Roman" pitchFamily="18" charset="0"/>
                        </a:rPr>
                        <a:t>Создание комиссии по осуществлению закупок, определение начальной (максимальной) цены контракта, начальной цены единицы товара, работы, услуги, начальной суммы цен указанных единиц, предмета и иных существенных условий контракта, утверждение проекта контракта, документации о закупке (в случае, если ФЗ № 44 предусмотрена документация о закупке) и подписание контракта осуществляются заказчиком.</a:t>
                      </a:r>
                      <a:endParaRPr lang="ru-RU" sz="1400" dirty="0">
                        <a:solidFill>
                          <a:schemeClr val="tx1"/>
                        </a:solidFill>
                        <a:latin typeface="Times New Roman" pitchFamily="18" charset="0"/>
                        <a:cs typeface="Times New Roman" pitchFamily="18" charset="0"/>
                      </a:endParaRPr>
                    </a:p>
                  </a:txBody>
                  <a:tcPr>
                    <a:solidFill>
                      <a:schemeClr val="accent5">
                        <a:lumMod val="20000"/>
                        <a:lumOff val="80000"/>
                      </a:schemeClr>
                    </a:solidFill>
                  </a:tcPr>
                </a:tc>
              </a:tr>
            </a:tbl>
          </a:graphicData>
        </a:graphic>
      </p:graphicFrame>
    </p:spTree>
    <p:extLst>
      <p:ext uri="{BB962C8B-B14F-4D97-AF65-F5344CB8AC3E}">
        <p14:creationId xmlns:p14="http://schemas.microsoft.com/office/powerpoint/2010/main" val="19589676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3091" y="1203598"/>
            <a:ext cx="2855865" cy="3456384"/>
          </a:xfrm>
          <a:prstGeom prst="rect">
            <a:avLst/>
          </a:prstGeom>
          <a:noFill/>
          <a:ln w="57150">
            <a:solidFill>
              <a:srgbClr val="0670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5400" dirty="0">
              <a:solidFill>
                <a:srgbClr val="067082"/>
              </a:solidFill>
            </a:endParaRPr>
          </a:p>
        </p:txBody>
      </p:sp>
      <p:sp>
        <p:nvSpPr>
          <p:cNvPr id="5" name="Прямоугольник 4"/>
          <p:cNvSpPr/>
          <p:nvPr/>
        </p:nvSpPr>
        <p:spPr>
          <a:xfrm>
            <a:off x="113092" y="195486"/>
            <a:ext cx="2802724" cy="738664"/>
          </a:xfrm>
          <a:prstGeom prst="rect">
            <a:avLst/>
          </a:prstGeom>
        </p:spPr>
        <p:txBody>
          <a:bodyPr wrap="square">
            <a:spAutoFit/>
          </a:bodyPr>
          <a:lstStyle/>
          <a:p>
            <a:pPr algn="ctr"/>
            <a:r>
              <a:rPr lang="ru-RU" sz="1400" b="1" dirty="0" smtClean="0">
                <a:latin typeface="Times New Roman" panose="02020603050405020304" pitchFamily="18" charset="0"/>
                <a:cs typeface="Times New Roman" panose="02020603050405020304" pitchFamily="18" charset="0"/>
              </a:rPr>
              <a:t>Какие особенности создания комиссии по осуществлению закупок?</a:t>
            </a:r>
            <a:endParaRPr lang="ru-RU" sz="14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3059832" y="267494"/>
            <a:ext cx="6120680" cy="523220"/>
          </a:xfrm>
          <a:prstGeom prst="rect">
            <a:avLst/>
          </a:prstGeom>
          <a:noFill/>
        </p:spPr>
        <p:txBody>
          <a:bodyPr wrap="square" rtlCol="0">
            <a:spAutoFit/>
          </a:bodyPr>
          <a:lstStyle/>
          <a:p>
            <a:pPr algn="just"/>
            <a:endParaRPr lang="ru-RU" sz="1400" dirty="0">
              <a:latin typeface="Times New Roman" panose="02020603050405020304" pitchFamily="18" charset="0"/>
              <a:cs typeface="Times New Roman" panose="02020603050405020304" pitchFamily="18" charset="0"/>
            </a:endParaRPr>
          </a:p>
          <a:p>
            <a:pPr algn="just"/>
            <a:r>
              <a:rPr lang="ru-RU" sz="1400" dirty="0" smtClean="0">
                <a:solidFill>
                  <a:srgbClr val="067082"/>
                </a:solidFill>
                <a:latin typeface="Times New Roman" panose="02020603050405020304" pitchFamily="18" charset="0"/>
                <a:cs typeface="Times New Roman" panose="02020603050405020304" pitchFamily="18" charset="0"/>
              </a:rPr>
              <a:t>  </a:t>
            </a:r>
            <a:endParaRPr lang="ru-RU" sz="1400" dirty="0">
              <a:solidFill>
                <a:srgbClr val="067082"/>
              </a:solidFill>
              <a:latin typeface="Times New Roman" panose="02020603050405020304" pitchFamily="18" charset="0"/>
              <a:cs typeface="Times New Roman" panose="02020603050405020304" pitchFamily="18" charset="0"/>
            </a:endParaRPr>
          </a:p>
        </p:txBody>
      </p:sp>
      <p:sp>
        <p:nvSpPr>
          <p:cNvPr id="2050" name="AutoShape 2" descr="Комиссия по осуществлению закупок » Администрация МО &quot;Судогодский район&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2" name="AutoShape 4" descr="Комиссия по осуществлению закупок » Администрация МО &quot;Судогодский район&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4" name="AutoShape 6" descr="Комиссия по осуществлению закупок » Администрация МО &quot;Судогодский район&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55" name="Picture 7"/>
          <p:cNvPicPr>
            <a:picLocks noChangeAspect="1" noChangeArrowheads="1"/>
          </p:cNvPicPr>
          <p:nvPr/>
        </p:nvPicPr>
        <p:blipFill>
          <a:blip r:embed="rId3"/>
          <a:srcRect/>
          <a:stretch>
            <a:fillRect/>
          </a:stretch>
        </p:blipFill>
        <p:spPr bwMode="auto">
          <a:xfrm>
            <a:off x="142844" y="1214428"/>
            <a:ext cx="2786082" cy="3429024"/>
          </a:xfrm>
          <a:prstGeom prst="rect">
            <a:avLst/>
          </a:prstGeom>
          <a:noFill/>
          <a:ln w="9525">
            <a:noFill/>
            <a:miter lim="800000"/>
            <a:headEnd/>
            <a:tailEnd/>
          </a:ln>
          <a:effectLst/>
        </p:spPr>
      </p:pic>
      <p:sp>
        <p:nvSpPr>
          <p:cNvPr id="13" name="TextBox 12"/>
          <p:cNvSpPr txBox="1"/>
          <p:nvPr/>
        </p:nvSpPr>
        <p:spPr>
          <a:xfrm>
            <a:off x="3000364" y="34409"/>
            <a:ext cx="6143636" cy="5109091"/>
          </a:xfrm>
          <a:prstGeom prst="rect">
            <a:avLst/>
          </a:prstGeom>
          <a:noFill/>
        </p:spPr>
        <p:txBody>
          <a:bodyPr wrap="square" rtlCol="0">
            <a:spAutoFit/>
          </a:bodyPr>
          <a:lstStyle/>
          <a:p>
            <a:pPr>
              <a:buFont typeface="Wingdings" pitchFamily="2" charset="2"/>
              <a:buChar char="q"/>
            </a:pPr>
            <a:r>
              <a:rPr lang="ru-RU" sz="1400" dirty="0" smtClean="0">
                <a:latin typeface="Times New Roman" pitchFamily="18" charset="0"/>
                <a:cs typeface="Times New Roman" pitchFamily="18" charset="0"/>
              </a:rPr>
              <a:t> </a:t>
            </a:r>
            <a:r>
              <a:rPr lang="ru-RU" sz="1300" dirty="0" smtClean="0">
                <a:latin typeface="Times New Roman" pitchFamily="18" charset="0"/>
                <a:cs typeface="Times New Roman" pitchFamily="18" charset="0"/>
              </a:rPr>
              <a:t>ФЗ № 44 не предусмотрены типы комиссия в зависимости от способа закупки.</a:t>
            </a:r>
          </a:p>
          <a:p>
            <a:pPr>
              <a:buFont typeface="Wingdings" pitchFamily="2" charset="2"/>
              <a:buChar char="q"/>
            </a:pPr>
            <a:r>
              <a:rPr lang="ru-RU" sz="1300" dirty="0" smtClean="0">
                <a:latin typeface="Times New Roman" pitchFamily="18" charset="0"/>
                <a:cs typeface="Times New Roman" pitchFamily="18" charset="0"/>
              </a:rPr>
              <a:t> Комиссия создается при проведении конкурентных способов закупок.</a:t>
            </a:r>
          </a:p>
          <a:p>
            <a:pPr algn="just">
              <a:buFont typeface="Wingdings" pitchFamily="2" charset="2"/>
              <a:buChar char="q"/>
            </a:pPr>
            <a:r>
              <a:rPr lang="ru-RU" sz="1300" dirty="0" smtClean="0">
                <a:latin typeface="Times New Roman" pitchFamily="18" charset="0"/>
                <a:cs typeface="Times New Roman" pitchFamily="18" charset="0"/>
              </a:rPr>
              <a:t> Решение о создании комиссии принимается заказчиком до начала проведения закупки. При этом определяются состав комиссии и порядок ее работы, назначается председатель комиссии.</a:t>
            </a:r>
          </a:p>
          <a:p>
            <a:pPr algn="just">
              <a:buFont typeface="Wingdings" pitchFamily="2" charset="2"/>
              <a:buChar char="q"/>
            </a:pPr>
            <a:r>
              <a:rPr lang="ru-RU" sz="1300" dirty="0" smtClean="0">
                <a:latin typeface="Times New Roman" pitchFamily="18" charset="0"/>
                <a:cs typeface="Times New Roman" pitchFamily="18" charset="0"/>
              </a:rPr>
              <a:t> Число членов комиссии должно быть не менее чем три человека.</a:t>
            </a:r>
          </a:p>
          <a:p>
            <a:pPr algn="just">
              <a:buFont typeface="Wingdings" pitchFamily="2" charset="2"/>
              <a:buChar char="q"/>
            </a:pPr>
            <a:r>
              <a:rPr lang="ru-RU" sz="1300" dirty="0" smtClean="0">
                <a:latin typeface="Times New Roman" pitchFamily="18" charset="0"/>
                <a:cs typeface="Times New Roman" pitchFamily="18" charset="0"/>
              </a:rPr>
              <a:t> Комиссия правомочна осуществлять свои функции, если в заседании комиссии участвует не менее чем пятьдесят процентов общего числа ее членов. Члены комиссии могут участвовать в таком заседании с использованием систем </a:t>
            </a:r>
            <a:r>
              <a:rPr lang="ru-RU" sz="1300" dirty="0" err="1" smtClean="0">
                <a:latin typeface="Times New Roman" pitchFamily="18" charset="0"/>
                <a:cs typeface="Times New Roman" pitchFamily="18" charset="0"/>
              </a:rPr>
              <a:t>видео-конференц-связи</a:t>
            </a:r>
            <a:r>
              <a:rPr lang="ru-RU" sz="1300" dirty="0" smtClean="0">
                <a:latin typeface="Times New Roman" pitchFamily="18" charset="0"/>
                <a:cs typeface="Times New Roman" pitchFamily="18" charset="0"/>
              </a:rPr>
              <a:t> с соблюдением требований законодательства Российской Федерации о защите государственной тайны. Члены комиссии должны быть своевременно уведомлены председателем комиссии о месте (при необходимости), дате и времени проведения заседания комиссии. Делегирование членами комиссии своих полномочий иным лицам не допускается.</a:t>
            </a:r>
          </a:p>
          <a:p>
            <a:pPr algn="just">
              <a:buFont typeface="Wingdings" pitchFamily="2" charset="2"/>
              <a:buChar char="q"/>
            </a:pPr>
            <a:r>
              <a:rPr lang="ru-RU" sz="1300" dirty="0" smtClean="0">
                <a:latin typeface="Times New Roman" pitchFamily="18" charset="0"/>
                <a:cs typeface="Times New Roman" pitchFamily="18" charset="0"/>
              </a:rPr>
              <a:t> При проведении конкурсов для заключения контрактов на создание произведений литературы или искусства, исполнения (как результата интеллектуальной деятельности), на финансирование проката или показа национальных фильмов в состав комиссий должны включаться лица творческих профессий в соответствующей области литературы или искусства. Число таких лиц должно составлять не менее чем пятьдесят процентов общего числа членов комиссии.</a:t>
            </a:r>
          </a:p>
          <a:p>
            <a:pPr algn="just">
              <a:buFont typeface="Wingdings" pitchFamily="2" charset="2"/>
              <a:buChar char="q"/>
            </a:pPr>
            <a:r>
              <a:rPr lang="ru-RU" sz="1300" dirty="0" smtClean="0">
                <a:latin typeface="Times New Roman" pitchFamily="18" charset="0"/>
                <a:cs typeface="Times New Roman" pitchFamily="18" charset="0"/>
              </a:rPr>
              <a:t> Заказчик включает в состав комиссии преимущественно лиц, прошедших профессиональную переподготовку или повышение квалификации в сфере закупок, а также лиц, обладающих специальными знаниями, относящимися к объекту закупки.</a:t>
            </a:r>
            <a:endParaRPr lang="ru-RU" sz="1300" dirty="0">
              <a:latin typeface="Times New Roman" pitchFamily="18" charset="0"/>
              <a:cs typeface="Times New Roman" pitchFamily="18" charset="0"/>
            </a:endParaRPr>
          </a:p>
        </p:txBody>
      </p:sp>
    </p:spTree>
    <p:extLst>
      <p:ext uri="{BB962C8B-B14F-4D97-AF65-F5344CB8AC3E}">
        <p14:creationId xmlns:p14="http://schemas.microsoft.com/office/powerpoint/2010/main" val="19910117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3091" y="1203598"/>
            <a:ext cx="2855865" cy="3456384"/>
          </a:xfrm>
          <a:prstGeom prst="rect">
            <a:avLst/>
          </a:prstGeom>
          <a:noFill/>
          <a:ln w="57150">
            <a:solidFill>
              <a:srgbClr val="0670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5400" dirty="0">
              <a:solidFill>
                <a:srgbClr val="067082"/>
              </a:solidFill>
            </a:endParaRPr>
          </a:p>
        </p:txBody>
      </p:sp>
      <p:sp>
        <p:nvSpPr>
          <p:cNvPr id="5" name="Прямоугольник 4"/>
          <p:cNvSpPr/>
          <p:nvPr/>
        </p:nvSpPr>
        <p:spPr>
          <a:xfrm>
            <a:off x="113092" y="195486"/>
            <a:ext cx="2802724" cy="738664"/>
          </a:xfrm>
          <a:prstGeom prst="rect">
            <a:avLst/>
          </a:prstGeom>
        </p:spPr>
        <p:txBody>
          <a:bodyPr wrap="square">
            <a:spAutoFit/>
          </a:bodyPr>
          <a:lstStyle/>
          <a:p>
            <a:pPr algn="ctr"/>
            <a:r>
              <a:rPr lang="ru-RU" sz="1400" b="1" dirty="0" smtClean="0">
                <a:latin typeface="Times New Roman" panose="02020603050405020304" pitchFamily="18" charset="0"/>
                <a:cs typeface="Times New Roman" panose="02020603050405020304" pitchFamily="18" charset="0"/>
              </a:rPr>
              <a:t>Какие особенности создания комиссии по осуществлению закупок?</a:t>
            </a:r>
            <a:endParaRPr lang="ru-RU" sz="14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3059832" y="267494"/>
            <a:ext cx="6120680" cy="523220"/>
          </a:xfrm>
          <a:prstGeom prst="rect">
            <a:avLst/>
          </a:prstGeom>
          <a:noFill/>
        </p:spPr>
        <p:txBody>
          <a:bodyPr wrap="square" rtlCol="0">
            <a:spAutoFit/>
          </a:bodyPr>
          <a:lstStyle/>
          <a:p>
            <a:pPr algn="just"/>
            <a:endParaRPr lang="ru-RU" sz="1400" dirty="0">
              <a:latin typeface="Times New Roman" panose="02020603050405020304" pitchFamily="18" charset="0"/>
              <a:cs typeface="Times New Roman" panose="02020603050405020304" pitchFamily="18" charset="0"/>
            </a:endParaRPr>
          </a:p>
          <a:p>
            <a:pPr algn="just"/>
            <a:r>
              <a:rPr lang="ru-RU" sz="1400" dirty="0" smtClean="0">
                <a:solidFill>
                  <a:srgbClr val="067082"/>
                </a:solidFill>
                <a:latin typeface="Times New Roman" panose="02020603050405020304" pitchFamily="18" charset="0"/>
                <a:cs typeface="Times New Roman" panose="02020603050405020304" pitchFamily="18" charset="0"/>
              </a:rPr>
              <a:t>  </a:t>
            </a:r>
            <a:endParaRPr lang="ru-RU" sz="1400" dirty="0">
              <a:solidFill>
                <a:srgbClr val="067082"/>
              </a:solidFill>
              <a:latin typeface="Times New Roman" panose="02020603050405020304" pitchFamily="18" charset="0"/>
              <a:cs typeface="Times New Roman" panose="02020603050405020304" pitchFamily="18" charset="0"/>
            </a:endParaRPr>
          </a:p>
        </p:txBody>
      </p:sp>
      <p:sp>
        <p:nvSpPr>
          <p:cNvPr id="2050" name="AutoShape 2" descr="Комиссия по осуществлению закупок » Администрация МО &quot;Судогодский район&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2" name="AutoShape 4" descr="Комиссия по осуществлению закупок » Администрация МО &quot;Судогодский район&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4" name="AutoShape 6" descr="Комиссия по осуществлению закупок » Администрация МО &quot;Судогодский район&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 name="TextBox 12"/>
          <p:cNvSpPr txBox="1"/>
          <p:nvPr/>
        </p:nvSpPr>
        <p:spPr>
          <a:xfrm>
            <a:off x="3071802" y="285734"/>
            <a:ext cx="5929354" cy="4601260"/>
          </a:xfrm>
          <a:prstGeom prst="rect">
            <a:avLst/>
          </a:prstGeom>
          <a:noFill/>
        </p:spPr>
        <p:txBody>
          <a:bodyPr wrap="square" rtlCol="0">
            <a:spAutoFit/>
          </a:bodyPr>
          <a:lstStyle/>
          <a:p>
            <a:r>
              <a:rPr lang="ru-RU" sz="1400" b="1" u="sng" dirty="0" smtClean="0">
                <a:latin typeface="Times New Roman" pitchFamily="18" charset="0"/>
                <a:cs typeface="Times New Roman" pitchFamily="18" charset="0"/>
              </a:rPr>
              <a:t>Членами комиссии не могут быть:</a:t>
            </a:r>
          </a:p>
          <a:p>
            <a:pPr algn="just"/>
            <a:r>
              <a:rPr lang="ru-RU" sz="1400" dirty="0" smtClean="0">
                <a:latin typeface="Times New Roman" pitchFamily="18" charset="0"/>
                <a:cs typeface="Times New Roman" pitchFamily="18" charset="0"/>
              </a:rPr>
              <a:t>1) физические лица, которые были привлечены в качестве экспертов к проведению экспертной оценки извещения об осуществлении закупки, документации о закупке (в случае, если настоящим Федеральным законом предусмотрена документация о закупке), заявок на участие в конкурсе;</a:t>
            </a:r>
          </a:p>
          <a:p>
            <a:pPr algn="just"/>
            <a:r>
              <a:rPr lang="ru-RU" sz="1400" dirty="0" smtClean="0">
                <a:latin typeface="Times New Roman" pitchFamily="18" charset="0"/>
                <a:cs typeface="Times New Roman" pitchFamily="18" charset="0"/>
              </a:rPr>
              <a:t>2) физические лица, имеющие личную заинтересованность в результатах определения поставщика (подрядчика, исполнителя), в том числе физические лица, подавшие заявки на участие в определении поставщика (подрядчика, исполнителя), либо состоящие в трудовых отношениях с организациями или физическими лицами, подавшими данные заявки, либо являющиеся управляющими организаций, подавших заявки на участие в определении поставщика (подрядчика, исполнителя). Понятие «личная заинтересованность» используется в значении, указанном в Федеральном законе от 25 декабря 2008 года № 273-ФЗ «О противодействии коррупции»;</a:t>
            </a:r>
          </a:p>
          <a:p>
            <a:pPr algn="just"/>
            <a:r>
              <a:rPr lang="ru-RU" sz="1400" dirty="0" smtClean="0">
                <a:latin typeface="Times New Roman" pitchFamily="18" charset="0"/>
                <a:cs typeface="Times New Roman" pitchFamily="18" charset="0"/>
              </a:rPr>
              <a:t>3) физические лица, являющиеся участниками (акционерами) организаций, подавших заявки на участие в закупке, членами их органов управления, кредиторами участников закупки;</a:t>
            </a:r>
          </a:p>
          <a:p>
            <a:pPr algn="just"/>
            <a:r>
              <a:rPr lang="ru-RU" sz="1400" dirty="0" smtClean="0">
                <a:latin typeface="Times New Roman" pitchFamily="18" charset="0"/>
                <a:cs typeface="Times New Roman" pitchFamily="18" charset="0"/>
              </a:rPr>
              <a:t>4) должностные лица органов контроля, указанных в части 1 статьи 99 ФЗ № 44, непосредственно осуществляющие контроль в сфере закупок.</a:t>
            </a:r>
          </a:p>
          <a:p>
            <a:pPr>
              <a:buFont typeface="Wingdings" pitchFamily="2" charset="2"/>
              <a:buChar char="Ø"/>
            </a:pPr>
            <a:endParaRPr lang="ru-RU" sz="1300" dirty="0">
              <a:latin typeface="Times New Roman" pitchFamily="18" charset="0"/>
              <a:cs typeface="Times New Roman" pitchFamily="18" charset="0"/>
            </a:endParaRPr>
          </a:p>
        </p:txBody>
      </p:sp>
      <p:pic>
        <p:nvPicPr>
          <p:cNvPr id="56322" name="Picture 2" descr="Заказчик создает комиссию по осуществлению закупок"/>
          <p:cNvPicPr>
            <a:picLocks noChangeAspect="1" noChangeArrowheads="1"/>
          </p:cNvPicPr>
          <p:nvPr/>
        </p:nvPicPr>
        <p:blipFill>
          <a:blip r:embed="rId3"/>
          <a:srcRect/>
          <a:stretch>
            <a:fillRect/>
          </a:stretch>
        </p:blipFill>
        <p:spPr bwMode="auto">
          <a:xfrm>
            <a:off x="142844" y="1214428"/>
            <a:ext cx="2857520" cy="3457573"/>
          </a:xfrm>
          <a:prstGeom prst="rect">
            <a:avLst/>
          </a:prstGeom>
          <a:noFill/>
        </p:spPr>
      </p:pic>
    </p:spTree>
    <p:extLst>
      <p:ext uri="{BB962C8B-B14F-4D97-AF65-F5344CB8AC3E}">
        <p14:creationId xmlns:p14="http://schemas.microsoft.com/office/powerpoint/2010/main" val="19910117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3091" y="1203598"/>
            <a:ext cx="2855865" cy="3456384"/>
          </a:xfrm>
          <a:prstGeom prst="rect">
            <a:avLst/>
          </a:prstGeom>
          <a:noFill/>
          <a:ln w="57150">
            <a:solidFill>
              <a:srgbClr val="0670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5400" dirty="0">
              <a:solidFill>
                <a:srgbClr val="067082"/>
              </a:solidFill>
            </a:endParaRPr>
          </a:p>
        </p:txBody>
      </p:sp>
      <p:sp>
        <p:nvSpPr>
          <p:cNvPr id="5" name="Прямоугольник 4"/>
          <p:cNvSpPr/>
          <p:nvPr/>
        </p:nvSpPr>
        <p:spPr>
          <a:xfrm>
            <a:off x="113092" y="0"/>
            <a:ext cx="2887272" cy="954107"/>
          </a:xfrm>
          <a:prstGeom prst="rect">
            <a:avLst/>
          </a:prstGeom>
        </p:spPr>
        <p:txBody>
          <a:bodyPr wrap="square">
            <a:spAutoFit/>
          </a:bodyPr>
          <a:lstStyle/>
          <a:p>
            <a:pPr algn="ctr"/>
            <a:r>
              <a:rPr lang="ru-RU" sz="1400" b="1" dirty="0" smtClean="0">
                <a:latin typeface="Times New Roman" panose="02020603050405020304" pitchFamily="18" charset="0"/>
                <a:cs typeface="Times New Roman" panose="02020603050405020304" pitchFamily="18" charset="0"/>
              </a:rPr>
              <a:t>Предотвращение и урегулирование конфликта интересов членами комиссии по осуществлению закупок?</a:t>
            </a:r>
            <a:endParaRPr lang="ru-RU" sz="14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3059832" y="267494"/>
            <a:ext cx="6120680" cy="523220"/>
          </a:xfrm>
          <a:prstGeom prst="rect">
            <a:avLst/>
          </a:prstGeom>
          <a:noFill/>
        </p:spPr>
        <p:txBody>
          <a:bodyPr wrap="square" rtlCol="0">
            <a:spAutoFit/>
          </a:bodyPr>
          <a:lstStyle/>
          <a:p>
            <a:pPr algn="just"/>
            <a:endParaRPr lang="ru-RU" sz="1400" dirty="0">
              <a:latin typeface="Times New Roman" panose="02020603050405020304" pitchFamily="18" charset="0"/>
              <a:cs typeface="Times New Roman" panose="02020603050405020304" pitchFamily="18" charset="0"/>
            </a:endParaRPr>
          </a:p>
          <a:p>
            <a:pPr algn="just"/>
            <a:r>
              <a:rPr lang="ru-RU" sz="1400" dirty="0" smtClean="0">
                <a:solidFill>
                  <a:srgbClr val="067082"/>
                </a:solidFill>
                <a:latin typeface="Times New Roman" panose="02020603050405020304" pitchFamily="18" charset="0"/>
                <a:cs typeface="Times New Roman" panose="02020603050405020304" pitchFamily="18" charset="0"/>
              </a:rPr>
              <a:t>  </a:t>
            </a:r>
            <a:endParaRPr lang="ru-RU" sz="1400" dirty="0">
              <a:solidFill>
                <a:srgbClr val="067082"/>
              </a:solidFill>
              <a:latin typeface="Times New Roman" panose="02020603050405020304" pitchFamily="18" charset="0"/>
              <a:cs typeface="Times New Roman" panose="02020603050405020304" pitchFamily="18" charset="0"/>
            </a:endParaRPr>
          </a:p>
        </p:txBody>
      </p:sp>
      <p:sp>
        <p:nvSpPr>
          <p:cNvPr id="2050" name="AutoShape 2" descr="Комиссия по осуществлению закупок » Администрация МО &quot;Судогодский район&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2" name="AutoShape 4" descr="Комиссия по осуществлению закупок » Администрация МО &quot;Судогодский район&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4" name="AutoShape 6" descr="Комиссия по осуществлению закупок » Администрация МО &quot;Судогодский район&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 name="TextBox 12"/>
          <p:cNvSpPr txBox="1"/>
          <p:nvPr/>
        </p:nvSpPr>
        <p:spPr>
          <a:xfrm>
            <a:off x="3071802" y="0"/>
            <a:ext cx="5929354" cy="1384995"/>
          </a:xfrm>
          <a:prstGeom prst="rect">
            <a:avLst/>
          </a:prstGeom>
          <a:noFill/>
        </p:spPr>
        <p:txBody>
          <a:bodyPr wrap="square" rtlCol="0">
            <a:spAutoFit/>
          </a:bodyPr>
          <a:lstStyle/>
          <a:p>
            <a:pPr algn="just">
              <a:buFont typeface="Wingdings" pitchFamily="2" charset="2"/>
              <a:buChar char="Ø"/>
            </a:pPr>
            <a:r>
              <a:rPr lang="ru-RU" sz="1400" dirty="0" smtClean="0">
                <a:latin typeface="Times New Roman" pitchFamily="18" charset="0"/>
                <a:cs typeface="Times New Roman" pitchFamily="18" charset="0"/>
              </a:rPr>
              <a:t>Члены комиссии обязаны при осуществлении закупок принимать меры по предотвращению и урегулированию конфликта интересов в соответствии с Федеральным законом от 25 декабря 2008 года № 273-ФЗ «О противодействии коррупции», в том числе с учетом информации, предоставленной заказчику в соответствии с частью 23 статьи 34 ФЗ № 33.</a:t>
            </a:r>
          </a:p>
          <a:p>
            <a:pPr algn="just"/>
            <a:endParaRPr lang="ru-RU" sz="1400" dirty="0" smtClean="0">
              <a:latin typeface="Times New Roman" pitchFamily="18" charset="0"/>
              <a:cs typeface="Times New Roman" pitchFamily="18" charset="0"/>
            </a:endParaRPr>
          </a:p>
        </p:txBody>
      </p:sp>
      <p:pic>
        <p:nvPicPr>
          <p:cNvPr id="54274" name="Picture 2" descr="Общественные обсуждения - Объявления - Объявления - Новости, объявления,  события - Североуральский городской округ"/>
          <p:cNvPicPr>
            <a:picLocks noChangeAspect="1" noChangeArrowheads="1"/>
          </p:cNvPicPr>
          <p:nvPr/>
        </p:nvPicPr>
        <p:blipFill>
          <a:blip r:embed="rId3"/>
          <a:srcRect/>
          <a:stretch>
            <a:fillRect/>
          </a:stretch>
        </p:blipFill>
        <p:spPr bwMode="auto">
          <a:xfrm>
            <a:off x="142844" y="1214428"/>
            <a:ext cx="2786082" cy="3429024"/>
          </a:xfrm>
          <a:prstGeom prst="rect">
            <a:avLst/>
          </a:prstGeom>
          <a:noFill/>
        </p:spPr>
      </p:pic>
      <p:graphicFrame>
        <p:nvGraphicFramePr>
          <p:cNvPr id="12" name="Таблица 11"/>
          <p:cNvGraphicFramePr>
            <a:graphicFrameLocks noGrp="1"/>
          </p:cNvGraphicFramePr>
          <p:nvPr/>
        </p:nvGraphicFramePr>
        <p:xfrm>
          <a:off x="3071802" y="1214428"/>
          <a:ext cx="5929354" cy="3388360"/>
        </p:xfrm>
        <a:graphic>
          <a:graphicData uri="http://schemas.openxmlformats.org/drawingml/2006/table">
            <a:tbl>
              <a:tblPr firstRow="1" bandRow="1">
                <a:tableStyleId>{5C22544A-7EE6-4342-B048-85BDC9FD1C3A}</a:tableStyleId>
              </a:tblPr>
              <a:tblGrid>
                <a:gridCol w="2964677"/>
                <a:gridCol w="2964677"/>
              </a:tblGrid>
              <a:tr h="370840">
                <a:tc>
                  <a:txBody>
                    <a:bodyPr/>
                    <a:lstStyle/>
                    <a:p>
                      <a:pPr algn="ctr"/>
                      <a:r>
                        <a:rPr lang="ru-RU" sz="1400" dirty="0" smtClean="0">
                          <a:solidFill>
                            <a:schemeClr val="tx1"/>
                          </a:solidFill>
                          <a:latin typeface="Times New Roman" pitchFamily="18" charset="0"/>
                          <a:cs typeface="Times New Roman" pitchFamily="18" charset="0"/>
                        </a:rPr>
                        <a:t>Конфликт интересов</a:t>
                      </a:r>
                      <a:endParaRPr lang="ru-RU" sz="1400" dirty="0">
                        <a:solidFill>
                          <a:schemeClr val="tx1"/>
                        </a:solidFill>
                        <a:latin typeface="Times New Roman" pitchFamily="18" charset="0"/>
                        <a:cs typeface="Times New Roman" pitchFamily="18" charset="0"/>
                      </a:endParaRPr>
                    </a:p>
                  </a:txBody>
                  <a:tcPr>
                    <a:solidFill>
                      <a:schemeClr val="accent5">
                        <a:lumMod val="60000"/>
                        <a:lumOff val="40000"/>
                      </a:schemeClr>
                    </a:solidFill>
                  </a:tcPr>
                </a:tc>
                <a:tc>
                  <a:txBody>
                    <a:bodyPr/>
                    <a:lstStyle/>
                    <a:p>
                      <a:pPr algn="just"/>
                      <a:r>
                        <a:rPr lang="ru-RU" sz="1400" dirty="0" smtClean="0">
                          <a:solidFill>
                            <a:schemeClr val="tx1"/>
                          </a:solidFill>
                          <a:latin typeface="Times New Roman" pitchFamily="18" charset="0"/>
                          <a:cs typeface="Times New Roman" pitchFamily="18" charset="0"/>
                        </a:rPr>
                        <a:t>Личная</a:t>
                      </a:r>
                      <a:r>
                        <a:rPr lang="ru-RU" sz="1400" baseline="0" dirty="0" smtClean="0">
                          <a:solidFill>
                            <a:schemeClr val="tx1"/>
                          </a:solidFill>
                          <a:latin typeface="Times New Roman" pitchFamily="18" charset="0"/>
                          <a:cs typeface="Times New Roman" pitchFamily="18" charset="0"/>
                        </a:rPr>
                        <a:t> заинтересованность</a:t>
                      </a:r>
                      <a:endParaRPr lang="ru-RU" sz="1400" dirty="0">
                        <a:solidFill>
                          <a:schemeClr val="tx1"/>
                        </a:solidFill>
                        <a:latin typeface="Times New Roman" pitchFamily="18" charset="0"/>
                        <a:cs typeface="Times New Roman" pitchFamily="18" charset="0"/>
                      </a:endParaRPr>
                    </a:p>
                  </a:txBody>
                  <a:tcPr>
                    <a:solidFill>
                      <a:schemeClr val="accent5">
                        <a:lumMod val="60000"/>
                        <a:lumOff val="40000"/>
                      </a:schemeClr>
                    </a:solidFill>
                  </a:tcPr>
                </a:tc>
              </a:tr>
              <a:tr h="370840">
                <a:tc>
                  <a:txBody>
                    <a:bodyPr/>
                    <a:lstStyle/>
                    <a:p>
                      <a:pPr algn="just"/>
                      <a:r>
                        <a:rPr lang="ru-RU" sz="1200" b="0" i="0" kern="1200" dirty="0" smtClean="0">
                          <a:solidFill>
                            <a:schemeClr val="dk1"/>
                          </a:solidFill>
                          <a:latin typeface="Times New Roman" pitchFamily="18" charset="0"/>
                          <a:ea typeface="+mn-ea"/>
                          <a:cs typeface="Times New Roman" pitchFamily="18" charset="0"/>
                        </a:rPr>
                        <a:t>Ситуация, при которой личная заинтересованность (прямая или косвенная) лица, замещающего должность, замещение которой предусматривает обязанность принимать меры по предотвращению и урегулированию конфликта интересов, влияет или может повлиять на надлежащее, объективное и беспристрастное исполнение им должностных (служебных) обязанностей (осуществление полномочий).</a:t>
                      </a:r>
                      <a:endParaRPr lang="ru-RU" sz="1200" dirty="0">
                        <a:latin typeface="Times New Roman" pitchFamily="18" charset="0"/>
                        <a:cs typeface="Times New Roman" pitchFamily="18" charset="0"/>
                      </a:endParaRPr>
                    </a:p>
                  </a:txBody>
                  <a:tcPr>
                    <a:solidFill>
                      <a:schemeClr val="accent5">
                        <a:lumMod val="20000"/>
                        <a:lumOff val="80000"/>
                      </a:schemeClr>
                    </a:solidFill>
                  </a:tcPr>
                </a:tc>
                <a:tc>
                  <a:txBody>
                    <a:bodyPr/>
                    <a:lstStyle/>
                    <a:p>
                      <a:pPr algn="just"/>
                      <a:r>
                        <a:rPr lang="ru-RU" sz="1200" b="0" i="0" kern="1200" dirty="0" smtClean="0">
                          <a:solidFill>
                            <a:schemeClr val="dk1"/>
                          </a:solidFill>
                          <a:latin typeface="Times New Roman" pitchFamily="18" charset="0"/>
                          <a:ea typeface="+mn-ea"/>
                          <a:cs typeface="Times New Roman" pitchFamily="18" charset="0"/>
                        </a:rPr>
                        <a:t>Возможность получения доходов в виде денег, иного имущества, в том числе имущественных прав, услуг имущественного характера, результатов выполненных работ или каких-либо выгод (преимуществ) лицом, и (или) состоящими с ним в близком родстве или свойстве лицами (родителями, супругами, детьми, братьями, сестрами, а также братьями, сестрами, родителями, детьми супругов и супругами детей), гражданами или организациями, с которыми лицо, и (или) лица, состоящие с ним в близком родстве или свойстве, связаны имущественными, корпоративными или иными близкими отношениями.</a:t>
                      </a:r>
                      <a:endParaRPr lang="ru-RU" sz="1200" dirty="0">
                        <a:latin typeface="Times New Roman" pitchFamily="18" charset="0"/>
                        <a:cs typeface="Times New Roman" pitchFamily="18" charset="0"/>
                      </a:endParaRPr>
                    </a:p>
                  </a:txBody>
                  <a:tcPr>
                    <a:solidFill>
                      <a:schemeClr val="accent5">
                        <a:lumMod val="20000"/>
                        <a:lumOff val="80000"/>
                      </a:schemeClr>
                    </a:solidFill>
                  </a:tcPr>
                </a:tc>
              </a:tr>
            </a:tbl>
          </a:graphicData>
        </a:graphic>
      </p:graphicFrame>
    </p:spTree>
    <p:extLst>
      <p:ext uri="{BB962C8B-B14F-4D97-AF65-F5344CB8AC3E}">
        <p14:creationId xmlns:p14="http://schemas.microsoft.com/office/powerpoint/2010/main" val="19910117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3091" y="1203598"/>
            <a:ext cx="2855865" cy="3456384"/>
          </a:xfrm>
          <a:prstGeom prst="rect">
            <a:avLst/>
          </a:prstGeom>
          <a:noFill/>
          <a:ln w="57150">
            <a:solidFill>
              <a:srgbClr val="0670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5400" dirty="0">
              <a:solidFill>
                <a:srgbClr val="067082"/>
              </a:solidFill>
            </a:endParaRPr>
          </a:p>
        </p:txBody>
      </p:sp>
      <p:sp>
        <p:nvSpPr>
          <p:cNvPr id="5" name="Прямоугольник 4"/>
          <p:cNvSpPr/>
          <p:nvPr/>
        </p:nvSpPr>
        <p:spPr>
          <a:xfrm>
            <a:off x="113092" y="0"/>
            <a:ext cx="2887272" cy="954107"/>
          </a:xfrm>
          <a:prstGeom prst="rect">
            <a:avLst/>
          </a:prstGeom>
        </p:spPr>
        <p:txBody>
          <a:bodyPr wrap="square">
            <a:spAutoFit/>
          </a:bodyPr>
          <a:lstStyle/>
          <a:p>
            <a:pPr algn="ctr"/>
            <a:r>
              <a:rPr lang="ru-RU" sz="1400" b="1" dirty="0" smtClean="0">
                <a:latin typeface="Times New Roman" panose="02020603050405020304" pitchFamily="18" charset="0"/>
                <a:cs typeface="Times New Roman" panose="02020603050405020304" pitchFamily="18" charset="0"/>
              </a:rPr>
              <a:t>Предотвращение и урегулирование конфликта интересов членами комиссии по осуществлению закупок?</a:t>
            </a:r>
            <a:endParaRPr lang="ru-RU" sz="14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3059832" y="267494"/>
            <a:ext cx="6120680" cy="523220"/>
          </a:xfrm>
          <a:prstGeom prst="rect">
            <a:avLst/>
          </a:prstGeom>
          <a:noFill/>
        </p:spPr>
        <p:txBody>
          <a:bodyPr wrap="square" rtlCol="0">
            <a:spAutoFit/>
          </a:bodyPr>
          <a:lstStyle/>
          <a:p>
            <a:pPr algn="just"/>
            <a:endParaRPr lang="ru-RU" sz="1400" dirty="0">
              <a:latin typeface="Times New Roman" panose="02020603050405020304" pitchFamily="18" charset="0"/>
              <a:cs typeface="Times New Roman" panose="02020603050405020304" pitchFamily="18" charset="0"/>
            </a:endParaRPr>
          </a:p>
          <a:p>
            <a:pPr algn="just"/>
            <a:r>
              <a:rPr lang="ru-RU" sz="1400" dirty="0" smtClean="0">
                <a:solidFill>
                  <a:srgbClr val="067082"/>
                </a:solidFill>
                <a:latin typeface="Times New Roman" panose="02020603050405020304" pitchFamily="18" charset="0"/>
                <a:cs typeface="Times New Roman" panose="02020603050405020304" pitchFamily="18" charset="0"/>
              </a:rPr>
              <a:t>  </a:t>
            </a:r>
            <a:endParaRPr lang="ru-RU" sz="1400" dirty="0">
              <a:solidFill>
                <a:srgbClr val="067082"/>
              </a:solidFill>
              <a:latin typeface="Times New Roman" panose="02020603050405020304" pitchFamily="18" charset="0"/>
              <a:cs typeface="Times New Roman" panose="02020603050405020304" pitchFamily="18" charset="0"/>
            </a:endParaRPr>
          </a:p>
        </p:txBody>
      </p:sp>
      <p:sp>
        <p:nvSpPr>
          <p:cNvPr id="2050" name="AutoShape 2" descr="Комиссия по осуществлению закупок » Администрация МО &quot;Судогодский район&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2" name="AutoShape 4" descr="Комиссия по осуществлению закупок » Администрация МО &quot;Судогодский район&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4" name="AutoShape 6" descr="Комиссия по осуществлению закупок » Администрация МО &quot;Судогодский район&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 name="TextBox 12"/>
          <p:cNvSpPr txBox="1"/>
          <p:nvPr/>
        </p:nvSpPr>
        <p:spPr>
          <a:xfrm>
            <a:off x="3071802" y="0"/>
            <a:ext cx="5929354" cy="5047536"/>
          </a:xfrm>
          <a:prstGeom prst="rect">
            <a:avLst/>
          </a:prstGeom>
          <a:noFill/>
        </p:spPr>
        <p:txBody>
          <a:bodyPr wrap="square" rtlCol="0">
            <a:spAutoFit/>
          </a:bodyPr>
          <a:lstStyle/>
          <a:p>
            <a:pPr algn="just"/>
            <a:r>
              <a:rPr lang="ru-RU" sz="1400" b="1" u="sng" dirty="0" smtClean="0">
                <a:latin typeface="Times New Roman" pitchFamily="18" charset="0"/>
                <a:cs typeface="Times New Roman" pitchFamily="18" charset="0"/>
              </a:rPr>
              <a:t>Члены комиссии обязаны :</a:t>
            </a:r>
          </a:p>
          <a:p>
            <a:pPr algn="just">
              <a:buFont typeface="Wingdings" pitchFamily="2" charset="2"/>
              <a:buChar char="q"/>
            </a:pPr>
            <a:r>
              <a:rPr lang="ru-RU" sz="1400" dirty="0" smtClean="0">
                <a:latin typeface="Times New Roman" pitchFamily="18" charset="0"/>
                <a:cs typeface="Times New Roman" pitchFamily="18" charset="0"/>
              </a:rPr>
              <a:t>принимать меры по недопущению любой возможности возникновения конфликта интересов;</a:t>
            </a:r>
          </a:p>
          <a:p>
            <a:pPr algn="just">
              <a:buFont typeface="Wingdings" pitchFamily="2" charset="2"/>
              <a:buChar char="q"/>
            </a:pPr>
            <a:r>
              <a:rPr lang="ru-RU" sz="1400" dirty="0" smtClean="0">
                <a:latin typeface="Times New Roman" pitchFamily="18" charset="0"/>
                <a:cs typeface="Times New Roman" pitchFamily="18" charset="0"/>
              </a:rPr>
              <a:t>уведомить в порядке</a:t>
            </a:r>
            <a:r>
              <a:rPr lang="ru-RU" sz="1400" dirty="0" smtClean="0">
                <a:solidFill>
                  <a:srgbClr val="FF0000"/>
                </a:solidFill>
                <a:latin typeface="Times New Roman" pitchFamily="18" charset="0"/>
                <a:cs typeface="Times New Roman" pitchFamily="18" charset="0"/>
              </a:rPr>
              <a:t>, </a:t>
            </a:r>
            <a:r>
              <a:rPr lang="ru-RU" sz="1400" dirty="0" smtClean="0">
                <a:latin typeface="Times New Roman" pitchFamily="18" charset="0"/>
                <a:cs typeface="Times New Roman" pitchFamily="18" charset="0"/>
              </a:rPr>
              <a:t>определенном представителем нанимателя (работодателем) в соответствии с нормативными правовыми актами Российской Федерации, о возникшем конфликте интересов или о возможности его возникновения, как только ему станет об этом известно;</a:t>
            </a:r>
          </a:p>
          <a:p>
            <a:pPr algn="just">
              <a:buFont typeface="Wingdings" pitchFamily="2" charset="2"/>
              <a:buChar char="q"/>
            </a:pPr>
            <a:r>
              <a:rPr lang="ru-RU" sz="1400" dirty="0" smtClean="0">
                <a:latin typeface="Times New Roman" pitchFamily="18" charset="0"/>
                <a:cs typeface="Times New Roman" pitchFamily="18" charset="0"/>
              </a:rPr>
              <a:t>представитель нанимателя (работодатель) обязан принять меры по предотвращению или урегулированию конфликта интересов;</a:t>
            </a:r>
          </a:p>
          <a:p>
            <a:pPr algn="just">
              <a:buFont typeface="Wingdings" pitchFamily="2" charset="2"/>
              <a:buChar char="q"/>
            </a:pPr>
            <a:r>
              <a:rPr lang="ru-RU" sz="1400" dirty="0" smtClean="0">
                <a:latin typeface="Times New Roman" pitchFamily="18" charset="0"/>
                <a:cs typeface="Times New Roman" pitchFamily="18" charset="0"/>
              </a:rPr>
              <a:t>предотвращение или урегулирование конфликта интересов может состоять в изменении должностного или служебного положения лица вплоть до его отстранения от исполнения должностных (служебных) обязанностей в установленном порядке и (или) в отказе его от выгоды, явившейся причиной возникновения конфликта интересов;</a:t>
            </a:r>
          </a:p>
          <a:p>
            <a:pPr algn="just">
              <a:buFont typeface="Wingdings" pitchFamily="2" charset="2"/>
              <a:buChar char="q"/>
            </a:pPr>
            <a:r>
              <a:rPr lang="ru-RU" sz="1400" dirty="0" smtClean="0">
                <a:latin typeface="Times New Roman" pitchFamily="18" charset="0"/>
                <a:cs typeface="Times New Roman" pitchFamily="18" charset="0"/>
              </a:rPr>
              <a:t>предотвращение и урегулирование конфликта интересов осуществляются путем отвода или самоотвода указанного лица в случаях и порядке, предусмотренных законодательством Российской Федерации.</a:t>
            </a:r>
          </a:p>
          <a:p>
            <a:pPr algn="just">
              <a:buFont typeface="Wingdings" pitchFamily="2" charset="2"/>
              <a:buChar char="q"/>
            </a:pPr>
            <a:r>
              <a:rPr lang="ru-RU" sz="1400" dirty="0" smtClean="0">
                <a:latin typeface="Times New Roman" pitchFamily="18" charset="0"/>
                <a:cs typeface="Times New Roman" pitchFamily="18" charset="0"/>
              </a:rPr>
              <a:t>непринятие лицом, являющимся стороной конфликта интересов, мер по предотвращению или урегулированию конфликта интересов является правонарушением, влекущим увольнение указанного лица в соответствии с законодательством Российской Федерации.</a:t>
            </a:r>
          </a:p>
          <a:p>
            <a:pPr algn="just"/>
            <a:endParaRPr lang="ru-RU" sz="1400" dirty="0" smtClean="0">
              <a:latin typeface="Times New Roman" pitchFamily="18" charset="0"/>
              <a:cs typeface="Times New Roman" pitchFamily="18" charset="0"/>
            </a:endParaRPr>
          </a:p>
          <a:p>
            <a:pPr algn="just"/>
            <a:endParaRPr lang="ru-RU" sz="1400" dirty="0" smtClean="0">
              <a:latin typeface="Times New Roman" pitchFamily="18" charset="0"/>
              <a:cs typeface="Times New Roman" pitchFamily="18" charset="0"/>
            </a:endParaRPr>
          </a:p>
        </p:txBody>
      </p:sp>
      <p:pic>
        <p:nvPicPr>
          <p:cNvPr id="58370" name="Picture 2" descr="Курс обучения Осуществление закупок товаров в медицинской сфере в  соответствии с нормами Федерального закона № 44-ФЗ"/>
          <p:cNvPicPr>
            <a:picLocks noChangeAspect="1" noChangeArrowheads="1"/>
          </p:cNvPicPr>
          <p:nvPr/>
        </p:nvPicPr>
        <p:blipFill>
          <a:blip r:embed="rId3"/>
          <a:srcRect/>
          <a:stretch>
            <a:fillRect/>
          </a:stretch>
        </p:blipFill>
        <p:spPr bwMode="auto">
          <a:xfrm>
            <a:off x="142844" y="1214428"/>
            <a:ext cx="2786082" cy="3429024"/>
          </a:xfrm>
          <a:prstGeom prst="rect">
            <a:avLst/>
          </a:prstGeom>
          <a:noFill/>
        </p:spPr>
      </p:pic>
    </p:spTree>
    <p:extLst>
      <p:ext uri="{BB962C8B-B14F-4D97-AF65-F5344CB8AC3E}">
        <p14:creationId xmlns:p14="http://schemas.microsoft.com/office/powerpoint/2010/main" val="19910117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3091" y="1203598"/>
            <a:ext cx="2855865" cy="3456384"/>
          </a:xfrm>
          <a:prstGeom prst="rect">
            <a:avLst/>
          </a:prstGeom>
          <a:noFill/>
          <a:ln w="57150">
            <a:solidFill>
              <a:srgbClr val="0670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5400" dirty="0">
              <a:solidFill>
                <a:srgbClr val="067082"/>
              </a:solidFill>
            </a:endParaRPr>
          </a:p>
        </p:txBody>
      </p:sp>
      <p:sp>
        <p:nvSpPr>
          <p:cNvPr id="5" name="Прямоугольник 4"/>
          <p:cNvSpPr/>
          <p:nvPr/>
        </p:nvSpPr>
        <p:spPr>
          <a:xfrm>
            <a:off x="142844" y="357172"/>
            <a:ext cx="2887272" cy="584775"/>
          </a:xfrm>
          <a:prstGeom prst="rect">
            <a:avLst/>
          </a:prstGeom>
        </p:spPr>
        <p:txBody>
          <a:bodyPr wrap="square">
            <a:spAutoFit/>
          </a:bodyPr>
          <a:lstStyle/>
          <a:p>
            <a:pPr algn="ctr"/>
            <a:r>
              <a:rPr lang="ru-RU" sz="1600" b="1" dirty="0" smtClean="0">
                <a:latin typeface="Times New Roman" panose="02020603050405020304" pitchFamily="18" charset="0"/>
                <a:cs typeface="Times New Roman" panose="02020603050405020304" pitchFamily="18" charset="0"/>
              </a:rPr>
              <a:t>Эксперты и экспертные организации</a:t>
            </a:r>
            <a:endParaRPr lang="ru-RU" sz="16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3059832" y="267494"/>
            <a:ext cx="6120680" cy="523220"/>
          </a:xfrm>
          <a:prstGeom prst="rect">
            <a:avLst/>
          </a:prstGeom>
          <a:noFill/>
        </p:spPr>
        <p:txBody>
          <a:bodyPr wrap="square" rtlCol="0">
            <a:spAutoFit/>
          </a:bodyPr>
          <a:lstStyle/>
          <a:p>
            <a:pPr algn="just"/>
            <a:endParaRPr lang="ru-RU" sz="1400" dirty="0">
              <a:latin typeface="Times New Roman" panose="02020603050405020304" pitchFamily="18" charset="0"/>
              <a:cs typeface="Times New Roman" panose="02020603050405020304" pitchFamily="18" charset="0"/>
            </a:endParaRPr>
          </a:p>
          <a:p>
            <a:pPr algn="just"/>
            <a:r>
              <a:rPr lang="ru-RU" sz="1400" dirty="0" smtClean="0">
                <a:solidFill>
                  <a:srgbClr val="067082"/>
                </a:solidFill>
                <a:latin typeface="Times New Roman" panose="02020603050405020304" pitchFamily="18" charset="0"/>
                <a:cs typeface="Times New Roman" panose="02020603050405020304" pitchFamily="18" charset="0"/>
              </a:rPr>
              <a:t>  </a:t>
            </a:r>
            <a:endParaRPr lang="ru-RU" sz="1400" dirty="0">
              <a:solidFill>
                <a:srgbClr val="067082"/>
              </a:solidFill>
              <a:latin typeface="Times New Roman" panose="02020603050405020304" pitchFamily="18" charset="0"/>
              <a:cs typeface="Times New Roman" panose="02020603050405020304" pitchFamily="18" charset="0"/>
            </a:endParaRPr>
          </a:p>
        </p:txBody>
      </p:sp>
      <p:sp>
        <p:nvSpPr>
          <p:cNvPr id="2050" name="AutoShape 2" descr="Комиссия по осуществлению закупок » Администрация МО &quot;Судогодский район&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2" name="AutoShape 4" descr="Комиссия по осуществлению закупок » Администрация МО &quot;Судогодский район&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4" name="AutoShape 6" descr="Комиссия по осуществлению закупок » Администрация МО &quot;Судогодский район&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 name="TextBox 12"/>
          <p:cNvSpPr txBox="1"/>
          <p:nvPr/>
        </p:nvSpPr>
        <p:spPr>
          <a:xfrm>
            <a:off x="3071802" y="214296"/>
            <a:ext cx="5929354" cy="4247317"/>
          </a:xfrm>
          <a:prstGeom prst="rect">
            <a:avLst/>
          </a:prstGeom>
          <a:noFill/>
        </p:spPr>
        <p:txBody>
          <a:bodyPr wrap="square" rtlCol="0">
            <a:spAutoFit/>
          </a:bodyPr>
          <a:lstStyle/>
          <a:p>
            <a:pPr algn="just">
              <a:buFont typeface="Wingdings" pitchFamily="2" charset="2"/>
              <a:buChar char="ü"/>
            </a:pPr>
            <a:r>
              <a:rPr lang="ru-RU" sz="1600" dirty="0" smtClean="0">
                <a:latin typeface="Times New Roman" pitchFamily="18" charset="0"/>
                <a:cs typeface="Times New Roman" pitchFamily="18" charset="0"/>
              </a:rPr>
              <a:t>Заказчики привлекают экспертов, экспертные организации в случае, предусмотренном частью 3 статьи 93 ФЗ № 44</a:t>
            </a:r>
            <a:r>
              <a:rPr lang="en-US" sz="16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а именно для проверки предоставленных поставщиком (подрядчиком, исполнителем) результатов, предусмотренных контрактом, в части их соответствия условиям контракта заказчик обязан провести экспертизу. </a:t>
            </a:r>
          </a:p>
          <a:p>
            <a:pPr algn="just">
              <a:buFont typeface="Wingdings" pitchFamily="2" charset="2"/>
              <a:buChar char="ü"/>
            </a:pPr>
            <a:r>
              <a:rPr lang="ru-RU" sz="1600" dirty="0" smtClean="0">
                <a:latin typeface="Times New Roman" pitchFamily="18" charset="0"/>
                <a:cs typeface="Times New Roman" pitchFamily="18" charset="0"/>
              </a:rPr>
              <a:t>Экспертиза результатов, предусмотренных контрактом, может проводиться заказчиком своими силами или к ее проведению могут привлекаться эксперты</a:t>
            </a:r>
            <a:r>
              <a:rPr lang="en-US" sz="1600" dirty="0" smtClean="0">
                <a:latin typeface="Times New Roman" pitchFamily="18" charset="0"/>
                <a:cs typeface="Times New Roman" pitchFamily="18" charset="0"/>
              </a:rPr>
              <a:t>,</a:t>
            </a:r>
            <a:r>
              <a:rPr lang="ru-RU" sz="1600" dirty="0" smtClean="0">
                <a:latin typeface="Times New Roman" pitchFamily="18" charset="0"/>
                <a:cs typeface="Times New Roman" pitchFamily="18" charset="0"/>
              </a:rPr>
              <a:t> экспертные организации на основании контрактов, заключенных в соответствии с настоящим Федеральным законом.</a:t>
            </a:r>
          </a:p>
          <a:p>
            <a:pPr algn="just">
              <a:buFont typeface="Wingdings" pitchFamily="2" charset="2"/>
              <a:buChar char="ü"/>
            </a:pPr>
            <a:r>
              <a:rPr lang="ru-RU" sz="1600" dirty="0" smtClean="0">
                <a:latin typeface="Times New Roman" pitchFamily="18" charset="0"/>
                <a:cs typeface="Times New Roman" pitchFamily="18" charset="0"/>
              </a:rPr>
              <a:t>Заказчики вправе привлекать экспертов, экспертные организации в целях экспертной оценки извещения об осуществлении закупки, документации о закупке (в случае, если настоящим Федеральным законом предусмотрена документация о закупке), заявок на участие в закупке.</a:t>
            </a:r>
          </a:p>
          <a:p>
            <a:pPr algn="just">
              <a:buFont typeface="Wingdings" pitchFamily="2" charset="2"/>
              <a:buChar char="q"/>
            </a:pPr>
            <a:endParaRPr lang="ru-RU" sz="1400" dirty="0" smtClean="0">
              <a:latin typeface="Times New Roman" pitchFamily="18" charset="0"/>
              <a:cs typeface="Times New Roman" pitchFamily="18" charset="0"/>
            </a:endParaRPr>
          </a:p>
        </p:txBody>
      </p:sp>
      <p:pic>
        <p:nvPicPr>
          <p:cNvPr id="62468" name="Picture 4" descr="Экспертиза"/>
          <p:cNvPicPr>
            <a:picLocks noChangeAspect="1" noChangeArrowheads="1"/>
          </p:cNvPicPr>
          <p:nvPr/>
        </p:nvPicPr>
        <p:blipFill>
          <a:blip r:embed="rId3"/>
          <a:srcRect/>
          <a:stretch>
            <a:fillRect/>
          </a:stretch>
        </p:blipFill>
        <p:spPr bwMode="auto">
          <a:xfrm>
            <a:off x="142844" y="1214428"/>
            <a:ext cx="2786082" cy="3429024"/>
          </a:xfrm>
          <a:prstGeom prst="rect">
            <a:avLst/>
          </a:prstGeom>
          <a:noFill/>
        </p:spPr>
      </p:pic>
    </p:spTree>
    <p:extLst>
      <p:ext uri="{BB962C8B-B14F-4D97-AF65-F5344CB8AC3E}">
        <p14:creationId xmlns:p14="http://schemas.microsoft.com/office/powerpoint/2010/main" val="19910117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3091" y="1203598"/>
            <a:ext cx="2601521" cy="3456384"/>
          </a:xfrm>
          <a:prstGeom prst="rect">
            <a:avLst/>
          </a:prstGeom>
          <a:noFill/>
          <a:ln w="57150">
            <a:solidFill>
              <a:srgbClr val="0670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5400" dirty="0">
              <a:solidFill>
                <a:srgbClr val="067082"/>
              </a:solidFill>
            </a:endParaRPr>
          </a:p>
        </p:txBody>
      </p:sp>
      <p:sp>
        <p:nvSpPr>
          <p:cNvPr id="5" name="Прямоугольник 4"/>
          <p:cNvSpPr/>
          <p:nvPr/>
        </p:nvSpPr>
        <p:spPr>
          <a:xfrm>
            <a:off x="0" y="357172"/>
            <a:ext cx="2887272" cy="523220"/>
          </a:xfrm>
          <a:prstGeom prst="rect">
            <a:avLst/>
          </a:prstGeom>
        </p:spPr>
        <p:txBody>
          <a:bodyPr wrap="square">
            <a:spAutoFit/>
          </a:bodyPr>
          <a:lstStyle/>
          <a:p>
            <a:pPr algn="ctr"/>
            <a:r>
              <a:rPr lang="ru-RU" sz="1400" b="1" dirty="0" smtClean="0">
                <a:latin typeface="Times New Roman" panose="02020603050405020304" pitchFamily="18" charset="0"/>
                <a:cs typeface="Times New Roman" panose="02020603050405020304" pitchFamily="18" charset="0"/>
              </a:rPr>
              <a:t>Эксперты и экспертные организации</a:t>
            </a:r>
            <a:endParaRPr lang="ru-RU" sz="14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3059832" y="267494"/>
            <a:ext cx="6120680" cy="523220"/>
          </a:xfrm>
          <a:prstGeom prst="rect">
            <a:avLst/>
          </a:prstGeom>
          <a:noFill/>
        </p:spPr>
        <p:txBody>
          <a:bodyPr wrap="square" rtlCol="0">
            <a:spAutoFit/>
          </a:bodyPr>
          <a:lstStyle/>
          <a:p>
            <a:pPr algn="just"/>
            <a:endParaRPr lang="ru-RU" sz="1400" dirty="0">
              <a:latin typeface="Times New Roman" panose="02020603050405020304" pitchFamily="18" charset="0"/>
              <a:cs typeface="Times New Roman" panose="02020603050405020304" pitchFamily="18" charset="0"/>
            </a:endParaRPr>
          </a:p>
          <a:p>
            <a:pPr algn="just"/>
            <a:r>
              <a:rPr lang="ru-RU" sz="1400" dirty="0" smtClean="0">
                <a:solidFill>
                  <a:srgbClr val="067082"/>
                </a:solidFill>
                <a:latin typeface="Times New Roman" panose="02020603050405020304" pitchFamily="18" charset="0"/>
                <a:cs typeface="Times New Roman" panose="02020603050405020304" pitchFamily="18" charset="0"/>
              </a:rPr>
              <a:t>  </a:t>
            </a:r>
            <a:endParaRPr lang="ru-RU" sz="1400" dirty="0">
              <a:solidFill>
                <a:srgbClr val="067082"/>
              </a:solidFill>
              <a:latin typeface="Times New Roman" panose="02020603050405020304" pitchFamily="18" charset="0"/>
              <a:cs typeface="Times New Roman" panose="02020603050405020304" pitchFamily="18" charset="0"/>
            </a:endParaRPr>
          </a:p>
        </p:txBody>
      </p:sp>
      <p:sp>
        <p:nvSpPr>
          <p:cNvPr id="2050" name="AutoShape 2" descr="Комиссия по осуществлению закупок » Администрация МО &quot;Судогодский район&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2" name="AutoShape 4" descr="Комиссия по осуществлению закупок » Администрация МО &quot;Судогодский район&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4" name="AutoShape 6" descr="Комиссия по осуществлению закупок » Администрация МО &quot;Судогодский район&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 name="TextBox 12"/>
          <p:cNvSpPr txBox="1"/>
          <p:nvPr/>
        </p:nvSpPr>
        <p:spPr>
          <a:xfrm>
            <a:off x="2714612" y="0"/>
            <a:ext cx="6429388" cy="4870564"/>
          </a:xfrm>
          <a:prstGeom prst="rect">
            <a:avLst/>
          </a:prstGeom>
          <a:noFill/>
        </p:spPr>
        <p:txBody>
          <a:bodyPr wrap="square" rtlCol="0">
            <a:spAutoFit/>
          </a:bodyPr>
          <a:lstStyle/>
          <a:p>
            <a:pPr algn="just"/>
            <a:r>
              <a:rPr lang="ru-RU" sz="1350" b="1" u="sng" dirty="0" smtClean="0">
                <a:latin typeface="Times New Roman" pitchFamily="18" charset="0"/>
                <a:cs typeface="Times New Roman" pitchFamily="18" charset="0"/>
              </a:rPr>
              <a:t>Экспертами не могут быть: </a:t>
            </a:r>
          </a:p>
          <a:p>
            <a:pPr algn="just"/>
            <a:r>
              <a:rPr lang="ru-RU" sz="1350" dirty="0" smtClean="0">
                <a:latin typeface="Times New Roman" pitchFamily="18" charset="0"/>
                <a:cs typeface="Times New Roman" pitchFamily="18" charset="0"/>
              </a:rPr>
              <a:t>1) физические лица:</a:t>
            </a:r>
          </a:p>
          <a:p>
            <a:pPr algn="just"/>
            <a:r>
              <a:rPr lang="ru-RU" sz="1350" dirty="0" smtClean="0">
                <a:latin typeface="Times New Roman" pitchFamily="18" charset="0"/>
                <a:cs typeface="Times New Roman" pitchFamily="18" charset="0"/>
              </a:rPr>
              <a:t>а) являющиеся либо в течение менее чем двух лет, предшествующих дате проведения экспертизы, являвшиеся должностными лицами или работниками заказчика, осуществляющего проведение экспертизы, либо поставщика (подрядчика, исполнителя);</a:t>
            </a:r>
          </a:p>
          <a:p>
            <a:pPr algn="just"/>
            <a:r>
              <a:rPr lang="ru-RU" sz="1350" dirty="0" smtClean="0">
                <a:latin typeface="Times New Roman" pitchFamily="18" charset="0"/>
                <a:cs typeface="Times New Roman" pitchFamily="18" charset="0"/>
              </a:rPr>
              <a:t>б) имеющие имущественные интересы в заключении контракта, в отношении которого проводится экспертиза;</a:t>
            </a:r>
          </a:p>
          <a:p>
            <a:pPr algn="just"/>
            <a:r>
              <a:rPr lang="ru-RU" sz="1350" dirty="0" smtClean="0">
                <a:latin typeface="Times New Roman" pitchFamily="18" charset="0"/>
                <a:cs typeface="Times New Roman" pitchFamily="18" charset="0"/>
              </a:rPr>
              <a:t>в) являющиеся близкими родственниками (</a:t>
            </a:r>
            <a:r>
              <a:rPr lang="ru-RU" sz="1350" dirty="0" err="1" smtClean="0">
                <a:latin typeface="Times New Roman" pitchFamily="18" charset="0"/>
                <a:cs typeface="Times New Roman" pitchFamily="18" charset="0"/>
              </a:rPr>
              <a:t>родственниками</a:t>
            </a:r>
            <a:r>
              <a:rPr lang="ru-RU" sz="1350" dirty="0" smtClean="0">
                <a:latin typeface="Times New Roman" pitchFamily="18" charset="0"/>
                <a:cs typeface="Times New Roman" pitchFamily="18" charset="0"/>
              </a:rPr>
              <a:t> по прямой восходящей и нисходящей линии (родителями и детьми, дедушкой, бабушкой и внуками), полнородными и </a:t>
            </a:r>
            <a:r>
              <a:rPr lang="ru-RU" sz="1350" dirty="0" err="1" smtClean="0">
                <a:latin typeface="Times New Roman" pitchFamily="18" charset="0"/>
                <a:cs typeface="Times New Roman" pitchFamily="18" charset="0"/>
              </a:rPr>
              <a:t>неполнородными</a:t>
            </a:r>
            <a:r>
              <a:rPr lang="ru-RU" sz="1350" dirty="0" smtClean="0">
                <a:latin typeface="Times New Roman" pitchFamily="18" charset="0"/>
                <a:cs typeface="Times New Roman" pitchFamily="18" charset="0"/>
              </a:rPr>
              <a:t> (имеющими общих отца или мать) братьями и сестрами), усыновителями или усыновленными с руководителем заказчика, членами комиссии по осуществлению закупок, руководителем контрактной службы, контрактным управляющим, должностными лицами или работниками поставщика (подрядчика, исполнителя) либо состоящие с ними в браке;</a:t>
            </a:r>
          </a:p>
          <a:p>
            <a:pPr algn="just"/>
            <a:r>
              <a:rPr lang="ru-RU" sz="1350" dirty="0" smtClean="0">
                <a:latin typeface="Times New Roman" pitchFamily="18" charset="0"/>
                <a:cs typeface="Times New Roman" pitchFamily="18" charset="0"/>
              </a:rPr>
              <a:t>2) юридические лица, в которых заказчик или поставщик (подрядчик, исполнитель) имеет право распоряжаться более чем двадцатью процентами общего количества голосов, приходящихся на голосующие акции, либо более чем двадцатью процентами вкладов, долей, составляющих уставный или складочный капитал юридических лиц;</a:t>
            </a:r>
          </a:p>
          <a:p>
            <a:pPr algn="just"/>
            <a:r>
              <a:rPr lang="ru-RU" sz="1350" dirty="0" smtClean="0">
                <a:latin typeface="Times New Roman" pitchFamily="18" charset="0"/>
                <a:cs typeface="Times New Roman" pitchFamily="18" charset="0"/>
              </a:rPr>
              <a:t>3) физические лица или юридические лица в случае, если заказчик или поставщик (подрядчик, исполнитель) прямо и (или) косвенно (через третье лицо) может оказывать влияние на результат проводимой такими лицом или лицами экспертизы.</a:t>
            </a:r>
          </a:p>
        </p:txBody>
      </p:sp>
      <p:pic>
        <p:nvPicPr>
          <p:cNvPr id="60418" name="Picture 2" descr="Судебная психиатрическая экспертиза"/>
          <p:cNvPicPr>
            <a:picLocks noChangeAspect="1" noChangeArrowheads="1"/>
          </p:cNvPicPr>
          <p:nvPr/>
        </p:nvPicPr>
        <p:blipFill>
          <a:blip r:embed="rId3"/>
          <a:srcRect/>
          <a:stretch>
            <a:fillRect/>
          </a:stretch>
        </p:blipFill>
        <p:spPr bwMode="auto">
          <a:xfrm>
            <a:off x="142844" y="1214428"/>
            <a:ext cx="2571768" cy="3429024"/>
          </a:xfrm>
          <a:prstGeom prst="rect">
            <a:avLst/>
          </a:prstGeom>
          <a:noFill/>
        </p:spPr>
      </p:pic>
    </p:spTree>
    <p:extLst>
      <p:ext uri="{BB962C8B-B14F-4D97-AF65-F5344CB8AC3E}">
        <p14:creationId xmlns:p14="http://schemas.microsoft.com/office/powerpoint/2010/main" val="19910117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3091" y="1203598"/>
            <a:ext cx="2855865" cy="3456384"/>
          </a:xfrm>
          <a:prstGeom prst="rect">
            <a:avLst/>
          </a:prstGeom>
          <a:noFill/>
          <a:ln w="57150">
            <a:solidFill>
              <a:srgbClr val="0670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5400" dirty="0">
              <a:solidFill>
                <a:srgbClr val="067082"/>
              </a:solidFill>
            </a:endParaRPr>
          </a:p>
        </p:txBody>
      </p:sp>
      <p:sp>
        <p:nvSpPr>
          <p:cNvPr id="5" name="Прямоугольник 4"/>
          <p:cNvSpPr/>
          <p:nvPr/>
        </p:nvSpPr>
        <p:spPr>
          <a:xfrm>
            <a:off x="142844" y="357172"/>
            <a:ext cx="2887272" cy="584775"/>
          </a:xfrm>
          <a:prstGeom prst="rect">
            <a:avLst/>
          </a:prstGeom>
        </p:spPr>
        <p:txBody>
          <a:bodyPr wrap="square">
            <a:spAutoFit/>
          </a:bodyPr>
          <a:lstStyle/>
          <a:p>
            <a:pPr algn="ctr"/>
            <a:r>
              <a:rPr lang="ru-RU" sz="1600" b="1" dirty="0" smtClean="0">
                <a:latin typeface="Times New Roman" panose="02020603050405020304" pitchFamily="18" charset="0"/>
                <a:cs typeface="Times New Roman" panose="02020603050405020304" pitchFamily="18" charset="0"/>
              </a:rPr>
              <a:t>Эксперты и экспертные организации</a:t>
            </a:r>
            <a:endParaRPr lang="ru-RU" sz="16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3059832" y="267494"/>
            <a:ext cx="6120680" cy="523220"/>
          </a:xfrm>
          <a:prstGeom prst="rect">
            <a:avLst/>
          </a:prstGeom>
          <a:noFill/>
        </p:spPr>
        <p:txBody>
          <a:bodyPr wrap="square" rtlCol="0">
            <a:spAutoFit/>
          </a:bodyPr>
          <a:lstStyle/>
          <a:p>
            <a:pPr algn="just"/>
            <a:endParaRPr lang="ru-RU" sz="1400" dirty="0">
              <a:latin typeface="Times New Roman" panose="02020603050405020304" pitchFamily="18" charset="0"/>
              <a:cs typeface="Times New Roman" panose="02020603050405020304" pitchFamily="18" charset="0"/>
            </a:endParaRPr>
          </a:p>
          <a:p>
            <a:pPr algn="just"/>
            <a:r>
              <a:rPr lang="ru-RU" sz="1400" dirty="0" smtClean="0">
                <a:solidFill>
                  <a:srgbClr val="067082"/>
                </a:solidFill>
                <a:latin typeface="Times New Roman" panose="02020603050405020304" pitchFamily="18" charset="0"/>
                <a:cs typeface="Times New Roman" panose="02020603050405020304" pitchFamily="18" charset="0"/>
              </a:rPr>
              <a:t>  </a:t>
            </a:r>
            <a:endParaRPr lang="ru-RU" sz="1400" dirty="0">
              <a:solidFill>
                <a:srgbClr val="067082"/>
              </a:solidFill>
              <a:latin typeface="Times New Roman" panose="02020603050405020304" pitchFamily="18" charset="0"/>
              <a:cs typeface="Times New Roman" panose="02020603050405020304" pitchFamily="18" charset="0"/>
            </a:endParaRPr>
          </a:p>
        </p:txBody>
      </p:sp>
      <p:sp>
        <p:nvSpPr>
          <p:cNvPr id="2050" name="AutoShape 2" descr="Комиссия по осуществлению закупок » Администрация МО &quot;Судогодский район&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2" name="AutoShape 4" descr="Комиссия по осуществлению закупок » Администрация МО &quot;Судогодский район&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4" name="AutoShape 6" descr="Комиссия по осуществлению закупок » Администрация МО &quot;Судогодский район&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 name="TextBox 12"/>
          <p:cNvSpPr txBox="1"/>
          <p:nvPr/>
        </p:nvSpPr>
        <p:spPr>
          <a:xfrm>
            <a:off x="3071802" y="428610"/>
            <a:ext cx="5929354" cy="4031873"/>
          </a:xfrm>
          <a:prstGeom prst="rect">
            <a:avLst/>
          </a:prstGeom>
          <a:noFill/>
        </p:spPr>
        <p:txBody>
          <a:bodyPr wrap="square" rtlCol="0">
            <a:spAutoFit/>
          </a:bodyPr>
          <a:lstStyle/>
          <a:p>
            <a:pPr algn="just">
              <a:buFont typeface="Wingdings" pitchFamily="2" charset="2"/>
              <a:buChar char="ü"/>
            </a:pPr>
            <a:r>
              <a:rPr lang="ru-RU" sz="1600" dirty="0" smtClean="0">
                <a:latin typeface="Times New Roman" pitchFamily="18" charset="0"/>
                <a:cs typeface="Times New Roman" pitchFamily="18" charset="0"/>
              </a:rPr>
              <a:t>Эксперт, экспертная организация обязаны уведомить в письменной форме заказчика и поставщика (подрядчика, исполнителя) о допустимости своего участия в проведении экспертизы (в том числе об отсутствии оснований для </a:t>
            </a:r>
            <a:r>
              <a:rPr lang="ru-RU" sz="1600" dirty="0" err="1" smtClean="0">
                <a:latin typeface="Times New Roman" pitchFamily="18" charset="0"/>
                <a:cs typeface="Times New Roman" pitchFamily="18" charset="0"/>
              </a:rPr>
              <a:t>недопуска</a:t>
            </a:r>
            <a:r>
              <a:rPr lang="ru-RU" sz="1600" dirty="0" smtClean="0">
                <a:latin typeface="Times New Roman" pitchFamily="18" charset="0"/>
                <a:cs typeface="Times New Roman" pitchFamily="18" charset="0"/>
              </a:rPr>
              <a:t> к проведению экспертизы в соответствии с частью 2 статьи 41 ФЗ № 44).</a:t>
            </a:r>
          </a:p>
          <a:p>
            <a:pPr algn="just">
              <a:buFont typeface="Wingdings" pitchFamily="2" charset="2"/>
              <a:buChar char="ü"/>
            </a:pPr>
            <a:r>
              <a:rPr lang="ru-RU" sz="1600" dirty="0" smtClean="0">
                <a:latin typeface="Times New Roman" pitchFamily="18" charset="0"/>
                <a:cs typeface="Times New Roman" pitchFamily="18" charset="0"/>
              </a:rPr>
              <a:t>В случае выявления в составе экспертов, экспертных организаций лиц, указанных в части 2 статьи 41 ФЗ № 44, заказчик должен принять незамедлительные меры, направленные на привлечение для проведения экспертизы иного эксперта, иной экспертной организации.</a:t>
            </a:r>
          </a:p>
          <a:p>
            <a:pPr algn="just">
              <a:buFont typeface="Wingdings" pitchFamily="2" charset="2"/>
              <a:buChar char="ü"/>
            </a:pPr>
            <a:r>
              <a:rPr lang="ru-RU" sz="1600" dirty="0" smtClean="0">
                <a:latin typeface="Times New Roman" pitchFamily="18" charset="0"/>
                <a:cs typeface="Times New Roman" pitchFamily="18" charset="0"/>
              </a:rPr>
              <a:t>Для проведения экспертизы в случаях, предусмотренных настоящим Федеральным законом, эксперты, экспертные организации имеют право запрашивать у заказчика, поставщика (подрядчика, исполнителя) дополнительные материалы, относящиеся к предмету экспертизы.</a:t>
            </a:r>
          </a:p>
        </p:txBody>
      </p:sp>
      <p:pic>
        <p:nvPicPr>
          <p:cNvPr id="64514" name="Picture 2" descr="Повторная экспертиза: когда и как ее можно добиться - новости Право.ру"/>
          <p:cNvPicPr>
            <a:picLocks noChangeAspect="1" noChangeArrowheads="1"/>
          </p:cNvPicPr>
          <p:nvPr/>
        </p:nvPicPr>
        <p:blipFill>
          <a:blip r:embed="rId3"/>
          <a:srcRect/>
          <a:stretch>
            <a:fillRect/>
          </a:stretch>
        </p:blipFill>
        <p:spPr bwMode="auto">
          <a:xfrm>
            <a:off x="142844" y="1214428"/>
            <a:ext cx="2786082" cy="3429024"/>
          </a:xfrm>
          <a:prstGeom prst="rect">
            <a:avLst/>
          </a:prstGeom>
          <a:noFill/>
        </p:spPr>
      </p:pic>
    </p:spTree>
    <p:extLst>
      <p:ext uri="{BB962C8B-B14F-4D97-AF65-F5344CB8AC3E}">
        <p14:creationId xmlns:p14="http://schemas.microsoft.com/office/powerpoint/2010/main" val="19910117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3091" y="1203598"/>
            <a:ext cx="2855865" cy="3456384"/>
          </a:xfrm>
          <a:prstGeom prst="rect">
            <a:avLst/>
          </a:prstGeom>
          <a:noFill/>
          <a:ln w="57150">
            <a:solidFill>
              <a:srgbClr val="0670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5400" dirty="0">
              <a:solidFill>
                <a:srgbClr val="067082"/>
              </a:solidFill>
            </a:endParaRPr>
          </a:p>
        </p:txBody>
      </p:sp>
      <p:sp>
        <p:nvSpPr>
          <p:cNvPr id="5" name="Прямоугольник 4"/>
          <p:cNvSpPr/>
          <p:nvPr/>
        </p:nvSpPr>
        <p:spPr>
          <a:xfrm>
            <a:off x="142844" y="357172"/>
            <a:ext cx="2887272" cy="584775"/>
          </a:xfrm>
          <a:prstGeom prst="rect">
            <a:avLst/>
          </a:prstGeom>
        </p:spPr>
        <p:txBody>
          <a:bodyPr wrap="square">
            <a:spAutoFit/>
          </a:bodyPr>
          <a:lstStyle/>
          <a:p>
            <a:pPr algn="ctr"/>
            <a:r>
              <a:rPr lang="ru-RU" sz="1600" b="1" dirty="0" smtClean="0">
                <a:latin typeface="Times New Roman" panose="02020603050405020304" pitchFamily="18" charset="0"/>
                <a:cs typeface="Times New Roman" panose="02020603050405020304" pitchFamily="18" charset="0"/>
              </a:rPr>
              <a:t>Эксперты и экспертные организации</a:t>
            </a:r>
            <a:endParaRPr lang="ru-RU" sz="16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3059832" y="267494"/>
            <a:ext cx="6120680" cy="523220"/>
          </a:xfrm>
          <a:prstGeom prst="rect">
            <a:avLst/>
          </a:prstGeom>
          <a:noFill/>
        </p:spPr>
        <p:txBody>
          <a:bodyPr wrap="square" rtlCol="0">
            <a:spAutoFit/>
          </a:bodyPr>
          <a:lstStyle/>
          <a:p>
            <a:pPr algn="just"/>
            <a:endParaRPr lang="ru-RU" sz="1400" dirty="0">
              <a:latin typeface="Times New Roman" panose="02020603050405020304" pitchFamily="18" charset="0"/>
              <a:cs typeface="Times New Roman" panose="02020603050405020304" pitchFamily="18" charset="0"/>
            </a:endParaRPr>
          </a:p>
          <a:p>
            <a:pPr algn="just"/>
            <a:r>
              <a:rPr lang="ru-RU" sz="1400" dirty="0" smtClean="0">
                <a:solidFill>
                  <a:srgbClr val="067082"/>
                </a:solidFill>
                <a:latin typeface="Times New Roman" panose="02020603050405020304" pitchFamily="18" charset="0"/>
                <a:cs typeface="Times New Roman" panose="02020603050405020304" pitchFamily="18" charset="0"/>
              </a:rPr>
              <a:t>  </a:t>
            </a:r>
            <a:endParaRPr lang="ru-RU" sz="1400" dirty="0">
              <a:solidFill>
                <a:srgbClr val="067082"/>
              </a:solidFill>
              <a:latin typeface="Times New Roman" panose="02020603050405020304" pitchFamily="18" charset="0"/>
              <a:cs typeface="Times New Roman" panose="02020603050405020304" pitchFamily="18" charset="0"/>
            </a:endParaRPr>
          </a:p>
        </p:txBody>
      </p:sp>
      <p:sp>
        <p:nvSpPr>
          <p:cNvPr id="2050" name="AutoShape 2" descr="Комиссия по осуществлению закупок » Администрация МО &quot;Судогодский район&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2" name="AutoShape 4" descr="Комиссия по осуществлению закупок » Администрация МО &quot;Судогодский район&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4" name="AutoShape 6" descr="Комиссия по осуществлению закупок » Администрация МО &quot;Судогодский район&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 name="TextBox 12"/>
          <p:cNvSpPr txBox="1"/>
          <p:nvPr/>
        </p:nvSpPr>
        <p:spPr>
          <a:xfrm>
            <a:off x="3071802" y="0"/>
            <a:ext cx="6072198" cy="4708981"/>
          </a:xfrm>
          <a:prstGeom prst="rect">
            <a:avLst/>
          </a:prstGeom>
          <a:noFill/>
        </p:spPr>
        <p:txBody>
          <a:bodyPr wrap="square" rtlCol="0">
            <a:spAutoFit/>
          </a:bodyPr>
          <a:lstStyle/>
          <a:p>
            <a:pPr algn="just">
              <a:buFont typeface="Wingdings" pitchFamily="2" charset="2"/>
              <a:buChar char="ü"/>
            </a:pPr>
            <a:r>
              <a:rPr lang="ru-RU" sz="1500" dirty="0" smtClean="0">
                <a:latin typeface="Times New Roman" pitchFamily="18" charset="0"/>
                <a:cs typeface="Times New Roman" pitchFamily="18" charset="0"/>
              </a:rPr>
              <a:t>Результаты экспертизы, проводимой экспертом или экспертной организацией в случаях, предусмотренных ФЗ № 44, оформляются в виде заключения, которое подписывается экспертом или уполномоченным представителем экспертной организации и должно быть объективным, обоснованным и соответствовать законодательству Российской Федерации. За предоставление недостоверных результатов экспертизы, экспертного заключения или заведомо ложного экспертного заключения, за невыполнение экспертом, экспертной организацией требования части 3 статьи 41 ФЗ № 44 эксперт, экспертная организация, уполномоченный представитель экспертной организации, должностные лица экспертной организации несут ответственность в соответствии с законодательством Российской Федерации.</a:t>
            </a:r>
          </a:p>
          <a:p>
            <a:pPr algn="just">
              <a:buFont typeface="Wingdings" pitchFamily="2" charset="2"/>
              <a:buChar char="ü"/>
            </a:pPr>
            <a:r>
              <a:rPr lang="ru-RU" sz="1500" dirty="0" smtClean="0">
                <a:latin typeface="Times New Roman" pitchFamily="18" charset="0"/>
                <a:cs typeface="Times New Roman" pitchFamily="18" charset="0"/>
              </a:rPr>
              <a:t>В случае, если для проведения экспертизы необходимы осуществление исследований, испытаний, выполнение работ, оказание услуг и в отношении лиц, их осуществляющих, в соответствии с законодательством Российской Федерации установлены обязательные требования (обязательная аккредитация, лицензирование, членство в саморегулируемых организациях), отбор экспертов, экспертных организаций для проведения такой экспертизы должен осуществляться из числа лиц, соответствующих указанным требованиям.</a:t>
            </a:r>
          </a:p>
        </p:txBody>
      </p:sp>
      <p:pic>
        <p:nvPicPr>
          <p:cNvPr id="66562" name="Picture 2" descr="Товароведческая и потребительская экспертиза"/>
          <p:cNvPicPr>
            <a:picLocks noChangeAspect="1" noChangeArrowheads="1"/>
          </p:cNvPicPr>
          <p:nvPr/>
        </p:nvPicPr>
        <p:blipFill>
          <a:blip r:embed="rId3"/>
          <a:srcRect/>
          <a:stretch>
            <a:fillRect/>
          </a:stretch>
        </p:blipFill>
        <p:spPr bwMode="auto">
          <a:xfrm>
            <a:off x="142844" y="1214428"/>
            <a:ext cx="2786082" cy="3429024"/>
          </a:xfrm>
          <a:prstGeom prst="rect">
            <a:avLst/>
          </a:prstGeom>
          <a:noFill/>
        </p:spPr>
      </p:pic>
    </p:spTree>
    <p:extLst>
      <p:ext uri="{BB962C8B-B14F-4D97-AF65-F5344CB8AC3E}">
        <p14:creationId xmlns:p14="http://schemas.microsoft.com/office/powerpoint/2010/main" val="19910117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979712" cy="5143500"/>
          </a:xfrm>
          <a:prstGeom prst="rect">
            <a:avLst/>
          </a:prstGeom>
          <a:solidFill>
            <a:srgbClr val="067082"/>
          </a:solidFill>
          <a:ln>
            <a:solidFill>
              <a:srgbClr val="0670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 name="Picture 2"/>
          <p:cNvPicPr>
            <a:picLocks noChangeAspect="1" noChangeArrowheads="1"/>
          </p:cNvPicPr>
          <p:nvPr/>
        </p:nvPicPr>
        <p:blipFill>
          <a:blip r:embed="rId2" cstate="print"/>
          <a:srcRect/>
          <a:stretch>
            <a:fillRect/>
          </a:stretch>
        </p:blipFill>
        <p:spPr bwMode="auto">
          <a:xfrm flipH="1">
            <a:off x="5615608" y="4731990"/>
            <a:ext cx="3528392" cy="227843"/>
          </a:xfrm>
          <a:prstGeom prst="rect">
            <a:avLst/>
          </a:prstGeom>
          <a:noFill/>
          <a:ln w="9525">
            <a:noFill/>
            <a:miter lim="800000"/>
            <a:headEnd/>
            <a:tailEnd/>
          </a:ln>
        </p:spPr>
      </p:pic>
      <p:sp>
        <p:nvSpPr>
          <p:cNvPr id="6" name="TextBox 5"/>
          <p:cNvSpPr txBox="1"/>
          <p:nvPr/>
        </p:nvSpPr>
        <p:spPr>
          <a:xfrm>
            <a:off x="2339752" y="2042726"/>
            <a:ext cx="6336704" cy="400110"/>
          </a:xfrm>
          <a:prstGeom prst="rect">
            <a:avLst/>
          </a:prstGeom>
          <a:noFill/>
        </p:spPr>
        <p:txBody>
          <a:bodyPr wrap="square" rtlCol="0">
            <a:spAutoFit/>
          </a:bodyPr>
          <a:lstStyle/>
          <a:p>
            <a:pPr algn="ctr"/>
            <a:r>
              <a:rPr lang="ru-RU" sz="2000" b="1" dirty="0" smtClean="0">
                <a:latin typeface="Times New Roman" panose="02020603050405020304" pitchFamily="18" charset="0"/>
                <a:cs typeface="Times New Roman" panose="02020603050405020304" pitchFamily="18" charset="0"/>
              </a:rPr>
              <a:t>СПАСИБО ЗА ВНИМАНИЕ!!!</a:t>
            </a:r>
            <a:endParaRPr lang="ru-RU" b="1" dirty="0">
              <a:latin typeface="Myriad Pro" pitchFamily="34" charset="0"/>
            </a:endParaRPr>
          </a:p>
        </p:txBody>
      </p:sp>
      <p:pic>
        <p:nvPicPr>
          <p:cNvPr id="1030" name="Picture 6" descr="Закупки по 44 фз для начинающих"/>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87477"/>
            <a:ext cx="2808312"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7767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3091" y="1203598"/>
            <a:ext cx="2855865" cy="3456384"/>
          </a:xfrm>
          <a:prstGeom prst="rect">
            <a:avLst/>
          </a:prstGeom>
          <a:noFill/>
          <a:ln w="57150">
            <a:solidFill>
              <a:srgbClr val="0670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5400" dirty="0">
              <a:solidFill>
                <a:srgbClr val="067082"/>
              </a:solidFill>
            </a:endParaRPr>
          </a:p>
        </p:txBody>
      </p:sp>
      <p:sp>
        <p:nvSpPr>
          <p:cNvPr id="5" name="Прямоугольник 4"/>
          <p:cNvSpPr/>
          <p:nvPr/>
        </p:nvSpPr>
        <p:spPr>
          <a:xfrm>
            <a:off x="113092" y="195486"/>
            <a:ext cx="2802724" cy="738664"/>
          </a:xfrm>
          <a:prstGeom prst="rect">
            <a:avLst/>
          </a:prstGeom>
        </p:spPr>
        <p:txBody>
          <a:bodyPr wrap="square">
            <a:spAutoFit/>
          </a:bodyPr>
          <a:lstStyle/>
          <a:p>
            <a:pPr algn="ctr"/>
            <a:r>
              <a:rPr lang="ru-RU" sz="1400" b="1" dirty="0" smtClean="0">
                <a:latin typeface="Times New Roman" panose="02020603050405020304" pitchFamily="18" charset="0"/>
                <a:cs typeface="Times New Roman" panose="02020603050405020304" pitchFamily="18" charset="0"/>
              </a:rPr>
              <a:t>Когда бюджетные учреждения должны осуществлять закупки по ФЗ № 44?</a:t>
            </a:r>
            <a:endParaRPr lang="ru-RU" sz="1400" dirty="0">
              <a:latin typeface="Times New Roman" panose="02020603050405020304" pitchFamily="18" charset="0"/>
              <a:cs typeface="Times New Roman" panose="02020603050405020304" pitchFamily="18" charset="0"/>
            </a:endParaRPr>
          </a:p>
        </p:txBody>
      </p:sp>
      <p:pic>
        <p:nvPicPr>
          <p:cNvPr id="1026" name="Picture 2" descr="Тендерное сопровожден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231" y="1268144"/>
            <a:ext cx="2749584" cy="332729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059832" y="267494"/>
            <a:ext cx="6120680" cy="4885953"/>
          </a:xfrm>
          <a:prstGeom prst="rect">
            <a:avLst/>
          </a:prstGeom>
          <a:noFill/>
        </p:spPr>
        <p:txBody>
          <a:bodyPr wrap="square" rtlCol="0">
            <a:spAutoFit/>
          </a:bodyPr>
          <a:lstStyle/>
          <a:p>
            <a:pPr algn="just"/>
            <a:r>
              <a:rPr lang="ru-RU" sz="1350" b="1" u="sng" dirty="0" smtClean="0">
                <a:solidFill>
                  <a:srgbClr val="067082"/>
                </a:solidFill>
                <a:latin typeface="Times New Roman" panose="02020603050405020304" pitchFamily="18" charset="0"/>
                <a:cs typeface="Times New Roman" panose="02020603050405020304" pitchFamily="18" charset="0"/>
              </a:rPr>
              <a:t>Общее правило!!! </a:t>
            </a:r>
            <a:r>
              <a:rPr lang="ru-RU" sz="1350" dirty="0" smtClean="0">
                <a:latin typeface="Times New Roman" panose="02020603050405020304" pitchFamily="18" charset="0"/>
                <a:cs typeface="Times New Roman" panose="02020603050405020304" pitchFamily="18" charset="0"/>
              </a:rPr>
              <a:t>закупки </a:t>
            </a:r>
            <a:r>
              <a:rPr lang="ru-RU" sz="1350" dirty="0">
                <a:latin typeface="Times New Roman" panose="02020603050405020304" pitchFamily="18" charset="0"/>
                <a:cs typeface="Times New Roman" panose="02020603050405020304" pitchFamily="18" charset="0"/>
              </a:rPr>
              <a:t>за счет субсидий, предоставленных из бюджетов бюджетной системы Российской Федерации, и иных средств в соответствии с требованиями настоящего Федерального </a:t>
            </a:r>
            <a:r>
              <a:rPr lang="ru-RU" sz="1350" dirty="0" smtClean="0">
                <a:latin typeface="Times New Roman" panose="02020603050405020304" pitchFamily="18" charset="0"/>
                <a:cs typeface="Times New Roman" panose="02020603050405020304" pitchFamily="18" charset="0"/>
              </a:rPr>
              <a:t>закона.</a:t>
            </a:r>
          </a:p>
          <a:p>
            <a:pPr algn="just"/>
            <a:endParaRPr lang="ru-RU" sz="1350" b="1" u="sng" dirty="0" smtClean="0">
              <a:solidFill>
                <a:srgbClr val="067082"/>
              </a:solidFill>
              <a:latin typeface="Times New Roman" panose="02020603050405020304" pitchFamily="18" charset="0"/>
              <a:cs typeface="Times New Roman" panose="02020603050405020304" pitchFamily="18" charset="0"/>
            </a:endParaRPr>
          </a:p>
          <a:p>
            <a:pPr algn="just"/>
            <a:r>
              <a:rPr lang="ru-RU" sz="1350" b="1" u="sng" dirty="0" smtClean="0">
                <a:solidFill>
                  <a:srgbClr val="067082"/>
                </a:solidFill>
                <a:latin typeface="Times New Roman" panose="02020603050405020304" pitchFamily="18" charset="0"/>
                <a:cs typeface="Times New Roman" panose="02020603050405020304" pitchFamily="18" charset="0"/>
              </a:rPr>
              <a:t>Исключения из правила!!!</a:t>
            </a:r>
          </a:p>
          <a:p>
            <a:pPr algn="just"/>
            <a:r>
              <a:rPr lang="ru-RU" sz="1350" dirty="0" smtClean="0">
                <a:latin typeface="Times New Roman" panose="02020603050405020304" pitchFamily="18" charset="0"/>
                <a:cs typeface="Times New Roman" panose="02020603050405020304" pitchFamily="18" charset="0"/>
              </a:rPr>
              <a:t>при наличии правового акта, принятого </a:t>
            </a:r>
            <a:r>
              <a:rPr lang="ru-RU" sz="1350" dirty="0">
                <a:latin typeface="Times New Roman" panose="02020603050405020304" pitchFamily="18" charset="0"/>
                <a:cs typeface="Times New Roman" panose="02020603050405020304" pitchFamily="18" charset="0"/>
              </a:rPr>
              <a:t>в соответствии с ФЗ № 223 и размещенного до начала года в единой информационной </a:t>
            </a:r>
            <a:r>
              <a:rPr lang="ru-RU" sz="1350" dirty="0" smtClean="0">
                <a:latin typeface="Times New Roman" panose="02020603050405020304" pitchFamily="18" charset="0"/>
                <a:cs typeface="Times New Roman" panose="02020603050405020304" pitchFamily="18" charset="0"/>
              </a:rPr>
              <a:t>системе,</a:t>
            </a:r>
          </a:p>
          <a:p>
            <a:pPr algn="just"/>
            <a:endParaRPr lang="ru-RU" sz="1350" dirty="0" smtClean="0">
              <a:latin typeface="Times New Roman" panose="02020603050405020304" pitchFamily="18" charset="0"/>
              <a:cs typeface="Times New Roman" panose="02020603050405020304" pitchFamily="18" charset="0"/>
            </a:endParaRPr>
          </a:p>
          <a:p>
            <a:pPr algn="just"/>
            <a:endParaRPr lang="ru-RU" sz="1350" dirty="0">
              <a:latin typeface="Times New Roman" panose="02020603050405020304" pitchFamily="18" charset="0"/>
              <a:cs typeface="Times New Roman" panose="02020603050405020304" pitchFamily="18" charset="0"/>
            </a:endParaRPr>
          </a:p>
          <a:p>
            <a:pPr algn="just"/>
            <a:endParaRPr lang="ru-RU" sz="1350" dirty="0" smtClean="0">
              <a:latin typeface="Times New Roman" panose="02020603050405020304" pitchFamily="18" charset="0"/>
              <a:cs typeface="Times New Roman" panose="02020603050405020304" pitchFamily="18" charset="0"/>
            </a:endParaRPr>
          </a:p>
          <a:p>
            <a:pPr algn="just"/>
            <a:endParaRPr lang="ru-RU" sz="1350" dirty="0">
              <a:latin typeface="Times New Roman" panose="02020603050405020304" pitchFamily="18" charset="0"/>
              <a:cs typeface="Times New Roman" panose="02020603050405020304" pitchFamily="18" charset="0"/>
            </a:endParaRPr>
          </a:p>
          <a:p>
            <a:pPr algn="just"/>
            <a:endParaRPr lang="ru-RU" sz="1350" dirty="0" smtClean="0">
              <a:latin typeface="Times New Roman" panose="02020603050405020304" pitchFamily="18" charset="0"/>
              <a:cs typeface="Times New Roman" panose="02020603050405020304" pitchFamily="18" charset="0"/>
            </a:endParaRPr>
          </a:p>
          <a:p>
            <a:pPr algn="just"/>
            <a:r>
              <a:rPr lang="ru-RU" sz="1350" dirty="0" smtClean="0">
                <a:latin typeface="Times New Roman" panose="02020603050405020304" pitchFamily="18" charset="0"/>
                <a:cs typeface="Times New Roman" panose="02020603050405020304" pitchFamily="18" charset="0"/>
              </a:rPr>
              <a:t> </a:t>
            </a:r>
          </a:p>
          <a:p>
            <a:pPr algn="just"/>
            <a:endParaRPr lang="ru-RU" sz="1350" b="1" u="sng" dirty="0">
              <a:latin typeface="Times New Roman" panose="02020603050405020304" pitchFamily="18" charset="0"/>
              <a:cs typeface="Times New Roman" panose="02020603050405020304" pitchFamily="18" charset="0"/>
            </a:endParaRPr>
          </a:p>
          <a:p>
            <a:pPr algn="just"/>
            <a:endParaRPr lang="ru-RU" sz="1350" b="1" u="sng" dirty="0" smtClean="0">
              <a:latin typeface="Times New Roman" panose="02020603050405020304" pitchFamily="18" charset="0"/>
              <a:cs typeface="Times New Roman" panose="02020603050405020304" pitchFamily="18" charset="0"/>
            </a:endParaRPr>
          </a:p>
          <a:p>
            <a:pPr algn="just"/>
            <a:endParaRPr lang="ru-RU" sz="1350" b="1" u="sng" dirty="0">
              <a:latin typeface="Times New Roman" panose="02020603050405020304" pitchFamily="18" charset="0"/>
              <a:cs typeface="Times New Roman" panose="02020603050405020304" pitchFamily="18" charset="0"/>
            </a:endParaRPr>
          </a:p>
          <a:p>
            <a:pPr algn="just"/>
            <a:endParaRPr lang="ru-RU" sz="1350" b="1" u="sng" dirty="0" smtClean="0">
              <a:latin typeface="Times New Roman" panose="02020603050405020304" pitchFamily="18" charset="0"/>
              <a:cs typeface="Times New Roman" panose="02020603050405020304" pitchFamily="18" charset="0"/>
            </a:endParaRPr>
          </a:p>
          <a:p>
            <a:pPr algn="just"/>
            <a:endParaRPr lang="ru-RU" sz="1350" b="1" u="sng" dirty="0">
              <a:latin typeface="Times New Roman" panose="02020603050405020304" pitchFamily="18" charset="0"/>
              <a:cs typeface="Times New Roman" panose="02020603050405020304" pitchFamily="18" charset="0"/>
            </a:endParaRPr>
          </a:p>
          <a:p>
            <a:pPr algn="just"/>
            <a:endParaRPr lang="ru-RU" sz="1350" b="1" u="sng" dirty="0" smtClean="0">
              <a:latin typeface="Times New Roman" panose="02020603050405020304" pitchFamily="18" charset="0"/>
              <a:cs typeface="Times New Roman" panose="02020603050405020304" pitchFamily="18" charset="0"/>
            </a:endParaRPr>
          </a:p>
          <a:p>
            <a:pPr algn="just"/>
            <a:r>
              <a:rPr lang="ru-RU" sz="1350" b="1" u="sng" dirty="0" smtClean="0">
                <a:latin typeface="Times New Roman" panose="02020603050405020304" pitchFamily="18" charset="0"/>
                <a:cs typeface="Times New Roman" panose="02020603050405020304" pitchFamily="18" charset="0"/>
              </a:rPr>
              <a:t>бюджетное учреждение вправе не руководствоваться ФЗ № 44</a:t>
            </a:r>
            <a:r>
              <a:rPr lang="ru-RU" sz="1350" dirty="0" smtClean="0">
                <a:latin typeface="Times New Roman" panose="02020603050405020304" pitchFamily="18" charset="0"/>
                <a:cs typeface="Times New Roman" panose="02020603050405020304" pitchFamily="18" charset="0"/>
              </a:rPr>
              <a:t>, если осуществляет закупки за счет:</a:t>
            </a:r>
          </a:p>
          <a:p>
            <a:pPr algn="just"/>
            <a:endParaRPr lang="ru-RU" sz="1400" dirty="0">
              <a:latin typeface="Times New Roman" panose="02020603050405020304" pitchFamily="18" charset="0"/>
              <a:cs typeface="Times New Roman" panose="02020603050405020304" pitchFamily="18" charset="0"/>
            </a:endParaRPr>
          </a:p>
          <a:p>
            <a:pPr algn="just"/>
            <a:r>
              <a:rPr lang="ru-RU" sz="1400" dirty="0" smtClean="0">
                <a:solidFill>
                  <a:srgbClr val="067082"/>
                </a:solidFill>
                <a:latin typeface="Times New Roman" panose="02020603050405020304" pitchFamily="18" charset="0"/>
                <a:cs typeface="Times New Roman" panose="02020603050405020304" pitchFamily="18" charset="0"/>
              </a:rPr>
              <a:t>  </a:t>
            </a:r>
            <a:endParaRPr lang="ru-RU" sz="1400" dirty="0">
              <a:solidFill>
                <a:srgbClr val="067082"/>
              </a:solidFill>
              <a:latin typeface="Times New Roman" panose="02020603050405020304" pitchFamily="18" charset="0"/>
              <a:cs typeface="Times New Roman" panose="02020603050405020304" pitchFamily="18" charset="0"/>
            </a:endParaRPr>
          </a:p>
        </p:txBody>
      </p:sp>
      <p:pic>
        <p:nvPicPr>
          <p:cNvPr id="12" name="Рисунок 11"/>
          <p:cNvPicPr>
            <a:picLocks noChangeAspect="1"/>
          </p:cNvPicPr>
          <p:nvPr/>
        </p:nvPicPr>
        <p:blipFill>
          <a:blip r:embed="rId4" cstate="print"/>
          <a:stretch>
            <a:fillRect/>
          </a:stretch>
        </p:blipFill>
        <p:spPr>
          <a:xfrm>
            <a:off x="3275856" y="1779662"/>
            <a:ext cx="5400600" cy="2376263"/>
          </a:xfrm>
          <a:prstGeom prst="rect">
            <a:avLst/>
          </a:prstGeom>
        </p:spPr>
      </p:pic>
    </p:spTree>
    <p:extLst>
      <p:ext uri="{BB962C8B-B14F-4D97-AF65-F5344CB8AC3E}">
        <p14:creationId xmlns:p14="http://schemas.microsoft.com/office/powerpoint/2010/main" val="19910117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3091" y="1203598"/>
            <a:ext cx="2855865" cy="3456384"/>
          </a:xfrm>
          <a:prstGeom prst="rect">
            <a:avLst/>
          </a:prstGeom>
          <a:noFill/>
          <a:ln w="57150">
            <a:solidFill>
              <a:srgbClr val="0670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5400" dirty="0">
              <a:solidFill>
                <a:srgbClr val="067082"/>
              </a:solidFill>
            </a:endParaRPr>
          </a:p>
        </p:txBody>
      </p:sp>
      <p:sp>
        <p:nvSpPr>
          <p:cNvPr id="5" name="Прямоугольник 4"/>
          <p:cNvSpPr/>
          <p:nvPr/>
        </p:nvSpPr>
        <p:spPr>
          <a:xfrm>
            <a:off x="113092" y="195486"/>
            <a:ext cx="2802724" cy="738664"/>
          </a:xfrm>
          <a:prstGeom prst="rect">
            <a:avLst/>
          </a:prstGeom>
        </p:spPr>
        <p:txBody>
          <a:bodyPr wrap="square">
            <a:spAutoFit/>
          </a:bodyPr>
          <a:lstStyle/>
          <a:p>
            <a:pPr algn="ctr"/>
            <a:r>
              <a:rPr lang="ru-RU" sz="1400" b="1" dirty="0" smtClean="0">
                <a:latin typeface="Times New Roman" panose="02020603050405020304" pitchFamily="18" charset="0"/>
                <a:cs typeface="Times New Roman" panose="02020603050405020304" pitchFamily="18" charset="0"/>
              </a:rPr>
              <a:t>Когда бюджетные учреждения должны осуществлять закупки по ФЗ № 44?</a:t>
            </a:r>
            <a:endParaRPr lang="ru-RU" sz="14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3059832" y="65187"/>
            <a:ext cx="6120680" cy="5078313"/>
          </a:xfrm>
          <a:prstGeom prst="rect">
            <a:avLst/>
          </a:prstGeom>
          <a:noFill/>
        </p:spPr>
        <p:txBody>
          <a:bodyPr wrap="square" rtlCol="0">
            <a:spAutoFit/>
          </a:bodyPr>
          <a:lstStyle/>
          <a:p>
            <a:pPr algn="just"/>
            <a:r>
              <a:rPr lang="ru-RU" sz="1350" b="1" dirty="0">
                <a:latin typeface="Times New Roman" panose="02020603050405020304" pitchFamily="18" charset="0"/>
                <a:cs typeface="Times New Roman" panose="02020603050405020304" pitchFamily="18" charset="0"/>
              </a:rPr>
              <a:t>1.1) </a:t>
            </a:r>
            <a:r>
              <a:rPr lang="ru-RU" sz="1350" dirty="0">
                <a:latin typeface="Times New Roman" panose="02020603050405020304" pitchFamily="18" charset="0"/>
                <a:cs typeface="Times New Roman" panose="02020603050405020304" pitchFamily="18" charset="0"/>
              </a:rPr>
              <a:t>за счет средств, полученных в качестве дара, в том числе пожертвования (благотворительного пожертвования), по завещанию, грантов, передаваемых безвозмездно и безвозвратно гражданами и юридическими лицами, в том числе иностранными гражданами и иностранными юридическими лицами, а также международными организациями, получившими право на предоставление грантов на территории Российской Федерации в порядке, установленном Постановлением Правительства РФ от 23.04.2013 </a:t>
            </a:r>
            <a:r>
              <a:rPr lang="ru-RU" sz="1350" dirty="0" smtClean="0">
                <a:latin typeface="Times New Roman" panose="02020603050405020304" pitchFamily="18" charset="0"/>
                <a:cs typeface="Times New Roman" panose="02020603050405020304" pitchFamily="18" charset="0"/>
              </a:rPr>
              <a:t>№ </a:t>
            </a:r>
            <a:r>
              <a:rPr lang="ru-RU" sz="1350" dirty="0">
                <a:latin typeface="Times New Roman" panose="02020603050405020304" pitchFamily="18" charset="0"/>
                <a:cs typeface="Times New Roman" panose="02020603050405020304" pitchFamily="18" charset="0"/>
              </a:rPr>
              <a:t>367 «Об утверждении Правил получения международными организациями права на предоставление грантов на территории Российской Федерации на осуществление конкретных научных, научно-технических программ и проектов, инновационных проектов, проведение конкретных научных исследований на условиях, предусмотренных грантодателями», субсидий (грантов), предоставляемых на конкурсной основе из соответствующих бюджетов бюджетной системы Российской Федерации, если условиями, определенными грантодателями, не установлено иное</a:t>
            </a:r>
            <a:r>
              <a:rPr lang="ru-RU" sz="1350" dirty="0" smtClean="0">
                <a:latin typeface="Times New Roman" panose="02020603050405020304" pitchFamily="18" charset="0"/>
                <a:cs typeface="Times New Roman" panose="02020603050405020304" pitchFamily="18" charset="0"/>
              </a:rPr>
              <a:t>;</a:t>
            </a:r>
          </a:p>
          <a:p>
            <a:pPr algn="just"/>
            <a:r>
              <a:rPr lang="ru-RU" sz="1350" b="1" dirty="0" smtClean="0">
                <a:latin typeface="Times New Roman" panose="02020603050405020304" pitchFamily="18" charset="0"/>
                <a:cs typeface="Times New Roman" panose="02020603050405020304" pitchFamily="18" charset="0"/>
              </a:rPr>
              <a:t>1.2) </a:t>
            </a:r>
            <a:r>
              <a:rPr lang="ru-RU" sz="1350" dirty="0" smtClean="0">
                <a:latin typeface="Times New Roman" panose="02020603050405020304" pitchFamily="18" charset="0"/>
                <a:cs typeface="Times New Roman" panose="02020603050405020304" pitchFamily="18" charset="0"/>
              </a:rPr>
              <a:t>в </a:t>
            </a:r>
            <a:r>
              <a:rPr lang="ru-RU" sz="1350" dirty="0">
                <a:latin typeface="Times New Roman" panose="02020603050405020304" pitchFamily="18" charset="0"/>
                <a:cs typeface="Times New Roman" panose="02020603050405020304" pitchFamily="18" charset="0"/>
              </a:rPr>
              <a:t>качестве исполнителя по контракту в случае привлечения на основании договора в ходе исполнения данного контракта иных лиц для поставки товара, выполнения работы или оказания услуги, необходимых для исполнения предусмотренных контрактом обязательств данного учреждения</a:t>
            </a:r>
            <a:r>
              <a:rPr lang="ru-RU" sz="1350" dirty="0" smtClean="0">
                <a:latin typeface="Times New Roman" panose="02020603050405020304" pitchFamily="18" charset="0"/>
                <a:cs typeface="Times New Roman" panose="02020603050405020304" pitchFamily="18" charset="0"/>
              </a:rPr>
              <a:t>;</a:t>
            </a:r>
          </a:p>
          <a:p>
            <a:pPr algn="just"/>
            <a:r>
              <a:rPr lang="ru-RU" sz="1350" b="1" dirty="0">
                <a:latin typeface="Times New Roman" panose="02020603050405020304" pitchFamily="18" charset="0"/>
                <a:cs typeface="Times New Roman" panose="02020603050405020304" pitchFamily="18" charset="0"/>
              </a:rPr>
              <a:t>1.3) </a:t>
            </a:r>
            <a:r>
              <a:rPr lang="ru-RU" sz="1350" dirty="0">
                <a:latin typeface="Times New Roman" panose="02020603050405020304" pitchFamily="18" charset="0"/>
                <a:cs typeface="Times New Roman" panose="02020603050405020304" pitchFamily="18" charset="0"/>
              </a:rPr>
              <a:t>за счет средств, полученных при осуществлении им иной приносящей доход деятельности от физических лиц, юридических лиц, в том числе в рамках предусмотренных его учредительным документом основных видов деятельности (за исключением средств, полученных на оказание и оплату медицинской помощи по обязательному медицинскому страхованию).</a:t>
            </a:r>
          </a:p>
          <a:p>
            <a:pPr algn="just"/>
            <a:endParaRPr lang="ru-RU" sz="135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3"/>
          <a:stretch>
            <a:fillRect/>
          </a:stretch>
        </p:blipFill>
        <p:spPr>
          <a:xfrm>
            <a:off x="139660" y="1227597"/>
            <a:ext cx="2802725" cy="3410111"/>
          </a:xfrm>
          <a:prstGeom prst="rect">
            <a:avLst/>
          </a:prstGeom>
        </p:spPr>
      </p:pic>
    </p:spTree>
    <p:extLst>
      <p:ext uri="{BB962C8B-B14F-4D97-AF65-F5344CB8AC3E}">
        <p14:creationId xmlns:p14="http://schemas.microsoft.com/office/powerpoint/2010/main" val="13720359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3091" y="1203598"/>
            <a:ext cx="2855865" cy="3456384"/>
          </a:xfrm>
          <a:prstGeom prst="rect">
            <a:avLst/>
          </a:prstGeom>
          <a:noFill/>
          <a:ln w="57150">
            <a:solidFill>
              <a:srgbClr val="0670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5400" dirty="0">
              <a:solidFill>
                <a:srgbClr val="067082"/>
              </a:solidFill>
            </a:endParaRPr>
          </a:p>
        </p:txBody>
      </p:sp>
      <p:sp>
        <p:nvSpPr>
          <p:cNvPr id="5" name="Прямоугольник 4"/>
          <p:cNvSpPr/>
          <p:nvPr/>
        </p:nvSpPr>
        <p:spPr>
          <a:xfrm>
            <a:off x="251520" y="339502"/>
            <a:ext cx="2802724" cy="523220"/>
          </a:xfrm>
          <a:prstGeom prst="rect">
            <a:avLst/>
          </a:prstGeom>
        </p:spPr>
        <p:txBody>
          <a:bodyPr wrap="square">
            <a:spAutoFit/>
          </a:bodyPr>
          <a:lstStyle/>
          <a:p>
            <a:pPr algn="ctr"/>
            <a:r>
              <a:rPr lang="ru-RU" sz="1400" b="1" dirty="0" smtClean="0">
                <a:latin typeface="Times New Roman" panose="02020603050405020304" pitchFamily="18" charset="0"/>
                <a:cs typeface="Times New Roman" panose="02020603050405020304" pitchFamily="18" charset="0"/>
              </a:rPr>
              <a:t>Что такое положение о закупках по ФЗ № 223?</a:t>
            </a:r>
            <a:endParaRPr lang="ru-RU" sz="14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3"/>
          <a:stretch>
            <a:fillRect/>
          </a:stretch>
        </p:blipFill>
        <p:spPr>
          <a:xfrm>
            <a:off x="113091" y="1239602"/>
            <a:ext cx="2802725" cy="3384376"/>
          </a:xfrm>
          <a:prstGeom prst="rect">
            <a:avLst/>
          </a:prstGeom>
        </p:spPr>
      </p:pic>
      <p:sp>
        <p:nvSpPr>
          <p:cNvPr id="4" name="TextBox 3"/>
          <p:cNvSpPr txBox="1"/>
          <p:nvPr/>
        </p:nvSpPr>
        <p:spPr>
          <a:xfrm>
            <a:off x="3275856" y="339502"/>
            <a:ext cx="5472608" cy="4278094"/>
          </a:xfrm>
          <a:prstGeom prst="rect">
            <a:avLst/>
          </a:prstGeom>
          <a:noFill/>
        </p:spPr>
        <p:txBody>
          <a:bodyPr wrap="square" rtlCol="0">
            <a:spAutoFit/>
          </a:bodyPr>
          <a:lstStyle/>
          <a:p>
            <a:pPr algn="just"/>
            <a:r>
              <a:rPr lang="ru-RU" sz="1600" dirty="0" smtClean="0">
                <a:latin typeface="Times New Roman" panose="02020603050405020304" pitchFamily="18" charset="0"/>
                <a:cs typeface="Times New Roman" panose="02020603050405020304" pitchFamily="18" charset="0"/>
              </a:rPr>
              <a:t>	</a:t>
            </a:r>
            <a:r>
              <a:rPr lang="ru-RU" sz="1600" b="1" u="sng" dirty="0" smtClean="0">
                <a:latin typeface="Times New Roman" panose="02020603050405020304" pitchFamily="18" charset="0"/>
                <a:cs typeface="Times New Roman" panose="02020603050405020304" pitchFamily="18" charset="0"/>
              </a:rPr>
              <a:t>Положение </a:t>
            </a:r>
            <a:r>
              <a:rPr lang="ru-RU" sz="1600" b="1" u="sng" dirty="0">
                <a:latin typeface="Times New Roman" panose="02020603050405020304" pitchFamily="18" charset="0"/>
                <a:cs typeface="Times New Roman" panose="02020603050405020304" pitchFamily="18" charset="0"/>
              </a:rPr>
              <a:t>о закупке </a:t>
            </a:r>
            <a:r>
              <a:rPr lang="ru-RU" sz="1600" dirty="0">
                <a:latin typeface="Times New Roman" panose="02020603050405020304" pitchFamily="18" charset="0"/>
                <a:cs typeface="Times New Roman" panose="02020603050405020304" pitchFamily="18" charset="0"/>
              </a:rPr>
              <a:t>является документом, который регламентирует закупочную деятельность заказчика и должен содержать требования к закупке, в том числе порядок определения и обоснования начальной (максимальной) цены договора, цены договора, заключаемого с единственным поставщиком (исполнителем, подрядчиком), включая порядок определения формулы цены, устанавливающей правила расчета сумм, подлежащих уплате заказчиком поставщику (исполнителю, подрядчику) в ходе исполнения договора (далее - формула цены), определения и обоснования цены единицы товара, работы, услуги, определения максимального значения цены договора, порядок подготовки и осуществления закупок способами, указанными в частях 3.1 и 3.2 статьи 3 </a:t>
            </a:r>
            <a:r>
              <a:rPr lang="ru-RU" sz="1600" dirty="0" smtClean="0">
                <a:latin typeface="Times New Roman" panose="02020603050405020304" pitchFamily="18" charset="0"/>
                <a:cs typeface="Times New Roman" panose="02020603050405020304" pitchFamily="18" charset="0"/>
              </a:rPr>
              <a:t>ФЗ № 223, </a:t>
            </a:r>
            <a:r>
              <a:rPr lang="ru-RU" sz="1600" dirty="0">
                <a:latin typeface="Times New Roman" panose="02020603050405020304" pitchFamily="18" charset="0"/>
                <a:cs typeface="Times New Roman" panose="02020603050405020304" pitchFamily="18" charset="0"/>
              </a:rPr>
              <a:t>порядок и условия их применения, порядок заключения и исполнения договоров, а также иные связанные с обеспечением закупки положения.</a:t>
            </a:r>
          </a:p>
        </p:txBody>
      </p:sp>
    </p:spTree>
    <p:extLst>
      <p:ext uri="{BB962C8B-B14F-4D97-AF65-F5344CB8AC3E}">
        <p14:creationId xmlns:p14="http://schemas.microsoft.com/office/powerpoint/2010/main" val="5076263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3091" y="1203598"/>
            <a:ext cx="2855865" cy="3456384"/>
          </a:xfrm>
          <a:prstGeom prst="rect">
            <a:avLst/>
          </a:prstGeom>
          <a:noFill/>
          <a:ln w="57150">
            <a:solidFill>
              <a:srgbClr val="0670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5400" dirty="0">
              <a:solidFill>
                <a:srgbClr val="067082"/>
              </a:solidFill>
            </a:endParaRPr>
          </a:p>
        </p:txBody>
      </p:sp>
      <p:sp>
        <p:nvSpPr>
          <p:cNvPr id="5" name="Прямоугольник 4"/>
          <p:cNvSpPr/>
          <p:nvPr/>
        </p:nvSpPr>
        <p:spPr>
          <a:xfrm>
            <a:off x="113091" y="184945"/>
            <a:ext cx="2802724" cy="954107"/>
          </a:xfrm>
          <a:prstGeom prst="rect">
            <a:avLst/>
          </a:prstGeom>
        </p:spPr>
        <p:txBody>
          <a:bodyPr wrap="square">
            <a:spAutoFit/>
          </a:bodyPr>
          <a:lstStyle/>
          <a:p>
            <a:pPr algn="ctr"/>
            <a:r>
              <a:rPr lang="ru-RU" sz="1400" b="1" dirty="0" smtClean="0">
                <a:latin typeface="Times New Roman" panose="02020603050405020304" pitchFamily="18" charset="0"/>
                <a:cs typeface="Times New Roman" panose="02020603050405020304" pitchFamily="18" charset="0"/>
              </a:rPr>
              <a:t>Когда государственные и муниципальные унитарные предприятия осуществляют закупки по ФЗ № 44?</a:t>
            </a:r>
            <a:endParaRPr lang="ru-RU" sz="14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3059832" y="267494"/>
            <a:ext cx="6120680" cy="5509200"/>
          </a:xfrm>
          <a:prstGeom prst="rect">
            <a:avLst/>
          </a:prstGeom>
          <a:noFill/>
        </p:spPr>
        <p:txBody>
          <a:bodyPr wrap="square" rtlCol="0">
            <a:spAutoFit/>
          </a:bodyPr>
          <a:lstStyle/>
          <a:p>
            <a:pPr algn="just"/>
            <a:r>
              <a:rPr lang="ru-RU" sz="1350" b="1" u="sng" dirty="0" smtClean="0">
                <a:solidFill>
                  <a:srgbClr val="067082"/>
                </a:solidFill>
                <a:latin typeface="Times New Roman" panose="02020603050405020304" pitchFamily="18" charset="0"/>
                <a:cs typeface="Times New Roman" panose="02020603050405020304" pitchFamily="18" charset="0"/>
              </a:rPr>
              <a:t>Общее правило!!! </a:t>
            </a:r>
            <a:r>
              <a:rPr lang="ru-RU" sz="1350" dirty="0" smtClean="0">
                <a:latin typeface="Times New Roman" panose="02020603050405020304" pitchFamily="18" charset="0"/>
                <a:cs typeface="Times New Roman" panose="02020603050405020304" pitchFamily="18" charset="0"/>
              </a:rPr>
              <a:t>во всех случаях, не попадающих под исключения.</a:t>
            </a:r>
          </a:p>
          <a:p>
            <a:pPr algn="just"/>
            <a:endParaRPr lang="ru-RU" sz="1350" b="1" u="sng" dirty="0" smtClean="0">
              <a:solidFill>
                <a:srgbClr val="067082"/>
              </a:solidFill>
              <a:latin typeface="Times New Roman" panose="02020603050405020304" pitchFamily="18" charset="0"/>
              <a:cs typeface="Times New Roman" panose="02020603050405020304" pitchFamily="18" charset="0"/>
            </a:endParaRPr>
          </a:p>
          <a:p>
            <a:pPr algn="just"/>
            <a:r>
              <a:rPr lang="ru-RU" sz="1350" b="1" u="sng" dirty="0" smtClean="0">
                <a:solidFill>
                  <a:srgbClr val="067082"/>
                </a:solidFill>
                <a:latin typeface="Times New Roman" panose="02020603050405020304" pitchFamily="18" charset="0"/>
                <a:cs typeface="Times New Roman" panose="02020603050405020304" pitchFamily="18" charset="0"/>
              </a:rPr>
              <a:t>Исключения из правила!!!</a:t>
            </a:r>
            <a:endParaRPr lang="ru-RU" sz="1350" dirty="0">
              <a:latin typeface="Times New Roman" panose="02020603050405020304" pitchFamily="18" charset="0"/>
              <a:cs typeface="Times New Roman" panose="02020603050405020304" pitchFamily="18" charset="0"/>
            </a:endParaRPr>
          </a:p>
          <a:p>
            <a:pPr algn="just"/>
            <a:r>
              <a:rPr lang="ru-RU" sz="1350" dirty="0" smtClean="0">
                <a:latin typeface="Times New Roman" panose="02020603050405020304" pitchFamily="18" charset="0"/>
                <a:cs typeface="Times New Roman" panose="02020603050405020304" pitchFamily="18" charset="0"/>
              </a:rPr>
              <a:t>1. Закупки </a:t>
            </a:r>
            <a:r>
              <a:rPr lang="ru-RU" sz="1350" dirty="0">
                <a:latin typeface="Times New Roman" panose="02020603050405020304" pitchFamily="18" charset="0"/>
                <a:cs typeface="Times New Roman" panose="02020603050405020304" pitchFamily="18" charset="0"/>
              </a:rPr>
              <a:t>федеральных государственных унитарных предприятий, имеющих существенное значение для обеспечения прав и законных интересов граждан Российской Федерации, обороноспособности и безопасности государства, перечень которых утверждается Правительством Российской Федерации по согласованию с Администрацией Президента Российской Федерации, осуществляемых без использования субсидий, предоставленных из федерального бюджета на осуществление на территории Российской Федерации капитальных вложений в объекты капитального строительства государственной собственности Российской Федерации и (или) на приобретение на территории Российской Федерации объектов недвижимого имущества в государственную собственность Российской </a:t>
            </a:r>
            <a:r>
              <a:rPr lang="ru-RU" sz="1350" dirty="0" smtClean="0">
                <a:latin typeface="Times New Roman" panose="02020603050405020304" pitchFamily="18" charset="0"/>
                <a:cs typeface="Times New Roman" panose="02020603050405020304" pitchFamily="18" charset="0"/>
              </a:rPr>
              <a:t>Федерации.</a:t>
            </a:r>
          </a:p>
          <a:p>
            <a:pPr algn="just"/>
            <a:endParaRPr lang="ru-RU" sz="1350" dirty="0" smtClean="0">
              <a:latin typeface="Times New Roman" panose="02020603050405020304" pitchFamily="18" charset="0"/>
              <a:cs typeface="Times New Roman" panose="02020603050405020304" pitchFamily="18" charset="0"/>
            </a:endParaRPr>
          </a:p>
          <a:p>
            <a:pPr algn="just"/>
            <a:r>
              <a:rPr lang="ru-RU" sz="1350" b="1" u="sng" dirty="0" smtClean="0">
                <a:latin typeface="Times New Roman" panose="02020603050405020304" pitchFamily="18" charset="0"/>
                <a:cs typeface="Times New Roman" panose="02020603050405020304" pitchFamily="18" charset="0"/>
              </a:rPr>
              <a:t>Распоряжение </a:t>
            </a:r>
            <a:r>
              <a:rPr lang="ru-RU" sz="1350" b="1" u="sng" dirty="0">
                <a:latin typeface="Times New Roman" panose="02020603050405020304" pitchFamily="18" charset="0"/>
                <a:cs typeface="Times New Roman" panose="02020603050405020304" pitchFamily="18" charset="0"/>
              </a:rPr>
              <a:t>Правительства РФ от 31.12.2016 </a:t>
            </a:r>
            <a:r>
              <a:rPr lang="ru-RU" sz="1350" b="1" u="sng" dirty="0" smtClean="0">
                <a:latin typeface="Times New Roman" panose="02020603050405020304" pitchFamily="18" charset="0"/>
                <a:cs typeface="Times New Roman" panose="02020603050405020304" pitchFamily="18" charset="0"/>
              </a:rPr>
              <a:t>№ 2931-р</a:t>
            </a:r>
            <a:r>
              <a:rPr lang="ru-RU" sz="1350" dirty="0" smtClean="0">
                <a:latin typeface="Times New Roman" panose="02020603050405020304" pitchFamily="18" charset="0"/>
                <a:cs typeface="Times New Roman" panose="02020603050405020304" pitchFamily="18" charset="0"/>
              </a:rPr>
              <a:t> «Об </a:t>
            </a:r>
            <a:r>
              <a:rPr lang="ru-RU" sz="1350" dirty="0">
                <a:latin typeface="Times New Roman" panose="02020603050405020304" pitchFamily="18" charset="0"/>
                <a:cs typeface="Times New Roman" panose="02020603050405020304" pitchFamily="18" charset="0"/>
              </a:rPr>
              <a:t>утверждении перечня федеральных государственных унитарных предприятий, имеющих существенное значение для обеспечения прав и законных интересов граждан Российской Федерации, обороноспособности и безопасности </a:t>
            </a:r>
            <a:r>
              <a:rPr lang="ru-RU" sz="1350" dirty="0" smtClean="0">
                <a:latin typeface="Times New Roman" panose="02020603050405020304" pitchFamily="18" charset="0"/>
                <a:cs typeface="Times New Roman" panose="02020603050405020304" pitchFamily="18" charset="0"/>
              </a:rPr>
              <a:t>государства» (например, Приборостроительный завод (г. Трехгорный), ПО «Маяк» (г. Озерск), РФЯЦ – ВНИИ им. Е.И. </a:t>
            </a:r>
            <a:r>
              <a:rPr lang="ru-RU" sz="1350" dirty="0" err="1" smtClean="0">
                <a:latin typeface="Times New Roman" panose="02020603050405020304" pitchFamily="18" charset="0"/>
                <a:cs typeface="Times New Roman" panose="02020603050405020304" pitchFamily="18" charset="0"/>
              </a:rPr>
              <a:t>Забабахина</a:t>
            </a:r>
            <a:r>
              <a:rPr lang="ru-RU" sz="1350" dirty="0" smtClean="0">
                <a:latin typeface="Times New Roman" panose="02020603050405020304" pitchFamily="18" charset="0"/>
                <a:cs typeface="Times New Roman" panose="02020603050405020304" pitchFamily="18" charset="0"/>
              </a:rPr>
              <a:t> (г. </a:t>
            </a:r>
            <a:r>
              <a:rPr lang="ru-RU" sz="1350" dirty="0" err="1" smtClean="0">
                <a:latin typeface="Times New Roman" panose="02020603050405020304" pitchFamily="18" charset="0"/>
                <a:cs typeface="Times New Roman" panose="02020603050405020304" pitchFamily="18" charset="0"/>
              </a:rPr>
              <a:t>Снежинск</a:t>
            </a:r>
            <a:r>
              <a:rPr lang="ru-RU" sz="1350" dirty="0" smtClean="0">
                <a:latin typeface="Times New Roman" panose="02020603050405020304" pitchFamily="18" charset="0"/>
                <a:cs typeface="Times New Roman" panose="02020603050405020304" pitchFamily="18" charset="0"/>
              </a:rPr>
              <a:t>), ИТАР-ТАСС (г. Москва), ТТЦ «Останкино» (г. Москва), Киноконцерн «Мосфильм» (г. Москва) и т.д.)</a:t>
            </a:r>
            <a:endParaRPr lang="ru-RU" sz="1350" dirty="0">
              <a:latin typeface="Times New Roman" panose="02020603050405020304" pitchFamily="18" charset="0"/>
              <a:cs typeface="Times New Roman" panose="02020603050405020304" pitchFamily="18" charset="0"/>
            </a:endParaRPr>
          </a:p>
          <a:p>
            <a:pPr algn="just"/>
            <a:endParaRPr lang="ru-RU" sz="1350" dirty="0" smtClean="0">
              <a:latin typeface="Times New Roman" panose="02020603050405020304" pitchFamily="18" charset="0"/>
              <a:cs typeface="Times New Roman" panose="02020603050405020304" pitchFamily="18" charset="0"/>
            </a:endParaRPr>
          </a:p>
          <a:p>
            <a:pPr algn="just"/>
            <a:endParaRPr lang="ru-RU" sz="1400" dirty="0">
              <a:latin typeface="Times New Roman" panose="02020603050405020304" pitchFamily="18" charset="0"/>
              <a:cs typeface="Times New Roman" panose="02020603050405020304" pitchFamily="18" charset="0"/>
            </a:endParaRPr>
          </a:p>
          <a:p>
            <a:pPr algn="just"/>
            <a:r>
              <a:rPr lang="ru-RU" sz="1400" dirty="0" smtClean="0">
                <a:solidFill>
                  <a:srgbClr val="067082"/>
                </a:solidFill>
                <a:latin typeface="Times New Roman" panose="02020603050405020304" pitchFamily="18" charset="0"/>
                <a:cs typeface="Times New Roman" panose="02020603050405020304" pitchFamily="18" charset="0"/>
              </a:rPr>
              <a:t>  </a:t>
            </a:r>
            <a:endParaRPr lang="ru-RU" sz="1400" dirty="0">
              <a:solidFill>
                <a:srgbClr val="067082"/>
              </a:solidFill>
              <a:latin typeface="Times New Roman" panose="02020603050405020304" pitchFamily="18" charset="0"/>
              <a:cs typeface="Times New Roman" panose="02020603050405020304" pitchFamily="18" charset="0"/>
            </a:endParaRPr>
          </a:p>
        </p:txBody>
      </p:sp>
      <p:pic>
        <p:nvPicPr>
          <p:cNvPr id="2050" name="Picture 2" descr="Государственное унитарное предприятие - это… федеральные и муниципальные  унитарные предприятия (фгуп и муп) - МФЦ Челябинской област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595" y="1255389"/>
            <a:ext cx="2778220" cy="3352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1025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3091" y="1203598"/>
            <a:ext cx="2855865" cy="3456384"/>
          </a:xfrm>
          <a:prstGeom prst="rect">
            <a:avLst/>
          </a:prstGeom>
          <a:noFill/>
          <a:ln w="57150">
            <a:solidFill>
              <a:srgbClr val="0670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5400" dirty="0">
              <a:solidFill>
                <a:srgbClr val="067082"/>
              </a:solidFill>
            </a:endParaRPr>
          </a:p>
        </p:txBody>
      </p:sp>
      <p:sp>
        <p:nvSpPr>
          <p:cNvPr id="5" name="Прямоугольник 4"/>
          <p:cNvSpPr/>
          <p:nvPr/>
        </p:nvSpPr>
        <p:spPr>
          <a:xfrm>
            <a:off x="113091" y="184945"/>
            <a:ext cx="2802724" cy="954107"/>
          </a:xfrm>
          <a:prstGeom prst="rect">
            <a:avLst/>
          </a:prstGeom>
        </p:spPr>
        <p:txBody>
          <a:bodyPr wrap="square">
            <a:spAutoFit/>
          </a:bodyPr>
          <a:lstStyle/>
          <a:p>
            <a:pPr algn="ctr"/>
            <a:r>
              <a:rPr lang="ru-RU" sz="1400" b="1" dirty="0" smtClean="0">
                <a:latin typeface="Times New Roman" panose="02020603050405020304" pitchFamily="18" charset="0"/>
                <a:cs typeface="Times New Roman" panose="02020603050405020304" pitchFamily="18" charset="0"/>
              </a:rPr>
              <a:t>Когда государственные и муниципальные унитарные предприятия осуществляют закупки по ФЗ № 44?</a:t>
            </a:r>
            <a:endParaRPr lang="ru-RU" sz="14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3059832" y="267494"/>
            <a:ext cx="6120680" cy="8417689"/>
          </a:xfrm>
          <a:prstGeom prst="rect">
            <a:avLst/>
          </a:prstGeom>
          <a:noFill/>
        </p:spPr>
        <p:txBody>
          <a:bodyPr wrap="square" rtlCol="0">
            <a:spAutoFit/>
          </a:bodyPr>
          <a:lstStyle/>
          <a:p>
            <a:pPr algn="just"/>
            <a:r>
              <a:rPr lang="ru-RU" sz="1350" b="1" u="sng" dirty="0" smtClean="0">
                <a:solidFill>
                  <a:srgbClr val="067082"/>
                </a:solidFill>
                <a:latin typeface="Times New Roman" panose="02020603050405020304" pitchFamily="18" charset="0"/>
                <a:cs typeface="Times New Roman" panose="02020603050405020304" pitchFamily="18" charset="0"/>
              </a:rPr>
              <a:t>Исключения из правила!!!</a:t>
            </a:r>
            <a:endParaRPr lang="ru-RU" sz="1350" dirty="0">
              <a:latin typeface="Times New Roman" panose="02020603050405020304" pitchFamily="18" charset="0"/>
              <a:cs typeface="Times New Roman" panose="02020603050405020304" pitchFamily="18" charset="0"/>
            </a:endParaRPr>
          </a:p>
          <a:p>
            <a:pPr algn="just"/>
            <a:r>
              <a:rPr lang="ru-RU" sz="1350" dirty="0">
                <a:latin typeface="Times New Roman" panose="02020603050405020304" pitchFamily="18" charset="0"/>
                <a:cs typeface="Times New Roman" panose="02020603050405020304" pitchFamily="18" charset="0"/>
              </a:rPr>
              <a:t>2. при наличии правового акта, принятого в соответствии с ФЗ № 223 и размещенного до начала года в единой информационной системе</a:t>
            </a:r>
            <a:r>
              <a:rPr lang="ru-RU" sz="1350" dirty="0" smtClean="0">
                <a:latin typeface="Times New Roman" panose="02020603050405020304" pitchFamily="18" charset="0"/>
                <a:cs typeface="Times New Roman" panose="02020603050405020304" pitchFamily="18" charset="0"/>
              </a:rPr>
              <a:t>,</a:t>
            </a:r>
          </a:p>
          <a:p>
            <a:pPr algn="just"/>
            <a:r>
              <a:rPr lang="ru-RU" sz="1350" dirty="0">
                <a:latin typeface="Times New Roman" panose="02020603050405020304" pitchFamily="18" charset="0"/>
                <a:cs typeface="Times New Roman" panose="02020603050405020304" pitchFamily="18" charset="0"/>
              </a:rPr>
              <a:t>а) за счет средств, полученных в качестве дара, в том числе пожертвования, по завещанию, грантов, передаваемых безвозмездно и безвозвратно гражданами и юридическими лицами, в том числе иностранными гражданами и иностранными юридическими лицами, а также международными организациями, получившими право на предоставление грантов на территории Российской Федерации в порядке, установленном законодательством Российской Федерации, субсидий (грантов), предоставляемых на конкурсной основе из соответствующих бюджетов бюджетной системы Российской Федерации, если условиями, определенными грантодателями, не установлено иное</a:t>
            </a:r>
            <a:r>
              <a:rPr lang="ru-RU" sz="1350" dirty="0" smtClean="0">
                <a:latin typeface="Times New Roman" panose="02020603050405020304" pitchFamily="18" charset="0"/>
                <a:cs typeface="Times New Roman" panose="02020603050405020304" pitchFamily="18" charset="0"/>
              </a:rPr>
              <a:t>;</a:t>
            </a:r>
          </a:p>
          <a:p>
            <a:pPr algn="just"/>
            <a:r>
              <a:rPr lang="ru-RU" sz="1350" dirty="0" smtClean="0">
                <a:latin typeface="Times New Roman" panose="02020603050405020304" pitchFamily="18" charset="0"/>
                <a:cs typeface="Times New Roman" panose="02020603050405020304" pitchFamily="18" charset="0"/>
              </a:rPr>
              <a:t>б) в </a:t>
            </a:r>
            <a:r>
              <a:rPr lang="ru-RU" sz="1350" dirty="0">
                <a:latin typeface="Times New Roman" panose="02020603050405020304" pitchFamily="18" charset="0"/>
                <a:cs typeface="Times New Roman" panose="02020603050405020304" pitchFamily="18" charset="0"/>
              </a:rPr>
              <a:t>качестве исполнителя по контракту в случае привлечения на основании договора в ходе исполнения данного контракта иных лиц для поставки товара, выполнения работы или оказания услуги, необходимых для исполнения предусмотренных контрактом обязательств данного предприятия, за исключением случаев исполнения предприятием контракта, заключенного в соответствии с пунктом 2 части 1 статьи 93 </a:t>
            </a:r>
            <a:r>
              <a:rPr lang="ru-RU" sz="1350" dirty="0" smtClean="0">
                <a:latin typeface="Times New Roman" panose="02020603050405020304" pitchFamily="18" charset="0"/>
                <a:cs typeface="Times New Roman" panose="02020603050405020304" pitchFamily="18" charset="0"/>
              </a:rPr>
              <a:t>Закона о контрактной системе;</a:t>
            </a:r>
          </a:p>
          <a:p>
            <a:pPr algn="just"/>
            <a:r>
              <a:rPr lang="ru-RU" sz="1350" dirty="0">
                <a:latin typeface="Times New Roman" panose="02020603050405020304" pitchFamily="18" charset="0"/>
                <a:cs typeface="Times New Roman" panose="02020603050405020304" pitchFamily="18" charset="0"/>
              </a:rPr>
              <a:t>в) без привлечения средств соответствующих бюджетов бюджетной системы Российской Федерации.</a:t>
            </a:r>
          </a:p>
          <a:p>
            <a:pPr algn="just"/>
            <a:endParaRPr lang="ru-RU" sz="1350" dirty="0">
              <a:latin typeface="Times New Roman" panose="02020603050405020304" pitchFamily="18" charset="0"/>
              <a:cs typeface="Times New Roman" panose="02020603050405020304" pitchFamily="18" charset="0"/>
            </a:endParaRPr>
          </a:p>
          <a:p>
            <a:pPr algn="just"/>
            <a:endParaRPr lang="ru-RU" sz="1350" dirty="0" smtClean="0">
              <a:latin typeface="Times New Roman" panose="02020603050405020304" pitchFamily="18" charset="0"/>
              <a:cs typeface="Times New Roman" panose="02020603050405020304" pitchFamily="18" charset="0"/>
            </a:endParaRPr>
          </a:p>
          <a:p>
            <a:pPr algn="just"/>
            <a:endParaRPr lang="ru-RU" sz="1350" dirty="0">
              <a:latin typeface="Times New Roman" panose="02020603050405020304" pitchFamily="18" charset="0"/>
              <a:cs typeface="Times New Roman" panose="02020603050405020304" pitchFamily="18" charset="0"/>
            </a:endParaRPr>
          </a:p>
          <a:p>
            <a:pPr algn="just"/>
            <a:endParaRPr lang="ru-RU" sz="1350" dirty="0">
              <a:latin typeface="Times New Roman" panose="02020603050405020304" pitchFamily="18" charset="0"/>
              <a:cs typeface="Times New Roman" panose="02020603050405020304" pitchFamily="18" charset="0"/>
            </a:endParaRPr>
          </a:p>
          <a:p>
            <a:pPr algn="just"/>
            <a:endParaRPr lang="ru-RU" sz="1350" dirty="0" smtClean="0">
              <a:latin typeface="Times New Roman" panose="02020603050405020304" pitchFamily="18" charset="0"/>
              <a:cs typeface="Times New Roman" panose="02020603050405020304" pitchFamily="18" charset="0"/>
            </a:endParaRPr>
          </a:p>
          <a:p>
            <a:pPr algn="just"/>
            <a:endParaRPr lang="ru-RU" sz="1350" dirty="0">
              <a:latin typeface="Times New Roman" panose="02020603050405020304" pitchFamily="18" charset="0"/>
              <a:cs typeface="Times New Roman" panose="02020603050405020304" pitchFamily="18" charset="0"/>
            </a:endParaRPr>
          </a:p>
          <a:p>
            <a:pPr algn="just"/>
            <a:endParaRPr lang="ru-RU" sz="1350" dirty="0" smtClean="0">
              <a:latin typeface="Times New Roman" panose="02020603050405020304" pitchFamily="18" charset="0"/>
              <a:cs typeface="Times New Roman" panose="02020603050405020304" pitchFamily="18" charset="0"/>
            </a:endParaRPr>
          </a:p>
          <a:p>
            <a:pPr algn="just"/>
            <a:endParaRPr lang="ru-RU" sz="1350" dirty="0">
              <a:latin typeface="Times New Roman" panose="02020603050405020304" pitchFamily="18" charset="0"/>
              <a:cs typeface="Times New Roman" panose="02020603050405020304" pitchFamily="18" charset="0"/>
            </a:endParaRPr>
          </a:p>
          <a:p>
            <a:pPr algn="just"/>
            <a:endParaRPr lang="ru-RU" sz="1350" dirty="0" smtClean="0">
              <a:latin typeface="Times New Roman" panose="02020603050405020304" pitchFamily="18" charset="0"/>
              <a:cs typeface="Times New Roman" panose="02020603050405020304" pitchFamily="18" charset="0"/>
            </a:endParaRPr>
          </a:p>
          <a:p>
            <a:pPr algn="just"/>
            <a:endParaRPr lang="ru-RU" sz="1350" dirty="0">
              <a:latin typeface="Times New Roman" panose="02020603050405020304" pitchFamily="18" charset="0"/>
              <a:cs typeface="Times New Roman" panose="02020603050405020304" pitchFamily="18" charset="0"/>
            </a:endParaRPr>
          </a:p>
          <a:p>
            <a:pPr algn="just"/>
            <a:endParaRPr lang="ru-RU" sz="1350" dirty="0" smtClean="0">
              <a:latin typeface="Times New Roman" panose="02020603050405020304" pitchFamily="18" charset="0"/>
              <a:cs typeface="Times New Roman" panose="02020603050405020304" pitchFamily="18" charset="0"/>
            </a:endParaRPr>
          </a:p>
          <a:p>
            <a:pPr algn="just"/>
            <a:endParaRPr lang="ru-RU" sz="1350" dirty="0">
              <a:latin typeface="Times New Roman" panose="02020603050405020304" pitchFamily="18" charset="0"/>
              <a:cs typeface="Times New Roman" panose="02020603050405020304" pitchFamily="18" charset="0"/>
            </a:endParaRPr>
          </a:p>
          <a:p>
            <a:pPr algn="just"/>
            <a:endParaRPr lang="ru-RU" sz="1350" dirty="0" smtClean="0">
              <a:latin typeface="Times New Roman" panose="02020603050405020304" pitchFamily="18" charset="0"/>
              <a:cs typeface="Times New Roman" panose="02020603050405020304" pitchFamily="18" charset="0"/>
            </a:endParaRPr>
          </a:p>
          <a:p>
            <a:pPr algn="just"/>
            <a:endParaRPr lang="ru-RU" sz="1350" dirty="0">
              <a:latin typeface="Times New Roman" panose="02020603050405020304" pitchFamily="18" charset="0"/>
              <a:cs typeface="Times New Roman" panose="02020603050405020304" pitchFamily="18" charset="0"/>
            </a:endParaRPr>
          </a:p>
          <a:p>
            <a:pPr algn="just"/>
            <a:endParaRPr lang="ru-RU" sz="1350" dirty="0" smtClean="0">
              <a:latin typeface="Times New Roman" panose="02020603050405020304" pitchFamily="18" charset="0"/>
              <a:cs typeface="Times New Roman" panose="02020603050405020304" pitchFamily="18" charset="0"/>
            </a:endParaRPr>
          </a:p>
          <a:p>
            <a:pPr algn="just"/>
            <a:endParaRPr lang="ru-RU" sz="1350" dirty="0">
              <a:latin typeface="Times New Roman" panose="02020603050405020304" pitchFamily="18" charset="0"/>
              <a:cs typeface="Times New Roman" panose="02020603050405020304" pitchFamily="18" charset="0"/>
            </a:endParaRPr>
          </a:p>
          <a:p>
            <a:pPr algn="just"/>
            <a:endParaRPr lang="ru-RU" sz="1350" dirty="0">
              <a:latin typeface="Times New Roman" panose="02020603050405020304" pitchFamily="18" charset="0"/>
              <a:cs typeface="Times New Roman" panose="02020603050405020304" pitchFamily="18" charset="0"/>
            </a:endParaRPr>
          </a:p>
          <a:p>
            <a:pPr algn="just"/>
            <a:endParaRPr lang="ru-RU" sz="1400" dirty="0">
              <a:latin typeface="Times New Roman" panose="02020603050405020304" pitchFamily="18" charset="0"/>
              <a:cs typeface="Times New Roman" panose="02020603050405020304" pitchFamily="18" charset="0"/>
            </a:endParaRPr>
          </a:p>
          <a:p>
            <a:pPr algn="just"/>
            <a:r>
              <a:rPr lang="ru-RU" sz="1400" dirty="0" smtClean="0">
                <a:solidFill>
                  <a:srgbClr val="067082"/>
                </a:solidFill>
                <a:latin typeface="Times New Roman" panose="02020603050405020304" pitchFamily="18" charset="0"/>
                <a:cs typeface="Times New Roman" panose="02020603050405020304" pitchFamily="18" charset="0"/>
              </a:rPr>
              <a:t>  </a:t>
            </a:r>
            <a:endParaRPr lang="ru-RU" sz="1400" dirty="0">
              <a:solidFill>
                <a:srgbClr val="067082"/>
              </a:solidFill>
              <a:latin typeface="Times New Roman" panose="02020603050405020304" pitchFamily="18" charset="0"/>
              <a:cs typeface="Times New Roman" panose="02020603050405020304" pitchFamily="18" charset="0"/>
            </a:endParaRPr>
          </a:p>
        </p:txBody>
      </p:sp>
      <p:pic>
        <p:nvPicPr>
          <p:cNvPr id="2050" name="Picture 2" descr="Государственное унитарное предприятие - это… федеральные и муниципальные  унитарные предприятия (фгуп и муп) - МФЦ Челябинской област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595" y="1255389"/>
            <a:ext cx="2778220" cy="3352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1425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3091" y="1203598"/>
            <a:ext cx="2855865" cy="3456384"/>
          </a:xfrm>
          <a:prstGeom prst="rect">
            <a:avLst/>
          </a:prstGeom>
          <a:noFill/>
          <a:ln w="57150">
            <a:solidFill>
              <a:srgbClr val="0670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5400" dirty="0">
              <a:solidFill>
                <a:srgbClr val="067082"/>
              </a:solidFill>
            </a:endParaRPr>
          </a:p>
        </p:txBody>
      </p:sp>
      <p:sp>
        <p:nvSpPr>
          <p:cNvPr id="5" name="Прямоугольник 4"/>
          <p:cNvSpPr/>
          <p:nvPr/>
        </p:nvSpPr>
        <p:spPr>
          <a:xfrm>
            <a:off x="113092" y="195486"/>
            <a:ext cx="2802724" cy="738664"/>
          </a:xfrm>
          <a:prstGeom prst="rect">
            <a:avLst/>
          </a:prstGeom>
        </p:spPr>
        <p:txBody>
          <a:bodyPr wrap="square">
            <a:spAutoFit/>
          </a:bodyPr>
          <a:lstStyle/>
          <a:p>
            <a:pPr algn="ctr"/>
            <a:r>
              <a:rPr lang="ru-RU" sz="1400" b="1" dirty="0" smtClean="0">
                <a:latin typeface="Times New Roman" panose="02020603050405020304" pitchFamily="18" charset="0"/>
                <a:cs typeface="Times New Roman" panose="02020603050405020304" pitchFamily="18" charset="0"/>
              </a:rPr>
              <a:t>Когда автономные учреждения должны осуществлять закупки по ФЗ № 44?</a:t>
            </a:r>
            <a:endParaRPr lang="ru-RU" sz="14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3059832" y="51470"/>
            <a:ext cx="5976664" cy="6717223"/>
          </a:xfrm>
          <a:prstGeom prst="rect">
            <a:avLst/>
          </a:prstGeom>
          <a:noFill/>
        </p:spPr>
        <p:txBody>
          <a:bodyPr wrap="square" rtlCol="0">
            <a:spAutoFit/>
          </a:bodyPr>
          <a:lstStyle/>
          <a:p>
            <a:pPr algn="just"/>
            <a:r>
              <a:rPr lang="ru-RU" sz="1200" b="1" u="sng" dirty="0">
                <a:solidFill>
                  <a:srgbClr val="067082"/>
                </a:solidFill>
                <a:latin typeface="Times New Roman" panose="02020603050405020304" pitchFamily="18" charset="0"/>
                <a:cs typeface="Times New Roman" panose="02020603050405020304" pitchFamily="18" charset="0"/>
              </a:rPr>
              <a:t>Автономное учреждение – </a:t>
            </a:r>
            <a:r>
              <a:rPr lang="ru-RU" sz="1200" dirty="0">
                <a:latin typeface="Times New Roman" panose="02020603050405020304" pitchFamily="18" charset="0"/>
                <a:cs typeface="Times New Roman" panose="02020603050405020304" pitchFamily="18" charset="0"/>
              </a:rPr>
              <a:t>это некоммерческая организация, созданная Российской Федерацией, субъектом Российской Федерации или муниципальным образованием для выполнения работ, оказания услуг в целях осуществления предусмотренных законодательством Российской Федерации полномочий органов государственной власти, полномочий органов публичной власти федеральной территории, полномочий органов местного самоуправления в сферах науки, образования, здравоохранения, культуры, средств массовой информации, социальной защиты, занятости населения, физической культуры и спорта, а также в иных сферах в случаях, установленных федеральными законами (в том числе при проведении мероприятий по работе с детьми и молодежью в указанных сферах</a:t>
            </a:r>
            <a:r>
              <a:rPr lang="ru-RU" sz="1200" dirty="0" smtClean="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(статья 2 </a:t>
            </a:r>
            <a:r>
              <a:rPr lang="ru-RU" sz="1200" dirty="0" smtClean="0">
                <a:latin typeface="Times New Roman" panose="02020603050405020304" pitchFamily="18" charset="0"/>
                <a:cs typeface="Times New Roman" panose="02020603050405020304" pitchFamily="18" charset="0"/>
              </a:rPr>
              <a:t>Федерального закона </a:t>
            </a:r>
            <a:r>
              <a:rPr lang="ru-RU" sz="1200" dirty="0">
                <a:latin typeface="Times New Roman" panose="02020603050405020304" pitchFamily="18" charset="0"/>
                <a:cs typeface="Times New Roman" panose="02020603050405020304" pitchFamily="18" charset="0"/>
              </a:rPr>
              <a:t>от 03.11.2006 </a:t>
            </a:r>
            <a:r>
              <a:rPr lang="ru-RU" sz="1200" dirty="0" smtClean="0">
                <a:latin typeface="Times New Roman" panose="02020603050405020304" pitchFamily="18" charset="0"/>
                <a:cs typeface="Times New Roman" panose="02020603050405020304" pitchFamily="18" charset="0"/>
              </a:rPr>
              <a:t>№ 174-ФЗ «Об </a:t>
            </a:r>
            <a:r>
              <a:rPr lang="ru-RU" sz="1200" dirty="0">
                <a:latin typeface="Times New Roman" panose="02020603050405020304" pitchFamily="18" charset="0"/>
                <a:cs typeface="Times New Roman" panose="02020603050405020304" pitchFamily="18" charset="0"/>
              </a:rPr>
              <a:t>автономных </a:t>
            </a:r>
            <a:r>
              <a:rPr lang="ru-RU" sz="1200" dirty="0" smtClean="0">
                <a:latin typeface="Times New Roman" panose="02020603050405020304" pitchFamily="18" charset="0"/>
                <a:cs typeface="Times New Roman" panose="02020603050405020304" pitchFamily="18" charset="0"/>
              </a:rPr>
              <a:t>учреждениях»).</a:t>
            </a:r>
            <a:endParaRPr lang="ru-RU" sz="1200" b="1" u="sng" dirty="0">
              <a:solidFill>
                <a:srgbClr val="067082"/>
              </a:solidFill>
              <a:latin typeface="Times New Roman" panose="02020603050405020304" pitchFamily="18" charset="0"/>
              <a:cs typeface="Times New Roman" panose="02020603050405020304" pitchFamily="18" charset="0"/>
            </a:endParaRPr>
          </a:p>
          <a:p>
            <a:pPr algn="just"/>
            <a:r>
              <a:rPr lang="ru-RU" sz="1200" b="1" u="sng" dirty="0" smtClean="0">
                <a:solidFill>
                  <a:srgbClr val="067082"/>
                </a:solidFill>
                <a:latin typeface="Times New Roman" panose="02020603050405020304" pitchFamily="18" charset="0"/>
                <a:cs typeface="Times New Roman" panose="02020603050405020304" pitchFamily="18" charset="0"/>
              </a:rPr>
              <a:t>Общее правило!!! </a:t>
            </a:r>
            <a:r>
              <a:rPr lang="ru-RU" sz="1200" dirty="0" smtClean="0">
                <a:latin typeface="Times New Roman" panose="02020603050405020304" pitchFamily="18" charset="0"/>
                <a:cs typeface="Times New Roman" panose="02020603050405020304" pitchFamily="18" charset="0"/>
              </a:rPr>
              <a:t>Автономные учреждения осуществляют закупки в порядке, предусмотренном ФЗ № 223.</a:t>
            </a:r>
            <a:endParaRPr lang="ru-RU" sz="1200" b="1" u="sng" dirty="0" smtClean="0">
              <a:solidFill>
                <a:srgbClr val="067082"/>
              </a:solidFill>
              <a:latin typeface="Times New Roman" panose="02020603050405020304" pitchFamily="18" charset="0"/>
              <a:cs typeface="Times New Roman" panose="02020603050405020304" pitchFamily="18" charset="0"/>
            </a:endParaRPr>
          </a:p>
          <a:p>
            <a:pPr algn="just"/>
            <a:r>
              <a:rPr lang="ru-RU" sz="1200" b="1" u="sng" dirty="0" smtClean="0">
                <a:solidFill>
                  <a:srgbClr val="067082"/>
                </a:solidFill>
                <a:latin typeface="Times New Roman" panose="02020603050405020304" pitchFamily="18" charset="0"/>
                <a:cs typeface="Times New Roman" panose="02020603050405020304" pitchFamily="18" charset="0"/>
              </a:rPr>
              <a:t>Исключение из правила!!!  </a:t>
            </a:r>
          </a:p>
          <a:p>
            <a:pPr algn="just"/>
            <a:r>
              <a:rPr lang="ru-RU" sz="1200" dirty="0" smtClean="0">
                <a:latin typeface="Times New Roman" panose="02020603050405020304" pitchFamily="18" charset="0"/>
                <a:cs typeface="Times New Roman" panose="02020603050405020304" pitchFamily="18" charset="0"/>
              </a:rPr>
              <a:t>При </a:t>
            </a:r>
            <a:r>
              <a:rPr lang="ru-RU" sz="1200" dirty="0">
                <a:latin typeface="Times New Roman" panose="02020603050405020304" pitchFamily="18" charset="0"/>
                <a:cs typeface="Times New Roman" panose="02020603050405020304" pitchFamily="18" charset="0"/>
              </a:rPr>
              <a:t>предоставлении в соответствии с Бюджетным кодексом Российской Федерации и иными нормативными правовыми актами, регулирующими бюджетные правоотношения, средств из бюджетов бюджетной системы Российской Федерации автономным учреждениям на осуществление капитальных вложений в объекты государственной, муниципальной </a:t>
            </a:r>
            <a:r>
              <a:rPr lang="ru-RU" sz="1200" dirty="0" smtClean="0">
                <a:latin typeface="Times New Roman" panose="02020603050405020304" pitchFamily="18" charset="0"/>
                <a:cs typeface="Times New Roman" panose="02020603050405020304" pitchFamily="18" charset="0"/>
              </a:rPr>
              <a:t>собственности.</a:t>
            </a:r>
          </a:p>
          <a:p>
            <a:pPr algn="just"/>
            <a:r>
              <a:rPr lang="ru-RU" sz="1200" dirty="0" smtClean="0">
                <a:latin typeface="Times New Roman" panose="02020603050405020304" pitchFamily="18" charset="0"/>
                <a:cs typeface="Times New Roman" panose="02020603050405020304" pitchFamily="18" charset="0"/>
              </a:rPr>
              <a:t>В этом случае на автономные учреждения распространяются требования по:</a:t>
            </a:r>
          </a:p>
          <a:p>
            <a:pPr marL="285750" indent="-285750" algn="just">
              <a:buFont typeface="Wingdings" panose="05000000000000000000" pitchFamily="2" charset="2"/>
              <a:buChar char="q"/>
            </a:pPr>
            <a:r>
              <a:rPr lang="ru-RU" sz="1200" dirty="0">
                <a:latin typeface="Times New Roman" panose="02020603050405020304" pitchFamily="18" charset="0"/>
                <a:cs typeface="Times New Roman" panose="02020603050405020304" pitchFamily="18" charset="0"/>
              </a:rPr>
              <a:t>п</a:t>
            </a:r>
            <a:r>
              <a:rPr lang="ru-RU" sz="1200" dirty="0" smtClean="0">
                <a:latin typeface="Times New Roman" panose="02020603050405020304" pitchFamily="18" charset="0"/>
                <a:cs typeface="Times New Roman" panose="02020603050405020304" pitchFamily="18" charset="0"/>
              </a:rPr>
              <a:t>ланированию закупок;</a:t>
            </a:r>
          </a:p>
          <a:p>
            <a:pPr marL="285750" indent="-285750" algn="just">
              <a:buFont typeface="Wingdings" panose="05000000000000000000" pitchFamily="2" charset="2"/>
              <a:buChar char="q"/>
            </a:pPr>
            <a:r>
              <a:rPr lang="ru-RU" sz="1200" dirty="0">
                <a:latin typeface="Times New Roman" panose="02020603050405020304" pitchFamily="18" charset="0"/>
                <a:cs typeface="Times New Roman" panose="02020603050405020304" pitchFamily="18" charset="0"/>
              </a:rPr>
              <a:t>о</a:t>
            </a:r>
            <a:r>
              <a:rPr lang="ru-RU" sz="1200" dirty="0" smtClean="0">
                <a:latin typeface="Times New Roman" panose="02020603050405020304" pitchFamily="18" charset="0"/>
                <a:cs typeface="Times New Roman" panose="02020603050405020304" pitchFamily="18" charset="0"/>
              </a:rPr>
              <a:t>пределению поставщиков (подрядчиков, исполнителей);</a:t>
            </a:r>
          </a:p>
          <a:p>
            <a:pPr marL="285750" indent="-285750" algn="just">
              <a:buFont typeface="Wingdings" panose="05000000000000000000" pitchFamily="2" charset="2"/>
              <a:buChar char="q"/>
            </a:pPr>
            <a:r>
              <a:rPr lang="ru-RU" sz="1200" dirty="0" smtClean="0">
                <a:latin typeface="Times New Roman" panose="02020603050405020304" pitchFamily="18" charset="0"/>
                <a:cs typeface="Times New Roman" panose="02020603050405020304" pitchFamily="18" charset="0"/>
              </a:rPr>
              <a:t>заключению контрактов в порядке, предусмотренном ФЗ № 44;</a:t>
            </a:r>
          </a:p>
          <a:p>
            <a:pPr marL="285750" indent="-285750" algn="just">
              <a:buFont typeface="Wingdings" panose="05000000000000000000" pitchFamily="2" charset="2"/>
              <a:buChar char="q"/>
            </a:pPr>
            <a:r>
              <a:rPr lang="ru-RU" sz="1200" dirty="0" smtClean="0">
                <a:latin typeface="Times New Roman" panose="02020603050405020304" pitchFamily="18" charset="0"/>
                <a:cs typeface="Times New Roman" panose="02020603050405020304" pitchFamily="18" charset="0"/>
              </a:rPr>
              <a:t>мониторингу закупок;</a:t>
            </a:r>
          </a:p>
          <a:p>
            <a:pPr marL="285750" indent="-285750" algn="just">
              <a:buFont typeface="Wingdings" panose="05000000000000000000" pitchFamily="2" charset="2"/>
              <a:buChar char="q"/>
            </a:pPr>
            <a:r>
              <a:rPr lang="ru-RU" sz="1200" dirty="0" smtClean="0">
                <a:latin typeface="Times New Roman" panose="02020603050405020304" pitchFamily="18" charset="0"/>
                <a:cs typeface="Times New Roman" panose="02020603050405020304" pitchFamily="18" charset="0"/>
              </a:rPr>
              <a:t>аудиту в сфере закупок и контролю в сфере закупок.</a:t>
            </a:r>
            <a:endParaRPr lang="ru-RU" sz="12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ru-RU" sz="1200" dirty="0">
                <a:latin typeface="Times New Roman" panose="02020603050405020304" pitchFamily="18" charset="0"/>
                <a:cs typeface="Times New Roman" panose="02020603050405020304" pitchFamily="18" charset="0"/>
              </a:rPr>
              <a:t>Письмо Минфина России от 29.09.2020 </a:t>
            </a:r>
            <a:r>
              <a:rPr lang="ru-RU" sz="1200" dirty="0" smtClean="0">
                <a:latin typeface="Times New Roman" panose="02020603050405020304" pitchFamily="18" charset="0"/>
                <a:cs typeface="Times New Roman" panose="02020603050405020304" pitchFamily="18" charset="0"/>
              </a:rPr>
              <a:t>№ 24-04-07/84946;</a:t>
            </a:r>
          </a:p>
          <a:p>
            <a:pPr marL="285750" indent="-285750" algn="just">
              <a:buFont typeface="Wingdings" panose="05000000000000000000" pitchFamily="2" charset="2"/>
              <a:buChar char="ü"/>
            </a:pPr>
            <a:r>
              <a:rPr lang="ru-RU" sz="1200" dirty="0" smtClean="0">
                <a:latin typeface="Times New Roman" panose="02020603050405020304" pitchFamily="18" charset="0"/>
                <a:cs typeface="Times New Roman" panose="02020603050405020304" pitchFamily="18" charset="0"/>
              </a:rPr>
              <a:t>Статьи 69.1, 78.2 Бюджетного кодекса РФ </a:t>
            </a:r>
            <a:endParaRPr lang="ru-RU" sz="12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ru-RU" sz="1350" dirty="0" smtClean="0">
              <a:latin typeface="Times New Roman" panose="02020603050405020304" pitchFamily="18" charset="0"/>
              <a:cs typeface="Times New Roman" panose="02020603050405020304" pitchFamily="18" charset="0"/>
            </a:endParaRPr>
          </a:p>
          <a:p>
            <a:pPr algn="just"/>
            <a:endParaRPr lang="ru-RU" sz="1350" dirty="0" smtClean="0">
              <a:latin typeface="Times New Roman" panose="02020603050405020304" pitchFamily="18" charset="0"/>
              <a:cs typeface="Times New Roman" panose="02020603050405020304" pitchFamily="18" charset="0"/>
            </a:endParaRPr>
          </a:p>
          <a:p>
            <a:pPr algn="just"/>
            <a:endParaRPr lang="ru-RU" sz="1350" dirty="0">
              <a:latin typeface="Times New Roman" panose="02020603050405020304" pitchFamily="18" charset="0"/>
              <a:cs typeface="Times New Roman" panose="02020603050405020304" pitchFamily="18" charset="0"/>
            </a:endParaRPr>
          </a:p>
          <a:p>
            <a:pPr algn="just"/>
            <a:endParaRPr lang="ru-RU" sz="1350" dirty="0" smtClean="0">
              <a:latin typeface="Times New Roman" panose="02020603050405020304" pitchFamily="18" charset="0"/>
              <a:cs typeface="Times New Roman" panose="02020603050405020304" pitchFamily="18" charset="0"/>
            </a:endParaRPr>
          </a:p>
          <a:p>
            <a:pPr algn="just"/>
            <a:endParaRPr lang="ru-RU" sz="1350" b="1" u="sng" dirty="0" smtClean="0">
              <a:latin typeface="Times New Roman" panose="02020603050405020304" pitchFamily="18" charset="0"/>
              <a:cs typeface="Times New Roman" panose="02020603050405020304" pitchFamily="18" charset="0"/>
            </a:endParaRPr>
          </a:p>
          <a:p>
            <a:pPr algn="just"/>
            <a:endParaRPr lang="ru-RU" sz="1350" b="1" u="sng" dirty="0">
              <a:latin typeface="Times New Roman" panose="02020603050405020304" pitchFamily="18" charset="0"/>
              <a:cs typeface="Times New Roman" panose="02020603050405020304" pitchFamily="18" charset="0"/>
            </a:endParaRPr>
          </a:p>
          <a:p>
            <a:pPr algn="just"/>
            <a:endParaRPr lang="ru-RU" sz="1350" b="1" u="sng" dirty="0" smtClean="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3"/>
          <a:stretch>
            <a:fillRect/>
          </a:stretch>
        </p:blipFill>
        <p:spPr>
          <a:xfrm>
            <a:off x="146301" y="1236079"/>
            <a:ext cx="2789444" cy="3423903"/>
          </a:xfrm>
          <a:prstGeom prst="rect">
            <a:avLst/>
          </a:prstGeom>
        </p:spPr>
      </p:pic>
    </p:spTree>
    <p:extLst>
      <p:ext uri="{BB962C8B-B14F-4D97-AF65-F5344CB8AC3E}">
        <p14:creationId xmlns:p14="http://schemas.microsoft.com/office/powerpoint/2010/main" val="27890226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3091" y="1203598"/>
            <a:ext cx="2855865" cy="3456384"/>
          </a:xfrm>
          <a:prstGeom prst="rect">
            <a:avLst/>
          </a:prstGeom>
          <a:noFill/>
          <a:ln w="57150">
            <a:solidFill>
              <a:srgbClr val="0670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5400" dirty="0">
              <a:solidFill>
                <a:srgbClr val="067082"/>
              </a:solidFill>
            </a:endParaRPr>
          </a:p>
        </p:txBody>
      </p:sp>
      <p:sp>
        <p:nvSpPr>
          <p:cNvPr id="5" name="Прямоугольник 4"/>
          <p:cNvSpPr/>
          <p:nvPr/>
        </p:nvSpPr>
        <p:spPr>
          <a:xfrm>
            <a:off x="113092" y="195486"/>
            <a:ext cx="2802724" cy="738664"/>
          </a:xfrm>
          <a:prstGeom prst="rect">
            <a:avLst/>
          </a:prstGeom>
        </p:spPr>
        <p:txBody>
          <a:bodyPr wrap="square">
            <a:spAutoFit/>
          </a:bodyPr>
          <a:lstStyle/>
          <a:p>
            <a:pPr algn="ctr"/>
            <a:r>
              <a:rPr lang="ru-RU" sz="1400" b="1" dirty="0" smtClean="0">
                <a:latin typeface="Times New Roman" panose="02020603050405020304" pitchFamily="18" charset="0"/>
                <a:cs typeface="Times New Roman" panose="02020603050405020304" pitchFamily="18" charset="0"/>
              </a:rPr>
              <a:t>Когда автономные учреждения должны осуществлять закупки по ФЗ № 44?</a:t>
            </a:r>
            <a:endParaRPr lang="ru-RU" sz="14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3159498" y="202064"/>
            <a:ext cx="5976664" cy="6694140"/>
          </a:xfrm>
          <a:prstGeom prst="rect">
            <a:avLst/>
          </a:prstGeom>
          <a:noFill/>
        </p:spPr>
        <p:txBody>
          <a:bodyPr wrap="square" rtlCol="0">
            <a:spAutoFit/>
          </a:bodyPr>
          <a:lstStyle/>
          <a:p>
            <a:pPr algn="just"/>
            <a:r>
              <a:rPr lang="ru-RU" sz="1200" b="1" u="sng" dirty="0" smtClean="0">
                <a:solidFill>
                  <a:srgbClr val="067082"/>
                </a:solidFill>
                <a:latin typeface="Times New Roman" panose="02020603050405020304" pitchFamily="18" charset="0"/>
                <a:cs typeface="Times New Roman" panose="02020603050405020304" pitchFamily="18" charset="0"/>
              </a:rPr>
              <a:t>Капитальные вложения – </a:t>
            </a:r>
            <a:r>
              <a:rPr lang="ru-RU" sz="1200" dirty="0" smtClean="0">
                <a:latin typeface="Times New Roman" panose="02020603050405020304" pitchFamily="18" charset="0"/>
                <a:cs typeface="Times New Roman" panose="02020603050405020304" pitchFamily="18" charset="0"/>
              </a:rPr>
              <a:t>инвестиции </a:t>
            </a:r>
            <a:r>
              <a:rPr lang="ru-RU" sz="1200" dirty="0">
                <a:latin typeface="Times New Roman" panose="02020603050405020304" pitchFamily="18" charset="0"/>
                <a:cs typeface="Times New Roman" panose="02020603050405020304" pitchFamily="18" charset="0"/>
              </a:rPr>
              <a:t>в основной капитал (основные средства), в том числе затраты на новое строительство, реконструкцию и техническое перевооружение действующих предприятий, приобретение машин, оборудования, инструмента, инвентаря, проектно-изыскательские работы и другие </a:t>
            </a:r>
            <a:r>
              <a:rPr lang="ru-RU" sz="1200" dirty="0" smtClean="0">
                <a:latin typeface="Times New Roman" panose="02020603050405020304" pitchFamily="18" charset="0"/>
                <a:cs typeface="Times New Roman" panose="02020603050405020304" pitchFamily="18" charset="0"/>
              </a:rPr>
              <a:t>затраты </a:t>
            </a:r>
            <a:r>
              <a:rPr lang="ru-RU" sz="1200" dirty="0">
                <a:latin typeface="Times New Roman" panose="02020603050405020304" pitchFamily="18" charset="0"/>
                <a:cs typeface="Times New Roman" panose="02020603050405020304" pitchFamily="18" charset="0"/>
              </a:rPr>
              <a:t>(статья 1 </a:t>
            </a:r>
            <a:r>
              <a:rPr lang="ru-RU" sz="1200" dirty="0" smtClean="0">
                <a:latin typeface="Times New Roman" panose="02020603050405020304" pitchFamily="18" charset="0"/>
                <a:cs typeface="Times New Roman" panose="02020603050405020304" pitchFamily="18" charset="0"/>
              </a:rPr>
              <a:t>Федерального закона </a:t>
            </a:r>
            <a:r>
              <a:rPr lang="ru-RU" sz="1200" dirty="0">
                <a:latin typeface="Times New Roman" panose="02020603050405020304" pitchFamily="18" charset="0"/>
                <a:cs typeface="Times New Roman" panose="02020603050405020304" pitchFamily="18" charset="0"/>
              </a:rPr>
              <a:t>от 25.02.1999 </a:t>
            </a:r>
            <a:r>
              <a:rPr lang="ru-RU" sz="1200" dirty="0" smtClean="0">
                <a:latin typeface="Times New Roman" panose="02020603050405020304" pitchFamily="18" charset="0"/>
                <a:cs typeface="Times New Roman" panose="02020603050405020304" pitchFamily="18" charset="0"/>
              </a:rPr>
              <a:t>№ 39-ФЗ «Об </a:t>
            </a:r>
            <a:r>
              <a:rPr lang="ru-RU" sz="1200" dirty="0">
                <a:latin typeface="Times New Roman" panose="02020603050405020304" pitchFamily="18" charset="0"/>
                <a:cs typeface="Times New Roman" panose="02020603050405020304" pitchFamily="18" charset="0"/>
              </a:rPr>
              <a:t>инвестиционной деятельности в Российской Федерации, осуществляемой в форме капитальных </a:t>
            </a:r>
            <a:r>
              <a:rPr lang="ru-RU" sz="1200" dirty="0" smtClean="0">
                <a:latin typeface="Times New Roman" panose="02020603050405020304" pitchFamily="18" charset="0"/>
                <a:cs typeface="Times New Roman" panose="02020603050405020304" pitchFamily="18" charset="0"/>
              </a:rPr>
              <a:t>вложений»).</a:t>
            </a:r>
          </a:p>
          <a:p>
            <a:pPr algn="just"/>
            <a:endParaRPr lang="ru-RU" sz="1200" dirty="0">
              <a:latin typeface="Times New Roman" panose="02020603050405020304" pitchFamily="18" charset="0"/>
              <a:cs typeface="Times New Roman" panose="02020603050405020304" pitchFamily="18" charset="0"/>
            </a:endParaRPr>
          </a:p>
          <a:p>
            <a:pPr algn="just"/>
            <a:endParaRPr lang="ru-RU" sz="1200" b="1" u="sng" dirty="0" smtClean="0">
              <a:latin typeface="Times New Roman" panose="02020603050405020304" pitchFamily="18" charset="0"/>
              <a:cs typeface="Times New Roman" panose="02020603050405020304" pitchFamily="18" charset="0"/>
            </a:endParaRPr>
          </a:p>
          <a:p>
            <a:pPr algn="just"/>
            <a:endParaRPr lang="ru-RU" sz="1200" b="1" u="sng" dirty="0">
              <a:latin typeface="Times New Roman" panose="02020603050405020304" pitchFamily="18" charset="0"/>
              <a:cs typeface="Times New Roman" panose="02020603050405020304" pitchFamily="18" charset="0"/>
            </a:endParaRPr>
          </a:p>
          <a:p>
            <a:pPr algn="just"/>
            <a:endParaRPr lang="ru-RU" sz="1200" b="1" u="sng" dirty="0" smtClean="0">
              <a:latin typeface="Times New Roman" panose="02020603050405020304" pitchFamily="18" charset="0"/>
              <a:cs typeface="Times New Roman" panose="02020603050405020304" pitchFamily="18" charset="0"/>
            </a:endParaRPr>
          </a:p>
          <a:p>
            <a:pPr algn="just"/>
            <a:endParaRPr lang="ru-RU" sz="1200" b="1" u="sng" dirty="0">
              <a:latin typeface="Times New Roman" panose="02020603050405020304" pitchFamily="18" charset="0"/>
              <a:cs typeface="Times New Roman" panose="02020603050405020304" pitchFamily="18" charset="0"/>
            </a:endParaRPr>
          </a:p>
          <a:p>
            <a:pPr algn="just"/>
            <a:endParaRPr lang="ru-RU" sz="1200" b="1" u="sng" dirty="0" smtClean="0">
              <a:latin typeface="Times New Roman" panose="02020603050405020304" pitchFamily="18" charset="0"/>
              <a:cs typeface="Times New Roman" panose="02020603050405020304" pitchFamily="18" charset="0"/>
            </a:endParaRPr>
          </a:p>
          <a:p>
            <a:pPr algn="just"/>
            <a:endParaRPr lang="ru-RU" sz="1200" b="1" u="sng" dirty="0">
              <a:latin typeface="Times New Roman" panose="02020603050405020304" pitchFamily="18" charset="0"/>
              <a:cs typeface="Times New Roman" panose="02020603050405020304" pitchFamily="18" charset="0"/>
            </a:endParaRPr>
          </a:p>
          <a:p>
            <a:pPr algn="just"/>
            <a:endParaRPr lang="ru-RU" sz="1200" b="1" u="sng" dirty="0" smtClean="0">
              <a:latin typeface="Times New Roman" panose="02020603050405020304" pitchFamily="18" charset="0"/>
              <a:cs typeface="Times New Roman" panose="02020603050405020304" pitchFamily="18" charset="0"/>
            </a:endParaRPr>
          </a:p>
          <a:p>
            <a:pPr algn="just"/>
            <a:endParaRPr lang="ru-RU" sz="1200" b="1" u="sng" dirty="0">
              <a:latin typeface="Times New Roman" panose="02020603050405020304" pitchFamily="18" charset="0"/>
              <a:cs typeface="Times New Roman" panose="02020603050405020304" pitchFamily="18" charset="0"/>
            </a:endParaRPr>
          </a:p>
          <a:p>
            <a:pPr algn="just"/>
            <a:endParaRPr lang="ru-RU" sz="1200" b="1" u="sng" dirty="0" smtClean="0">
              <a:latin typeface="Times New Roman" panose="02020603050405020304" pitchFamily="18" charset="0"/>
              <a:cs typeface="Times New Roman" panose="02020603050405020304" pitchFamily="18" charset="0"/>
            </a:endParaRPr>
          </a:p>
          <a:p>
            <a:pPr algn="just"/>
            <a:endParaRPr lang="ru-RU" sz="1200" b="1" u="sng" dirty="0">
              <a:latin typeface="Times New Roman" panose="02020603050405020304" pitchFamily="18" charset="0"/>
              <a:cs typeface="Times New Roman" panose="02020603050405020304" pitchFamily="18" charset="0"/>
            </a:endParaRPr>
          </a:p>
          <a:p>
            <a:pPr algn="just"/>
            <a:endParaRPr lang="ru-RU" sz="1200" b="1" u="sng" dirty="0" smtClean="0">
              <a:latin typeface="Times New Roman" panose="02020603050405020304" pitchFamily="18" charset="0"/>
              <a:cs typeface="Times New Roman" panose="02020603050405020304" pitchFamily="18" charset="0"/>
            </a:endParaRPr>
          </a:p>
          <a:p>
            <a:pPr algn="just"/>
            <a:r>
              <a:rPr lang="ru-RU" sz="1200" b="1" u="sng" dirty="0" smtClean="0">
                <a:latin typeface="Times New Roman" panose="02020603050405020304" pitchFamily="18" charset="0"/>
                <a:cs typeface="Times New Roman" panose="02020603050405020304" pitchFamily="18" charset="0"/>
              </a:rPr>
              <a:t>Приказ </a:t>
            </a:r>
            <a:r>
              <a:rPr lang="ru-RU" sz="1200" b="1" u="sng" dirty="0">
                <a:latin typeface="Times New Roman" panose="02020603050405020304" pitchFamily="18" charset="0"/>
                <a:cs typeface="Times New Roman" panose="02020603050405020304" pitchFamily="18" charset="0"/>
              </a:rPr>
              <a:t>Минфина России от 13.12.2017 </a:t>
            </a:r>
            <a:r>
              <a:rPr lang="ru-RU" sz="1200" b="1" u="sng" dirty="0" smtClean="0">
                <a:latin typeface="Times New Roman" panose="02020603050405020304" pitchFamily="18" charset="0"/>
                <a:cs typeface="Times New Roman" panose="02020603050405020304" pitchFamily="18" charset="0"/>
              </a:rPr>
              <a:t>№ 226н </a:t>
            </a:r>
            <a:r>
              <a:rPr lang="ru-RU" sz="1200" dirty="0" smtClean="0">
                <a:latin typeface="Times New Roman" panose="02020603050405020304" pitchFamily="18" charset="0"/>
                <a:cs typeface="Times New Roman" panose="02020603050405020304" pitchFamily="18" charset="0"/>
              </a:rPr>
              <a:t>«Об </a:t>
            </a:r>
            <a:r>
              <a:rPr lang="ru-RU" sz="1200" dirty="0">
                <a:latin typeface="Times New Roman" panose="02020603050405020304" pitchFamily="18" charset="0"/>
                <a:cs typeface="Times New Roman" panose="02020603050405020304" pitchFamily="18" charset="0"/>
              </a:rPr>
              <a:t>утверждении Порядка санкционирования расходов федеральных бюджетных учреждений и федеральных автономных учреждений, лицевые счета которым открыты в территориальных органах Федерального казначейства, источником финансового обеспечения которых являются субсидии, полученные в соответствии с абзацем вторым пункта 1 статьи 78.1 и статьей 78.2 Бюджетного кодекса Российской </a:t>
            </a:r>
            <a:r>
              <a:rPr lang="ru-RU" sz="1200" dirty="0" smtClean="0">
                <a:latin typeface="Times New Roman" panose="02020603050405020304" pitchFamily="18" charset="0"/>
                <a:cs typeface="Times New Roman" panose="02020603050405020304" pitchFamily="18" charset="0"/>
              </a:rPr>
              <a:t>Федерации»:</a:t>
            </a:r>
          </a:p>
          <a:p>
            <a:pPr algn="just"/>
            <a:endParaRPr lang="ru-RU" sz="1200" dirty="0">
              <a:latin typeface="Times New Roman" panose="02020603050405020304" pitchFamily="18" charset="0"/>
              <a:cs typeface="Times New Roman" panose="02020603050405020304" pitchFamily="18" charset="0"/>
            </a:endParaRPr>
          </a:p>
          <a:p>
            <a:pPr algn="just"/>
            <a:endParaRPr lang="ru-RU" sz="1200" dirty="0" smtClean="0">
              <a:latin typeface="Times New Roman" panose="02020603050405020304" pitchFamily="18" charset="0"/>
              <a:cs typeface="Times New Roman" panose="02020603050405020304" pitchFamily="18" charset="0"/>
            </a:endParaRPr>
          </a:p>
          <a:p>
            <a:pPr algn="just"/>
            <a:endParaRPr lang="ru-RU" sz="1200" dirty="0">
              <a:latin typeface="Times New Roman" panose="02020603050405020304" pitchFamily="18" charset="0"/>
              <a:cs typeface="Times New Roman" panose="02020603050405020304" pitchFamily="18" charset="0"/>
            </a:endParaRPr>
          </a:p>
          <a:p>
            <a:pPr algn="just"/>
            <a:endParaRPr lang="ru-RU" sz="1200" b="1" u="sng" dirty="0">
              <a:solidFill>
                <a:srgbClr val="067082"/>
              </a:solidFill>
              <a:latin typeface="Times New Roman" panose="02020603050405020304" pitchFamily="18" charset="0"/>
              <a:cs typeface="Times New Roman" panose="02020603050405020304" pitchFamily="18" charset="0"/>
            </a:endParaRPr>
          </a:p>
          <a:p>
            <a:pPr algn="just"/>
            <a:r>
              <a:rPr lang="ru-RU" sz="1200" b="1" u="sng" dirty="0" smtClean="0">
                <a:solidFill>
                  <a:srgbClr val="067082"/>
                </a:solidFill>
                <a:latin typeface="Times New Roman" panose="02020603050405020304" pitchFamily="18" charset="0"/>
                <a:cs typeface="Times New Roman" panose="02020603050405020304" pitchFamily="18" charset="0"/>
              </a:rPr>
              <a:t> </a:t>
            </a:r>
            <a:endParaRPr lang="ru-RU" sz="1350" dirty="0" smtClean="0">
              <a:latin typeface="Times New Roman" panose="02020603050405020304" pitchFamily="18" charset="0"/>
              <a:cs typeface="Times New Roman" panose="02020603050405020304" pitchFamily="18" charset="0"/>
            </a:endParaRPr>
          </a:p>
          <a:p>
            <a:pPr algn="just"/>
            <a:endParaRPr lang="ru-RU" sz="1350" dirty="0" smtClean="0">
              <a:latin typeface="Times New Roman" panose="02020603050405020304" pitchFamily="18" charset="0"/>
              <a:cs typeface="Times New Roman" panose="02020603050405020304" pitchFamily="18" charset="0"/>
            </a:endParaRPr>
          </a:p>
          <a:p>
            <a:pPr algn="just"/>
            <a:endParaRPr lang="ru-RU" sz="1350" dirty="0" smtClean="0">
              <a:latin typeface="Times New Roman" panose="02020603050405020304" pitchFamily="18" charset="0"/>
              <a:cs typeface="Times New Roman" panose="02020603050405020304" pitchFamily="18" charset="0"/>
            </a:endParaRPr>
          </a:p>
          <a:p>
            <a:pPr algn="just"/>
            <a:endParaRPr lang="ru-RU" sz="1350" dirty="0" smtClean="0">
              <a:latin typeface="Times New Roman" panose="02020603050405020304" pitchFamily="18" charset="0"/>
              <a:cs typeface="Times New Roman" panose="02020603050405020304" pitchFamily="18" charset="0"/>
            </a:endParaRPr>
          </a:p>
          <a:p>
            <a:pPr algn="just"/>
            <a:endParaRPr lang="ru-RU" sz="1350" b="1" u="sng" dirty="0" smtClean="0">
              <a:latin typeface="Times New Roman" panose="02020603050405020304" pitchFamily="18" charset="0"/>
              <a:cs typeface="Times New Roman" panose="02020603050405020304" pitchFamily="18" charset="0"/>
            </a:endParaRPr>
          </a:p>
          <a:p>
            <a:pPr algn="just"/>
            <a:endParaRPr lang="ru-RU" sz="1350" b="1" u="sng" dirty="0" smtClean="0">
              <a:latin typeface="Times New Roman" panose="02020603050405020304" pitchFamily="18" charset="0"/>
              <a:cs typeface="Times New Roman" panose="02020603050405020304" pitchFamily="18" charset="0"/>
            </a:endParaRPr>
          </a:p>
          <a:p>
            <a:pPr algn="just"/>
            <a:endParaRPr lang="ru-RU" sz="1350" b="1" u="sng" dirty="0" smtClean="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3"/>
          <a:stretch>
            <a:fillRect/>
          </a:stretch>
        </p:blipFill>
        <p:spPr>
          <a:xfrm>
            <a:off x="146301" y="1236079"/>
            <a:ext cx="2789444" cy="3423903"/>
          </a:xfrm>
          <a:prstGeom prst="rect">
            <a:avLst/>
          </a:prstGeom>
        </p:spPr>
      </p:pic>
      <p:pic>
        <p:nvPicPr>
          <p:cNvPr id="4" name="Рисунок 3"/>
          <p:cNvPicPr>
            <a:picLocks noChangeAspect="1"/>
          </p:cNvPicPr>
          <p:nvPr/>
        </p:nvPicPr>
        <p:blipFill>
          <a:blip r:embed="rId4" cstate="print"/>
          <a:stretch>
            <a:fillRect/>
          </a:stretch>
        </p:blipFill>
        <p:spPr>
          <a:xfrm>
            <a:off x="3275856" y="1491630"/>
            <a:ext cx="2520280" cy="1848583"/>
          </a:xfrm>
          <a:prstGeom prst="rect">
            <a:avLst/>
          </a:prstGeom>
        </p:spPr>
      </p:pic>
      <p:pic>
        <p:nvPicPr>
          <p:cNvPr id="7" name="Рисунок 6"/>
          <p:cNvPicPr>
            <a:picLocks noChangeAspect="1"/>
          </p:cNvPicPr>
          <p:nvPr/>
        </p:nvPicPr>
        <p:blipFill>
          <a:blip r:embed="rId5"/>
          <a:stretch>
            <a:fillRect/>
          </a:stretch>
        </p:blipFill>
        <p:spPr>
          <a:xfrm>
            <a:off x="5913674" y="1419622"/>
            <a:ext cx="2769096" cy="2016224"/>
          </a:xfrm>
          <a:prstGeom prst="rect">
            <a:avLst/>
          </a:prstGeom>
        </p:spPr>
      </p:pic>
    </p:spTree>
    <p:extLst>
      <p:ext uri="{BB962C8B-B14F-4D97-AF65-F5344CB8AC3E}">
        <p14:creationId xmlns:p14="http://schemas.microsoft.com/office/powerpoint/2010/main" val="329719630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986</TotalTime>
  <Words>4021</Words>
  <Application>Microsoft Office PowerPoint</Application>
  <PresentationFormat>Экран (16:9)</PresentationFormat>
  <Paragraphs>305</Paragraphs>
  <Slides>29</Slides>
  <Notes>21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29</vt:i4>
      </vt:variant>
    </vt:vector>
  </HeadingPairs>
  <TitlesOfParts>
    <vt:vector size="35" baseType="lpstr">
      <vt:lpstr>Arial</vt:lpstr>
      <vt:lpstr>Calibri</vt:lpstr>
      <vt:lpstr>Myriad Pro</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Aleksandr Nosov</dc:creator>
  <cp:lastModifiedBy>Администратор</cp:lastModifiedBy>
  <cp:revision>155</cp:revision>
  <dcterms:created xsi:type="dcterms:W3CDTF">2021-09-13T08:59:09Z</dcterms:created>
  <dcterms:modified xsi:type="dcterms:W3CDTF">2022-11-13T12:52:31Z</dcterms:modified>
</cp:coreProperties>
</file>