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1"/>
  </p:sldMasterIdLst>
  <p:notesMasterIdLst>
    <p:notesMasterId r:id="rId42"/>
  </p:notesMasterIdLst>
  <p:sldIdLst>
    <p:sldId id="278" r:id="rId2"/>
    <p:sldId id="279" r:id="rId3"/>
    <p:sldId id="320" r:id="rId4"/>
    <p:sldId id="277" r:id="rId5"/>
    <p:sldId id="303" r:id="rId6"/>
    <p:sldId id="304" r:id="rId7"/>
    <p:sldId id="305" r:id="rId8"/>
    <p:sldId id="306" r:id="rId9"/>
    <p:sldId id="307" r:id="rId10"/>
    <p:sldId id="308" r:id="rId11"/>
    <p:sldId id="332" r:id="rId12"/>
    <p:sldId id="333" r:id="rId13"/>
    <p:sldId id="311" r:id="rId14"/>
    <p:sldId id="312" r:id="rId15"/>
    <p:sldId id="313" r:id="rId16"/>
    <p:sldId id="314" r:id="rId17"/>
    <p:sldId id="315" r:id="rId18"/>
    <p:sldId id="344" r:id="rId19"/>
    <p:sldId id="316" r:id="rId20"/>
    <p:sldId id="318" r:id="rId21"/>
    <p:sldId id="346" r:id="rId22"/>
    <p:sldId id="342" r:id="rId23"/>
    <p:sldId id="321" r:id="rId24"/>
    <p:sldId id="322" r:id="rId25"/>
    <p:sldId id="325" r:id="rId26"/>
    <p:sldId id="326" r:id="rId27"/>
    <p:sldId id="327" r:id="rId28"/>
    <p:sldId id="328" r:id="rId29"/>
    <p:sldId id="329" r:id="rId30"/>
    <p:sldId id="343" r:id="rId31"/>
    <p:sldId id="334" r:id="rId32"/>
    <p:sldId id="335" r:id="rId33"/>
    <p:sldId id="347" r:id="rId34"/>
    <p:sldId id="337" r:id="rId35"/>
    <p:sldId id="338" r:id="rId36"/>
    <p:sldId id="339" r:id="rId37"/>
    <p:sldId id="340" r:id="rId38"/>
    <p:sldId id="341" r:id="rId39"/>
    <p:sldId id="348" r:id="rId40"/>
    <p:sldId id="298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B65FB"/>
    <a:srgbClr val="A51B8B"/>
    <a:srgbClr val="A8EAD6"/>
    <a:srgbClr val="B60A16"/>
    <a:srgbClr val="F69AF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6" autoAdjust="0"/>
    <p:restoredTop sz="83483" autoAdjust="0"/>
  </p:normalViewPr>
  <p:slideViewPr>
    <p:cSldViewPr snapToGrid="0">
      <p:cViewPr varScale="1">
        <p:scale>
          <a:sx n="62" d="100"/>
          <a:sy n="62" d="100"/>
        </p:scale>
        <p:origin x="10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Сам захотел</c:v>
                </c:pt>
                <c:pt idx="1">
                  <c:v>Хочу, чтобы он стал профессиональным музыкантом (художником)</c:v>
                </c:pt>
                <c:pt idx="2">
                  <c:v>Надо занять свободное время ребенка</c:v>
                </c:pt>
                <c:pt idx="3">
                  <c:v>Для общего эстетического развития</c:v>
                </c:pt>
                <c:pt idx="4">
                  <c:v>Я сам(а) учился(ась) в ДШИ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1.43</c:v>
                </c:pt>
                <c:pt idx="2">
                  <c:v>7.14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постоянно, мы оперативно получаем всю информацию</c:v>
                </c:pt>
                <c:pt idx="1">
                  <c:v>По мере необходимости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61.43</c:v>
                </c:pt>
                <c:pt idx="1">
                  <c:v>30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постоянно, мы оперативно получаем всю информацию</c:v>
                </c:pt>
                <c:pt idx="1">
                  <c:v>По мере необходимости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64.790000000000006</c:v>
                </c:pt>
                <c:pt idx="1">
                  <c:v>25.35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7822899423193106"/>
          <c:w val="0.99680182324327871"/>
          <c:h val="0.31748181972646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Да, постоянно, мы оперативно получаем всю информацию</c:v>
                </c:pt>
                <c:pt idx="1">
                  <c:v>По мере необходимости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74.290000000000006</c:v>
                </c:pt>
                <c:pt idx="1">
                  <c:v>22.86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постоянно</c:v>
                </c:pt>
                <c:pt idx="1">
                  <c:v>Стараюсь посещать по мерер возможности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42.86</c:v>
                </c:pt>
                <c:pt idx="1">
                  <c:v>52.86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постоянно</c:v>
                </c:pt>
                <c:pt idx="1">
                  <c:v>Стараюсь посещать по мере возможности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45.07</c:v>
                </c:pt>
                <c:pt idx="1">
                  <c:v>39.44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081329385440191E-2"/>
          <c:y val="0.71263692051769023"/>
          <c:w val="0.96742558584362759"/>
          <c:h val="0.22408887695083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Да, постоянно</c:v>
                </c:pt>
                <c:pt idx="1">
                  <c:v>Стараюсь посещать по мерер возможности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57.14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0715776044891054E-3"/>
                  <c:y val="0.107159130419032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уровень очень высокий</c:v>
                </c:pt>
                <c:pt idx="1">
                  <c:v>В целом уровень неплохой, но разные мероприятия проходят по-разному</c:v>
                </c:pt>
                <c:pt idx="2">
                  <c:v>Мне нравятся мероприятия, где участвует мой ребенок, не зависимо от их качества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12.86</c:v>
                </c:pt>
                <c:pt idx="2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уровень очень высокий</c:v>
                </c:pt>
                <c:pt idx="1">
                  <c:v>В целом уровень неплохой, но разные мероприятия проходят по-разному</c:v>
                </c:pt>
                <c:pt idx="2">
                  <c:v>Мне нравятся мероприятия, где участвует мой ребенок, не зависимо от их качества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40.85</c:v>
                </c:pt>
                <c:pt idx="1">
                  <c:v>40.85</c:v>
                </c:pt>
                <c:pt idx="2">
                  <c:v>11.27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3932106856146153E-3"/>
          <c:y val="0.56271667027259664"/>
          <c:w val="0.98631030988626045"/>
          <c:h val="0.4372833297274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3"/>
                <c:pt idx="0">
                  <c:v>Да, уровень очень высокий</c:v>
                </c:pt>
                <c:pt idx="1">
                  <c:v>В целом уровень неплохой, но разные мероприятия проходят по-разному</c:v>
                </c:pt>
                <c:pt idx="2">
                  <c:v>Мне нравятся мероприятия, где участвует мой ребенок, не зависимо от их качества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77.14</c:v>
                </c:pt>
                <c:pt idx="1">
                  <c:v>5.71</c:v>
                </c:pt>
                <c:pt idx="2">
                  <c:v>17.14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0715776044891054E-3"/>
                  <c:y val="0.107159130419032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полностью</c:v>
                </c:pt>
                <c:pt idx="1">
                  <c:v>В целом устраивает</c:v>
                </c:pt>
                <c:pt idx="2">
                  <c:v>Скорее не устраивает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77.14</c:v>
                </c:pt>
                <c:pt idx="1">
                  <c:v>20</c:v>
                </c:pt>
                <c:pt idx="2">
                  <c:v>1.43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Сам захотел</c:v>
                </c:pt>
                <c:pt idx="1">
                  <c:v>Хочу, чтобы он стал профессиональным музыкантом (художником)</c:v>
                </c:pt>
                <c:pt idx="2">
                  <c:v>Надо занять свободное время ребенка</c:v>
                </c:pt>
                <c:pt idx="3">
                  <c:v>Для общего эстетического развития</c:v>
                </c:pt>
                <c:pt idx="4">
                  <c:v>Я сам(а) учился(ась) в ДШИ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52.11</c:v>
                </c:pt>
                <c:pt idx="1">
                  <c:v>5.63</c:v>
                </c:pt>
                <c:pt idx="2">
                  <c:v>14.08</c:v>
                </c:pt>
                <c:pt idx="3">
                  <c:v>21.13</c:v>
                </c:pt>
                <c:pt idx="4">
                  <c:v>21.13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8729384797540107"/>
          <c:w val="1"/>
          <c:h val="0.41270615202459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полностью</c:v>
                </c:pt>
                <c:pt idx="1">
                  <c:v>В целом устраивает</c:v>
                </c:pt>
                <c:pt idx="2">
                  <c:v>Скорее не устраивает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43.66</c:v>
                </c:pt>
                <c:pt idx="1">
                  <c:v>42.25</c:v>
                </c:pt>
                <c:pt idx="2">
                  <c:v>1.41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996251638369594"/>
          <c:y val="0.62415939578288093"/>
          <c:w val="0.7030394492467672"/>
          <c:h val="0.32239723776728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6.8332463441366773E-2"/>
                  <c:y val="9.4207840137306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3"/>
                <c:pt idx="0">
                  <c:v>Да, полностью</c:v>
                </c:pt>
                <c:pt idx="1">
                  <c:v>В целом устраивает</c:v>
                </c:pt>
                <c:pt idx="2">
                  <c:v>Скорее не устраивает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91.43</c:v>
                </c:pt>
                <c:pt idx="1">
                  <c:v>8.57</c:v>
                </c:pt>
                <c:pt idx="2">
                  <c:v>2.86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готовы оплачивать все</c:v>
                </c:pt>
                <c:pt idx="1">
                  <c:v>Готовы отдельные</c:v>
                </c:pt>
                <c:pt idx="2">
                  <c:v>Не готовы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57.14</c:v>
                </c:pt>
                <c:pt idx="1">
                  <c:v>12.86</c:v>
                </c:pt>
                <c:pt idx="2">
                  <c:v>14.29</c:v>
                </c:pt>
                <c:pt idx="3">
                  <c:v>17.14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готовы оплачивать все</c:v>
                </c:pt>
                <c:pt idx="1">
                  <c:v>Готовы отдельные</c:v>
                </c:pt>
                <c:pt idx="2">
                  <c:v>Не готовы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47.89</c:v>
                </c:pt>
                <c:pt idx="1">
                  <c:v>11.27</c:v>
                </c:pt>
                <c:pt idx="2">
                  <c:v>16.899999999999999</c:v>
                </c:pt>
                <c:pt idx="3">
                  <c:v>25.35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63896736412375"/>
          <c:y val="0.63644794088493784"/>
          <c:w val="0.67576151451851962"/>
          <c:h val="0.32239723776728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готовы оплачивать все</c:v>
                </c:pt>
                <c:pt idx="1">
                  <c:v>Готовы отдельные</c:v>
                </c:pt>
                <c:pt idx="2">
                  <c:v>Не готовы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40</c:v>
                </c:pt>
                <c:pt idx="1">
                  <c:v>5.71</c:v>
                </c:pt>
                <c:pt idx="2">
                  <c:v>22.86</c:v>
                </c:pt>
                <c:pt idx="3">
                  <c:v>8.57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Очень теплые, хорошие, основаны на взаимопонимании и уважении</c:v>
                </c:pt>
                <c:pt idx="1">
                  <c:v>Не плохие, но с разными педагогами по-разному</c:v>
                </c:pt>
                <c:pt idx="2">
                  <c:v>Деловые и профессиональные, хотелось бы больше внимания ребенку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84.29</c:v>
                </c:pt>
                <c:pt idx="1">
                  <c:v>10</c:v>
                </c:pt>
                <c:pt idx="2">
                  <c:v>2.86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Очень теплые, хорошие, основаны на взаимопонимании и уважении</c:v>
                </c:pt>
                <c:pt idx="1">
                  <c:v>Не плохие, но с разными педагогами по-разному</c:v>
                </c:pt>
                <c:pt idx="2">
                  <c:v>Деловые и профессиональные, хотелось бы больше внимания ребенку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71.83</c:v>
                </c:pt>
                <c:pt idx="1">
                  <c:v>18.309999999999999</c:v>
                </c:pt>
                <c:pt idx="2">
                  <c:v>2.82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491513357018268E-2"/>
          <c:y val="0.56271667027259664"/>
          <c:w val="0.98950848664298174"/>
          <c:h val="0.4372833297274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9128573778950121E-2"/>
                  <c:y val="0.106067768162409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731055105429113E-2"/>
                  <c:y val="0.11154766390588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Очень теплые, хорошие, основаны на взаимопонимании и уважении</c:v>
                </c:pt>
                <c:pt idx="1">
                  <c:v>Не плохие, но с разными педагогами по-разному</c:v>
                </c:pt>
                <c:pt idx="2">
                  <c:v>Деловые и профессиональные, хотелось бы больше внимания ребенку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94.29</c:v>
                </c:pt>
                <c:pt idx="1">
                  <c:v>2.86</c:v>
                </c:pt>
                <c:pt idx="2">
                  <c:v>2.86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5157556159851196E-2"/>
                  <c:y val="0.107129298193339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979704190378366E-2"/>
                  <c:y val="0.111550860215779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он посещает ДШИ из-под палки</c:v>
                </c:pt>
                <c:pt idx="1">
                  <c:v>По-разному, зависит от занятий и педагогов</c:v>
                </c:pt>
                <c:pt idx="2">
                  <c:v>Нет, ребенок посещает ДШИ с радостью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1.43</c:v>
                </c:pt>
                <c:pt idx="1">
                  <c:v>22.86</c:v>
                </c:pt>
                <c:pt idx="2">
                  <c:v>74.290000000000006</c:v>
                </c:pt>
                <c:pt idx="3">
                  <c:v>2.86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он посещает ДШИ из-под палки</c:v>
                </c:pt>
                <c:pt idx="1">
                  <c:v>По-разному, зависит от занятий и педагогов</c:v>
                </c:pt>
                <c:pt idx="2">
                  <c:v>Нет, ребенок посещает ДШИ с радостью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8.4499999999999993</c:v>
                </c:pt>
                <c:pt idx="1">
                  <c:v>22.54</c:v>
                </c:pt>
                <c:pt idx="2">
                  <c:v>54.93</c:v>
                </c:pt>
                <c:pt idx="3">
                  <c:v>11.27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491513357018268E-2"/>
          <c:y val="0.63644794088493784"/>
          <c:w val="0.98950848664298174"/>
          <c:h val="0.36355205911506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Сам захотел</c:v>
                </c:pt>
                <c:pt idx="1">
                  <c:v>Хочу, чтобы он стал профессиональным музыкантом (художником)</c:v>
                </c:pt>
                <c:pt idx="2">
                  <c:v>Надо занять свободное время ребенка</c:v>
                </c:pt>
                <c:pt idx="3">
                  <c:v>Для общего эстетического развития</c:v>
                </c:pt>
                <c:pt idx="4">
                  <c:v>Я сам(а) учился(ась) в ДШИ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65.709999999999994</c:v>
                </c:pt>
                <c:pt idx="1">
                  <c:v>5.71</c:v>
                </c:pt>
                <c:pt idx="2">
                  <c:v>5.71</c:v>
                </c:pt>
                <c:pt idx="3">
                  <c:v>31.43</c:v>
                </c:pt>
                <c:pt idx="4">
                  <c:v>8.57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7.0658779870431204E-2"/>
                  <c:y val="0.124109161796141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87421031440749E-2"/>
                  <c:y val="-5.86345293096290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он посещает ДШИ из-под палки</c:v>
                </c:pt>
                <c:pt idx="1">
                  <c:v>По-разному, зависит от занятий и педагогов</c:v>
                </c:pt>
                <c:pt idx="2">
                  <c:v>Нет, ребенок посещает ДШИ с радостью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5.71</c:v>
                </c:pt>
                <c:pt idx="1">
                  <c:v>11.43</c:v>
                </c:pt>
                <c:pt idx="2">
                  <c:v>74.290000000000006</c:v>
                </c:pt>
                <c:pt idx="3">
                  <c:v>5.71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1128754258105779E-2"/>
                  <c:y val="0.116149995010205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хочу</c:v>
                </c:pt>
                <c:pt idx="1">
                  <c:v>Хочу, чтобы ребенок был всесторонне развитым</c:v>
                </c:pt>
                <c:pt idx="2">
                  <c:v>Пусть ребенок сам решает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47.14</c:v>
                </c:pt>
                <c:pt idx="2">
                  <c:v>38.57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хочу</c:v>
                </c:pt>
                <c:pt idx="1">
                  <c:v>Хочу, чтобы ребенок был всесторонне развитым</c:v>
                </c:pt>
                <c:pt idx="2">
                  <c:v>Пусть ребенок сам решает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19.72</c:v>
                </c:pt>
                <c:pt idx="1">
                  <c:v>46.48</c:v>
                </c:pt>
                <c:pt idx="2">
                  <c:v>30.99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491513357018268E-2"/>
          <c:y val="0.63644794088493784"/>
          <c:w val="0.98631030988626045"/>
          <c:h val="0.32239723776728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1299280869138088"/>
                  <c:y val="-7.2165574534928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020823913535722"/>
                  <c:y val="0.125078709131182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хочу</c:v>
                </c:pt>
                <c:pt idx="1">
                  <c:v>Хочу, чтобы ребенок был всесторонне развитым</c:v>
                </c:pt>
                <c:pt idx="2">
                  <c:v>Пусть ребенок сам решает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25.71</c:v>
                </c:pt>
                <c:pt idx="1">
                  <c:v>37.14</c:v>
                </c:pt>
                <c:pt idx="2">
                  <c:v>45.71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60354039149692"/>
                  <c:y val="-7.7794986552414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Женский</c:v>
                </c:pt>
                <c:pt idx="1">
                  <c:v>Мужской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60.32</c:v>
                </c:pt>
                <c:pt idx="1">
                  <c:v>39.68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Женский</c:v>
                </c:pt>
                <c:pt idx="1">
                  <c:v>Мужской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80.7</c:v>
                </c:pt>
                <c:pt idx="1">
                  <c:v>17.54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491513357018268E-2"/>
          <c:y val="0.63644794088493784"/>
          <c:w val="0.9233612297441508"/>
          <c:h val="0.32239723776728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6.5414884196906983E-2"/>
                  <c:y val="0.137640207021440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Женский</c:v>
                </c:pt>
                <c:pt idx="1">
                  <c:v>Мужской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">
                  <c:v>78.430000000000007</c:v>
                </c:pt>
                <c:pt idx="1">
                  <c:v>19.61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60354039149692"/>
                  <c:y val="-7.7794986552414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71.430000000000007</c:v>
                </c:pt>
                <c:pt idx="1">
                  <c:v>17.46</c:v>
                </c:pt>
                <c:pt idx="2">
                  <c:v>11.11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1-4 класс</c:v>
                </c:pt>
                <c:pt idx="1">
                  <c:v>5-7 класс</c:v>
                </c:pt>
                <c:pt idx="2">
                  <c:v>7-9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42.11</c:v>
                </c:pt>
                <c:pt idx="1">
                  <c:v>45.61</c:v>
                </c:pt>
                <c:pt idx="2">
                  <c:v>10.53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491513357018268E-2"/>
          <c:y val="0.63644794088493784"/>
          <c:w val="0.9233612297441508"/>
          <c:h val="0.32239723776728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3798750503282078"/>
                  <c:y val="-4.72840777243126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54.9</c:v>
                </c:pt>
                <c:pt idx="1">
                  <c:v>27.45</c:v>
                </c:pt>
                <c:pt idx="2">
                  <c:v>15.69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полностью</c:v>
                </c:pt>
                <c:pt idx="1">
                  <c:v>В целом да, но есть некоторые замечания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88.57</c:v>
                </c:pt>
                <c:pt idx="1">
                  <c:v>8.57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4453030299784"/>
                  <c:y val="0.11163964660177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Театральное</c:v>
                </c:pt>
                <c:pt idx="1">
                  <c:v>Музыкальное</c:v>
                </c:pt>
                <c:pt idx="2">
                  <c:v>Хореографическое</c:v>
                </c:pt>
                <c:pt idx="3">
                  <c:v>Изобразительное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17.46</c:v>
                </c:pt>
                <c:pt idx="1">
                  <c:v>60.32</c:v>
                </c:pt>
                <c:pt idx="2">
                  <c:v>26.98</c:v>
                </c:pt>
                <c:pt idx="3">
                  <c:v>7.94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Театральное</c:v>
                </c:pt>
                <c:pt idx="1">
                  <c:v>Музыкальное</c:v>
                </c:pt>
                <c:pt idx="2">
                  <c:v>Хореографическое</c:v>
                </c:pt>
                <c:pt idx="3">
                  <c:v>Изобразительное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71.930000000000007</c:v>
                </c:pt>
                <c:pt idx="2">
                  <c:v>22.81</c:v>
                </c:pt>
                <c:pt idx="3">
                  <c:v>15.79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8805983031357654"/>
          <c:w val="0.96952388851503102"/>
          <c:h val="0.22900429499165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Театральное</c:v>
                </c:pt>
                <c:pt idx="1">
                  <c:v>Музыкальное</c:v>
                </c:pt>
                <c:pt idx="2">
                  <c:v>Хореографическое</c:v>
                </c:pt>
                <c:pt idx="3">
                  <c:v>Изобразительное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29.41</c:v>
                </c:pt>
                <c:pt idx="2">
                  <c:v>31.37</c:v>
                </c:pt>
                <c:pt idx="3">
                  <c:v>31.37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4453030299784"/>
                  <c:y val="0.11163964660177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050542973205935E-2"/>
                  <c:y val="0.123941177953843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916690298007274E-2"/>
                  <c:y val="0.102508144375187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Захотели родители</c:v>
                </c:pt>
                <c:pt idx="1">
                  <c:v>Сам захотел</c:v>
                </c:pt>
                <c:pt idx="2">
                  <c:v>С друзьями за компанию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20.63</c:v>
                </c:pt>
                <c:pt idx="1">
                  <c:v>76.19</c:v>
                </c:pt>
                <c:pt idx="2">
                  <c:v>3.17</c:v>
                </c:pt>
                <c:pt idx="3">
                  <c:v>3.17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6803420927281257E-2"/>
                  <c:y val="4.98947829610710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349064049615109E-2"/>
                  <c:y val="4.34099145143005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Захотели родители</c:v>
                </c:pt>
                <c:pt idx="1">
                  <c:v>Сам захотел</c:v>
                </c:pt>
                <c:pt idx="2">
                  <c:v>С друзьями за компанию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35.090000000000003</c:v>
                </c:pt>
                <c:pt idx="1">
                  <c:v>63.16</c:v>
                </c:pt>
                <c:pt idx="2">
                  <c:v>1.75</c:v>
                </c:pt>
                <c:pt idx="3">
                  <c:v>5.26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4627877696658331"/>
          <c:w val="1"/>
          <c:h val="0.33468578286934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3798750503282078"/>
                  <c:y val="-4.72840777243126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Захотели родители</c:v>
                </c:pt>
                <c:pt idx="1">
                  <c:v>Сам захотел</c:v>
                </c:pt>
                <c:pt idx="2">
                  <c:v>С друзьями за компанию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21.57</c:v>
                </c:pt>
                <c:pt idx="1">
                  <c:v>54.9</c:v>
                </c:pt>
                <c:pt idx="2">
                  <c:v>11.76</c:v>
                </c:pt>
                <c:pt idx="3">
                  <c:v>1.96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4453030299784"/>
                  <c:y val="0.11163964660177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562316380911967"/>
                  <c:y val="-0.108248361802392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63246634289944"/>
                  <c:y val="2.58322214318260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Нравится моя специальность</c:v>
                </c:pt>
                <c:pt idx="1">
                  <c:v>Нравится педагог</c:v>
                </c:pt>
                <c:pt idx="2">
                  <c:v>Нравится общаться с друзьями в ДШИ</c:v>
                </c:pt>
                <c:pt idx="3">
                  <c:v>Нравится выступать на сцене</c:v>
                </c:pt>
                <c:pt idx="4">
                  <c:v>Нравится творческая атмосфера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74.599999999999994</c:v>
                </c:pt>
                <c:pt idx="1">
                  <c:v>41.27</c:v>
                </c:pt>
                <c:pt idx="2">
                  <c:v>28.57</c:v>
                </c:pt>
                <c:pt idx="3">
                  <c:v>34.92</c:v>
                </c:pt>
                <c:pt idx="4">
                  <c:v>36.51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5.4081355655528754E-2"/>
                  <c:y val="-5.82444139370292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Нравится моя специальность</c:v>
                </c:pt>
                <c:pt idx="1">
                  <c:v>Нравится педагог</c:v>
                </c:pt>
                <c:pt idx="2">
                  <c:v>Нравится общаться с друзьями в ДШИ</c:v>
                </c:pt>
                <c:pt idx="3">
                  <c:v>Нравится выступать на сцене</c:v>
                </c:pt>
                <c:pt idx="4">
                  <c:v>Нравится творческая атмосфера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57.89</c:v>
                </c:pt>
                <c:pt idx="1">
                  <c:v>43.86</c:v>
                </c:pt>
                <c:pt idx="2">
                  <c:v>22.81</c:v>
                </c:pt>
                <c:pt idx="3">
                  <c:v>31.58</c:v>
                </c:pt>
                <c:pt idx="4">
                  <c:v>40.35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9958230557876724"/>
          <c:w val="0.99260521790047129"/>
          <c:h val="0.39858621740003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220643862958701"/>
                  <c:y val="-7.8856516583343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Нравится моя специальность</c:v>
                </c:pt>
                <c:pt idx="1">
                  <c:v>Нравится педагог</c:v>
                </c:pt>
                <c:pt idx="2">
                  <c:v>Нравится общаться с друзьями в ДШИ</c:v>
                </c:pt>
                <c:pt idx="3">
                  <c:v>Нравится выступать на сцене</c:v>
                </c:pt>
                <c:pt idx="4">
                  <c:v>Нравится творческая атмосфера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50.98</c:v>
                </c:pt>
                <c:pt idx="1">
                  <c:v>54.9</c:v>
                </c:pt>
                <c:pt idx="2">
                  <c:v>35.29</c:v>
                </c:pt>
                <c:pt idx="3">
                  <c:v>37.25</c:v>
                </c:pt>
                <c:pt idx="4">
                  <c:v>49.02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4453030299784"/>
                  <c:y val="0.11163964660177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455411529379899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6276269776813"/>
                  <c:y val="-3.60827872674640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Неудобное расписание</c:v>
                </c:pt>
                <c:pt idx="1">
                  <c:v>Нет условий для учебного процесса</c:v>
                </c:pt>
                <c:pt idx="2">
                  <c:v>Неомфортный температурный режим</c:v>
                </c:pt>
                <c:pt idx="3">
                  <c:v>Нет питьевой воды</c:v>
                </c:pt>
                <c:pt idx="4">
                  <c:v>Недостатков нет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14.29</c:v>
                </c:pt>
                <c:pt idx="1">
                  <c:v>0</c:v>
                </c:pt>
                <c:pt idx="2">
                  <c:v>19.05</c:v>
                </c:pt>
                <c:pt idx="3">
                  <c:v>28.57</c:v>
                </c:pt>
                <c:pt idx="4">
                  <c:v>44.44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layout>
        <c:manualLayout>
          <c:xMode val="edge"/>
          <c:yMode val="edge"/>
          <c:x val="0.339974109826621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полностью</c:v>
                </c:pt>
                <c:pt idx="1">
                  <c:v>В целом да, но есть некоторые замечания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77.459999999999994</c:v>
                </c:pt>
                <c:pt idx="1">
                  <c:v>12.68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4576681469328678"/>
          <c:w val="1"/>
          <c:h val="0.2448111703827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6.762019928588324E-2"/>
                  <c:y val="-5.3436407740802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Неудобное расписание</c:v>
                </c:pt>
                <c:pt idx="1">
                  <c:v>Нет условий для учебного процесса</c:v>
                </c:pt>
                <c:pt idx="2">
                  <c:v>Неомфортный температурный режим</c:v>
                </c:pt>
                <c:pt idx="3">
                  <c:v>Нет питьевой воды</c:v>
                </c:pt>
                <c:pt idx="4">
                  <c:v>Недостатков нет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22.81</c:v>
                </c:pt>
                <c:pt idx="1">
                  <c:v>12.28</c:v>
                </c:pt>
                <c:pt idx="2">
                  <c:v>19.3</c:v>
                </c:pt>
                <c:pt idx="3">
                  <c:v>26.32</c:v>
                </c:pt>
                <c:pt idx="4">
                  <c:v>36.840000000000003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6833055235603824"/>
          <c:w val="1"/>
          <c:h val="0.42983788306266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3415982310185573"/>
                  <c:y val="-4.7284077724312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Неудобное расписание</c:v>
                </c:pt>
                <c:pt idx="1">
                  <c:v>Нет условий для учебного процесса</c:v>
                </c:pt>
                <c:pt idx="2">
                  <c:v>Неомфортный температурный режим</c:v>
                </c:pt>
                <c:pt idx="3">
                  <c:v>Нет питьевой воды</c:v>
                </c:pt>
                <c:pt idx="4">
                  <c:v>Недостатков нет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22.81</c:v>
                </c:pt>
                <c:pt idx="1">
                  <c:v>12.28</c:v>
                </c:pt>
                <c:pt idx="2">
                  <c:v>19.3</c:v>
                </c:pt>
                <c:pt idx="3">
                  <c:v>26.32</c:v>
                </c:pt>
                <c:pt idx="4">
                  <c:v>36.840000000000003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4453030299784"/>
                  <c:y val="0.11163964660177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433076162441716"/>
                  <c:y val="-9.47173165770932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32229672344611E-2"/>
                  <c:y val="4.51034840843300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Да, всегда</c:v>
                </c:pt>
                <c:pt idx="1">
                  <c:v>Иногда</c:v>
                </c:pt>
                <c:pt idx="2">
                  <c:v>Не пользуюсь</c:v>
                </c:pt>
                <c:pt idx="3">
                  <c:v>Не пользуюсь, там нет полезной информации</c:v>
                </c:pt>
                <c:pt idx="4">
                  <c:v>Не знал, что у школы есть сайт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22.22</c:v>
                </c:pt>
                <c:pt idx="1">
                  <c:v>23.81</c:v>
                </c:pt>
                <c:pt idx="2">
                  <c:v>22.22</c:v>
                </c:pt>
                <c:pt idx="3">
                  <c:v>4.76</c:v>
                </c:pt>
                <c:pt idx="4">
                  <c:v>20.63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6.762019928588324E-2"/>
                  <c:y val="-5.3436407740802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Да, всегда</c:v>
                </c:pt>
                <c:pt idx="1">
                  <c:v>Иногда</c:v>
                </c:pt>
                <c:pt idx="2">
                  <c:v>Не пользуюсь</c:v>
                </c:pt>
                <c:pt idx="3">
                  <c:v>Не пользуюсь, там нет полезной информации</c:v>
                </c:pt>
                <c:pt idx="4">
                  <c:v>Не знал, что у школы есть сайт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8.77</c:v>
                </c:pt>
                <c:pt idx="1">
                  <c:v>12.28</c:v>
                </c:pt>
                <c:pt idx="2">
                  <c:v>43.86</c:v>
                </c:pt>
                <c:pt idx="3">
                  <c:v>8.77</c:v>
                </c:pt>
                <c:pt idx="4">
                  <c:v>24.56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1641006906225071"/>
          <c:w val="1"/>
          <c:h val="0.38175836635645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220643862958701"/>
                  <c:y val="-7.8856516583343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371543961079356"/>
                  <c:y val="1.0743507850669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Да, всегда</c:v>
                </c:pt>
                <c:pt idx="1">
                  <c:v>Иногда</c:v>
                </c:pt>
                <c:pt idx="2">
                  <c:v>Не пользуюсь</c:v>
                </c:pt>
                <c:pt idx="3">
                  <c:v>Не пользуюсь, там нет полезной информации</c:v>
                </c:pt>
                <c:pt idx="4">
                  <c:v>Не знал, что у школы есть сайт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13.73</c:v>
                </c:pt>
                <c:pt idx="1">
                  <c:v>23.53</c:v>
                </c:pt>
                <c:pt idx="2">
                  <c:v>41.18</c:v>
                </c:pt>
                <c:pt idx="3">
                  <c:v>1.96</c:v>
                </c:pt>
                <c:pt idx="4">
                  <c:v>19.61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4453030299784"/>
                  <c:y val="0.11163964660177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247391683339559"/>
                  <c:y val="-4.510348408433085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346155924942572E-2"/>
                  <c:y val="7.2165574534928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Да, это моя мечта</c:v>
                </c:pt>
                <c:pt idx="1">
                  <c:v>Пока не решил</c:v>
                </c:pt>
                <c:pt idx="2">
                  <c:v>Очень хотелось бы, но выберу более серьезную профессию</c:v>
                </c:pt>
                <c:pt idx="3">
                  <c:v>Нет, я учусь для общего развития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34.92</c:v>
                </c:pt>
                <c:pt idx="1">
                  <c:v>34.92</c:v>
                </c:pt>
                <c:pt idx="2">
                  <c:v>11.11</c:v>
                </c:pt>
                <c:pt idx="3">
                  <c:v>12.7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8.3457593055179913E-2"/>
                  <c:y val="-5.8244359411423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это моя мечта</c:v>
                </c:pt>
                <c:pt idx="1">
                  <c:v>Пока не решил</c:v>
                </c:pt>
                <c:pt idx="2">
                  <c:v>Очень хотелось бы, но выберу более серьезную профессию</c:v>
                </c:pt>
                <c:pt idx="3">
                  <c:v>Нет, я учусь для общего развития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8.77</c:v>
                </c:pt>
                <c:pt idx="1">
                  <c:v>12.28</c:v>
                </c:pt>
                <c:pt idx="2">
                  <c:v>43.86</c:v>
                </c:pt>
                <c:pt idx="3">
                  <c:v>8.77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1"/>
          <a:lstStyle/>
          <a:p>
            <a:pPr>
              <a:defRPr sz="19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5091405433443386"/>
          <c:w val="1"/>
          <c:h val="0.44908594566556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9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1379663142084959"/>
                  <c:y val="-6.53254713580446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3238255580865493E-2"/>
                  <c:y val="7.83987339771648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это моя мечта</c:v>
                </c:pt>
                <c:pt idx="1">
                  <c:v>Пока не решил</c:v>
                </c:pt>
                <c:pt idx="2">
                  <c:v>Очень хотелось бы, но выберу более серьезную профессию</c:v>
                </c:pt>
                <c:pt idx="3">
                  <c:v>Нет, я учусь для общего развития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37.25</c:v>
                </c:pt>
                <c:pt idx="1">
                  <c:v>43.14</c:v>
                </c:pt>
                <c:pt idx="2">
                  <c:v>11.76</c:v>
                </c:pt>
                <c:pt idx="3">
                  <c:v>7.84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4453030299784"/>
                  <c:y val="0.11163964660177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247391683339559"/>
                  <c:y val="-4.510348408433085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346155924942572E-2"/>
                  <c:y val="7.2165574534928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Помещения комфортнее</c:v>
                </c:pt>
                <c:pt idx="1">
                  <c:v>Жизнь в ДШИ веселой и интересной</c:v>
                </c:pt>
                <c:pt idx="2">
                  <c:v>Ничего, все устраивает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28.57</c:v>
                </c:pt>
                <c:pt idx="1">
                  <c:v>31.75</c:v>
                </c:pt>
                <c:pt idx="2">
                  <c:v>17.46</c:v>
                </c:pt>
                <c:pt idx="3">
                  <c:v>22.22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8.3457593055179913E-2"/>
                  <c:y val="-5.8244359411423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Помещения комфортнее</c:v>
                </c:pt>
                <c:pt idx="1">
                  <c:v>Жизнь в ДШИ веселой и интересной</c:v>
                </c:pt>
                <c:pt idx="2">
                  <c:v>Ничего, все устраивает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35.090000000000003</c:v>
                </c:pt>
                <c:pt idx="1">
                  <c:v>28.07</c:v>
                </c:pt>
                <c:pt idx="2">
                  <c:v>19.3</c:v>
                </c:pt>
                <c:pt idx="3">
                  <c:v>24.56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1102970613761542"/>
          <c:w val="0.99260521790047129"/>
          <c:h val="0.37935439052114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4297382171839899E-2"/>
                  <c:y val="0.104133858267716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полность.</c:v>
                </c:pt>
                <c:pt idx="1">
                  <c:v>В целом да, но есть некоторые замечания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94.29</c:v>
                </c:pt>
                <c:pt idx="1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1379663142084959"/>
                  <c:y val="-6.53254713580446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84562198759926E-2"/>
                  <c:y val="8.5164434162586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985213804702976E-2"/>
                      <c:h val="9.045521490389582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Помещения комфортнее</c:v>
                </c:pt>
                <c:pt idx="1">
                  <c:v>Жизнь в ДШИ веселой и интересной</c:v>
                </c:pt>
                <c:pt idx="2">
                  <c:v>Ничего, все устраивает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49.02</c:v>
                </c:pt>
                <c:pt idx="1">
                  <c:v>23.53</c:v>
                </c:pt>
                <c:pt idx="2">
                  <c:v>21.57</c:v>
                </c:pt>
                <c:pt idx="3">
                  <c:v>9.8000000000000007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789224870599065"/>
                  <c:y val="-7.833267690598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433076162441711"/>
                  <c:y val="2.25517420421650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346155924942572E-2"/>
                  <c:y val="7.2165574534928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 гордостью, удовольствием</c:v>
                </c:pt>
                <c:pt idx="1">
                  <c:v>С сожалением и грустью</c:v>
                </c:pt>
                <c:pt idx="2">
                  <c:v>Друзьям хвастаюсь, родным - жалуюсь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77.78</c:v>
                </c:pt>
                <c:pt idx="1">
                  <c:v>1.59</c:v>
                </c:pt>
                <c:pt idx="2">
                  <c:v>3.17</c:v>
                </c:pt>
                <c:pt idx="3">
                  <c:v>17.46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7.086777702675795E-2"/>
                  <c:y val="2.3490818989137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 гордостью, удовольствием</c:v>
                </c:pt>
                <c:pt idx="1">
                  <c:v>С сожалением и грустью</c:v>
                </c:pt>
                <c:pt idx="2">
                  <c:v>Друзьям хвастаюсь, родным - жалуюсь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77.19</c:v>
                </c:pt>
                <c:pt idx="1">
                  <c:v>5.26</c:v>
                </c:pt>
                <c:pt idx="2">
                  <c:v>8.77</c:v>
                </c:pt>
                <c:pt idx="3">
                  <c:v>12.28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0983026714036538E-3"/>
          <c:y val="0.62064560947885783"/>
          <c:w val="0.99260521790047129"/>
          <c:h val="0.37935439052114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3080855375957367E-2"/>
                  <c:y val="5.19435872612134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371543961079356"/>
                  <c:y val="1.0743507850669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 гордостью, удовольствием</c:v>
                </c:pt>
                <c:pt idx="1">
                  <c:v>С сожалением и грустью</c:v>
                </c:pt>
                <c:pt idx="2">
                  <c:v>Друзьям хвастаюсь, родным - жалуюсь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88.24</c:v>
                </c:pt>
                <c:pt idx="1">
                  <c:v>0</c:v>
                </c:pt>
                <c:pt idx="2">
                  <c:v>0</c:v>
                </c:pt>
                <c:pt idx="3">
                  <c:v>9.8000000000000007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789224870599065"/>
                  <c:y val="-7.833267690598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945005763189918"/>
                  <c:y val="4.9613832492762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это очевидно</c:v>
                </c:pt>
                <c:pt idx="1">
                  <c:v>Нет, не вижу разницы</c:v>
                </c:pt>
                <c:pt idx="2">
                  <c:v>Среди моих сверстников все где-нибудь обучаются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44.44</c:v>
                </c:pt>
                <c:pt idx="1">
                  <c:v>25.4</c:v>
                </c:pt>
                <c:pt idx="2">
                  <c:v>15.87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8.7654198397987174E-2"/>
                  <c:y val="3.55106981656907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это очевидно</c:v>
                </c:pt>
                <c:pt idx="1">
                  <c:v>Нет, не вижу разницы</c:v>
                </c:pt>
                <c:pt idx="2">
                  <c:v>Среди моих сверстников все где-нибудь обучаются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43.86</c:v>
                </c:pt>
                <c:pt idx="1">
                  <c:v>24.56</c:v>
                </c:pt>
                <c:pt idx="2">
                  <c:v>26.32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0862573030230482"/>
          <c:w val="0.99260521790047129"/>
          <c:h val="0.38656631802707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1B8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1984434982384234"/>
                  <c:y val="3.8412542035914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это очевидно</c:v>
                </c:pt>
                <c:pt idx="1">
                  <c:v>Нет, не вижу разницы</c:v>
                </c:pt>
                <c:pt idx="2">
                  <c:v>Среди моих сверстников все где-нибудь обучаются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56.86</c:v>
                </c:pt>
                <c:pt idx="1">
                  <c:v>17.649999999999999</c:v>
                </c:pt>
                <c:pt idx="2">
                  <c:v>15.69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с. Долгодеревенское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17509343834204E-2"/>
          <c:y val="0.21505066731921146"/>
          <c:w val="0.91638249065616584"/>
          <c:h val="0.78494933268078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он развивается очень интенсивно</c:v>
                </c:pt>
                <c:pt idx="1">
                  <c:v>Обучение способствует такому развитию</c:v>
                </c:pt>
                <c:pt idx="2">
                  <c:v>Да, я замечаю развитие, только сложно сказать, связано ли это с 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74.290000000000006</c:v>
                </c:pt>
                <c:pt idx="1">
                  <c:v>25.71</c:v>
                </c:pt>
                <c:pt idx="2">
                  <c:v>1.43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Полетаево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967793298979604"/>
          <c:y val="0.10898941626029976"/>
          <c:w val="0.36443646382138573"/>
          <c:h val="0.45025766570241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он развивается очень интенсивно</c:v>
                </c:pt>
                <c:pt idx="1">
                  <c:v>Обучение способствует такому развитию</c:v>
                </c:pt>
                <c:pt idx="2">
                  <c:v>Да, я замечаю развитие, только сложно сказать, связано ли это с 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74.290000000000006</c:v>
                </c:pt>
                <c:pt idx="1">
                  <c:v>25.71</c:v>
                </c:pt>
                <c:pt idx="2">
                  <c:v>14.08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он развивается очень интенсивно</c:v>
                </c:pt>
                <c:pt idx="1">
                  <c:v>Обучение способствует такому развитию</c:v>
                </c:pt>
                <c:pt idx="2">
                  <c:v>Да, я замечаю развитие, только сложно сказать, связано ли это с 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52.11</c:v>
                </c:pt>
                <c:pt idx="1">
                  <c:v>25.35</c:v>
                </c:pt>
                <c:pt idx="2">
                  <c:v>1.43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он развивается очень интенсивно</c:v>
                </c:pt>
                <c:pt idx="1">
                  <c:v>Обучение способствует такому развитию</c:v>
                </c:pt>
                <c:pt idx="2">
                  <c:v>Да, я замечаю развитие, только сложно сказать, связано ли это с 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62.86</c:v>
                </c:pt>
                <c:pt idx="1">
                  <c:v>28.57</c:v>
                </c:pt>
                <c:pt idx="2">
                  <c:v>15.49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000" spc="9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2000" b="1" i="0" u="none" strike="noStrike" kern="1000" spc="9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2949080142109615E-3"/>
          <c:y val="0.57008979733383081"/>
          <c:w val="0.99050691522906775"/>
          <c:h val="0.36417829111427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000" spc="9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ДШИ п. Рощино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привели ребенка в ДШИ?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3"/>
                <c:pt idx="0">
                  <c:v>Да, он развивается очень интенсивно</c:v>
                </c:pt>
                <c:pt idx="1">
                  <c:v>Обучение способствует такому развитию</c:v>
                </c:pt>
                <c:pt idx="2">
                  <c:v>Да, я замечаю развитие, только сложно сказать, связано ли это с 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62.86</c:v>
                </c:pt>
                <c:pt idx="1">
                  <c:v>28.57</c:v>
                </c:pt>
                <c:pt idx="2">
                  <c:v>5.71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34378-97CB-4342-86CC-EE33704699F4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2DF-AE90-4E95-B463-99DF87C9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F2DF-AE90-4E95-B463-99DF87C923F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2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1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9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1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1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3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5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6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3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2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4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1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41DA-6C01-4D7A-AB8F-45F20886D8CB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EB4A-42EA-43E4-9B9D-30206739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8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  <p:sldLayoutId id="2147484439" r:id="rId14"/>
    <p:sldLayoutId id="2147484440" r:id="rId15"/>
    <p:sldLayoutId id="2147484441" r:id="rId16"/>
    <p:sldLayoutId id="21474844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0684" y="862149"/>
            <a:ext cx="9349427" cy="344946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предоставления услуг населению</a:t>
            </a:r>
            <a:br>
              <a:rPr lang="ru-RU" sz="3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сфере культуры </a:t>
            </a:r>
            <a:br>
              <a:rPr lang="ru-RU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Сосновского муниципального района</a:t>
            </a:r>
            <a:endParaRPr lang="ru-RU" sz="30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140866" y="5166657"/>
            <a:ext cx="4868254" cy="91887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Дмитришина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Общественного совета по независимой оценке качества деятельности учреждений культуры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933550" y="6085536"/>
            <a:ext cx="1589048" cy="336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июля 2015г. </a:t>
            </a:r>
          </a:p>
        </p:txBody>
      </p:sp>
    </p:spTree>
    <p:extLst>
      <p:ext uri="{BB962C8B-B14F-4D97-AF65-F5344CB8AC3E}">
        <p14:creationId xmlns:p14="http://schemas.microsoft.com/office/powerpoint/2010/main" val="38273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76961190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Устраивает ли вас комплекс дисциплин?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06756874"/>
              </p:ext>
            </p:extLst>
          </p:nvPr>
        </p:nvGraphicFramePr>
        <p:xfrm>
          <a:off x="3233157" y="1458766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50309880"/>
              </p:ext>
            </p:extLst>
          </p:nvPr>
        </p:nvGraphicFramePr>
        <p:xfrm>
          <a:off x="8097988" y="1481069"/>
          <a:ext cx="3776331" cy="296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96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449496" y="967409"/>
            <a:ext cx="9001462" cy="1020417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Какие занятия ваш ребенок хотел бы посещать дополнительно?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49496" y="2915479"/>
            <a:ext cx="9001462" cy="1828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30% - ЕСТЬ ОТВЕТ</a:t>
            </a:r>
          </a:p>
          <a:p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70% - НЕТ ОТВЕТА</a:t>
            </a:r>
          </a:p>
          <a:p>
            <a:endParaRPr lang="ru-RU" sz="4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833003"/>
              </p:ext>
            </p:extLst>
          </p:nvPr>
        </p:nvGraphicFramePr>
        <p:xfrm>
          <a:off x="1554480" y="640080"/>
          <a:ext cx="8884919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143"/>
                <a:gridCol w="2873888"/>
                <a:gridCol w="2873888"/>
              </a:tblGrid>
              <a:tr h="1557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С. ДОЛГОДЕРЕВЕСНКОЕ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ПОЛЕТАЕВО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РОЩИНО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2182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Вокал (9)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Скрипка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Спорт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Лепка (2)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ИЗО (7)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Фортепиано (4)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Гитара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Хореография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Рисование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Спортивные кружки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Хореография (10)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Фортепиано (2)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Гитара (3)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Вокал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Вокал</a:t>
                      </a:r>
                      <a:r>
                        <a:rPr lang="ru-RU" b="1" baseline="0" dirty="0" smtClean="0"/>
                        <a:t> (3)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baseline="0" dirty="0" smtClean="0"/>
                        <a:t>Танцы (6)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baseline="0" dirty="0" smtClean="0"/>
                        <a:t>Пение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baseline="0" dirty="0" err="1" smtClean="0"/>
                        <a:t>Скорочтение</a:t>
                      </a:r>
                      <a:endParaRPr lang="ru-RU" b="1" baseline="0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baseline="0" dirty="0" smtClean="0"/>
                        <a:t>Игра на балалайке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baseline="0" dirty="0" smtClean="0"/>
                        <a:t>Рисование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b="1" baseline="0" dirty="0" smtClean="0"/>
                        <a:t>Графика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33083090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Готовы ли вы оплачивать дополнительные услуги?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01702506"/>
              </p:ext>
            </p:extLst>
          </p:nvPr>
        </p:nvGraphicFramePr>
        <p:xfrm>
          <a:off x="3233157" y="1458766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66653955"/>
              </p:ext>
            </p:extLst>
          </p:nvPr>
        </p:nvGraphicFramePr>
        <p:xfrm>
          <a:off x="7992069" y="1470770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38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42665033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Как бы вы могли оценить взаимоотношения вашего ребенка с педагогами ДШИ?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28253027"/>
              </p:ext>
            </p:extLst>
          </p:nvPr>
        </p:nvGraphicFramePr>
        <p:xfrm>
          <a:off x="3233157" y="1458766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8436810"/>
              </p:ext>
            </p:extLst>
          </p:nvPr>
        </p:nvGraphicFramePr>
        <p:xfrm>
          <a:off x="7992069" y="149652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68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91879718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Стимулируете ли вы посещение ребенка в ДШИ?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88268604"/>
              </p:ext>
            </p:extLst>
          </p:nvPr>
        </p:nvGraphicFramePr>
        <p:xfrm>
          <a:off x="3233157" y="1458766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70599005"/>
              </p:ext>
            </p:extLst>
          </p:nvPr>
        </p:nvGraphicFramePr>
        <p:xfrm>
          <a:off x="7992069" y="1470771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11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06314769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 Хотите ли вы, чтобы ваш ребенок в будущем занимался искусством профессионально?</a:t>
            </a:r>
            <a:b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08045472"/>
              </p:ext>
            </p:extLst>
          </p:nvPr>
        </p:nvGraphicFramePr>
        <p:xfrm>
          <a:off x="3233157" y="1458766"/>
          <a:ext cx="6052511" cy="539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16189510"/>
              </p:ext>
            </p:extLst>
          </p:nvPr>
        </p:nvGraphicFramePr>
        <p:xfrm>
          <a:off x="7992069" y="1470770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03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80" y="1781577"/>
            <a:ext cx="10353761" cy="20434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 Оцените деятельность ДШИ по критериям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01" y="158840"/>
            <a:ext cx="10353761" cy="6654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ДШИ  с. Долгодеревенское</a:t>
            </a:r>
            <a:endParaRPr lang="ru-RU" sz="3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15156" y="824249"/>
          <a:ext cx="11243256" cy="565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298"/>
                <a:gridCol w="2588653"/>
                <a:gridCol w="2485623"/>
                <a:gridCol w="2266682"/>
              </a:tblGrid>
              <a:tr h="667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удовлетворен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 частично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не удовлетворен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Чистота, уют в помещениях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9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педагогов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 и расписание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политика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атмосфера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услуг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5826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педагогов и администрации к родителям и детям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Проводимые мероприятия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97,14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1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учебных занятий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670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оснащение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01" y="158840"/>
            <a:ext cx="10353761" cy="6654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ДШИ  П. Полетаево</a:t>
            </a:r>
            <a:endParaRPr lang="ru-RU" sz="3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239494"/>
              </p:ext>
            </p:extLst>
          </p:nvPr>
        </p:nvGraphicFramePr>
        <p:xfrm>
          <a:off x="515156" y="824249"/>
          <a:ext cx="11243256" cy="565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298"/>
                <a:gridCol w="2730321"/>
                <a:gridCol w="2461510"/>
                <a:gridCol w="2149127"/>
              </a:tblGrid>
              <a:tr h="667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удовлетворен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 частично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не удовлетворен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Чистота, уют в помещениях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56,34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9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педагогов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84,51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 и расписание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64,79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политика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74,65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атмосфера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91,55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услуг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85,92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5826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педагогов и администрации к родителям и детям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90,14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Проводимые мероприятия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81,69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1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учебных занятий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670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оснащение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2221" y="530087"/>
            <a:ext cx="8596668" cy="65253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мониторинга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56067" y="1864375"/>
            <a:ext cx="7868991" cy="336444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ДОД ДШИ с. Долгодеревенское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ДОД ДШИ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Полетаево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ДОД ДШИ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Рощино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01" y="158840"/>
            <a:ext cx="10353761" cy="6654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ДШИ  п. Рощино</a:t>
            </a:r>
            <a:endParaRPr lang="ru-RU" sz="3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79621"/>
              </p:ext>
            </p:extLst>
          </p:nvPr>
        </p:nvGraphicFramePr>
        <p:xfrm>
          <a:off x="515156" y="824249"/>
          <a:ext cx="11243256" cy="565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298"/>
                <a:gridCol w="2588653"/>
                <a:gridCol w="2485623"/>
                <a:gridCol w="2266682"/>
              </a:tblGrid>
              <a:tr h="667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удовлетворен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 частично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не удовлетворен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Чистота, уют в помещениях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9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педагогов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 и расписание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политика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атмосфера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услуг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5826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педагогов и администрации к родителям и детям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5288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Проводимые мероприятия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97,14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1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учебных занятий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670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оснащение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2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449496" y="631065"/>
            <a:ext cx="9001462" cy="1356761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 Что следует сделать, чтобы улучшить качество оказываемых в ДШИ услуг?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49496" y="2915479"/>
            <a:ext cx="9001462" cy="18288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0% - ЕСТЬ ОТВЕТ</a:t>
            </a:r>
          </a:p>
          <a:p>
            <a:r>
              <a:rPr lang="ru-RU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0% - НЕТ ОТВЕТА</a:t>
            </a:r>
          </a:p>
          <a:p>
            <a:endParaRPr lang="ru-RU" sz="4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662370"/>
              </p:ext>
            </p:extLst>
          </p:nvPr>
        </p:nvGraphicFramePr>
        <p:xfrm>
          <a:off x="888642" y="589299"/>
          <a:ext cx="10856891" cy="591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83358"/>
                <a:gridCol w="3515933"/>
              </a:tblGrid>
              <a:tr h="1162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С. ДОЛГОДЕРЕВЕСНКОЕ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ПОЛЕТАЕВО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РОЩИНО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2384861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Улучшить финансирование (3)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Улучшить техническое оснащение (3)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Дополнительные классы (3)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Заполнение дневника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Закупить музыкальные инструменты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Чаще выезжать на конкурсы</a:t>
                      </a:r>
                    </a:p>
                    <a:p>
                      <a:pPr algn="l"/>
                      <a:r>
                        <a:rPr lang="ru-RU" b="1" dirty="0" smtClean="0"/>
                        <a:t>Увеличить количество часов + (по фортепиано) (2)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Проведение занятий и выступлений на большой сцене (2)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Обновление мебели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Ремонт (особенно зала и крыши) (41)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Улучшить температурный режим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Финансирование (3)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Принять дополнительных педагогов по хореографии </a:t>
                      </a:r>
                    </a:p>
                    <a:p>
                      <a:pPr algn="l"/>
                      <a:r>
                        <a:rPr lang="ru-RU" b="1" dirty="0" smtClean="0"/>
                        <a:t>и не только (2)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Новые инструменты (6)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Свой зрительный зал (3)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Наличие раздевалки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Сделать класс больше (2)</a:t>
                      </a:r>
                    </a:p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b="1" dirty="0" smtClean="0"/>
                        <a:t>Выделять деньги на оснащение (2)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42" y="718089"/>
            <a:ext cx="10561281" cy="48584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мониторинга качества предоставления услуг  населению дополнительного образования детей детскими школами искусств  </a:t>
            </a:r>
            <a:b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 </a:t>
            </a:r>
            <a:r>
              <a:rPr lang="ru-RU" sz="4000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171 </a:t>
            </a: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предложены следующие вопросы</a:t>
            </a:r>
            <a:endParaRPr lang="ru-RU" b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55682871"/>
              </p:ext>
            </p:extLst>
          </p:nvPr>
        </p:nvGraphicFramePr>
        <p:xfrm>
          <a:off x="-117329" y="1421401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Пол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20620339"/>
              </p:ext>
            </p:extLst>
          </p:nvPr>
        </p:nvGraphicFramePr>
        <p:xfrm>
          <a:off x="3274779" y="1445143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16624547"/>
              </p:ext>
            </p:extLst>
          </p:nvPr>
        </p:nvGraphicFramePr>
        <p:xfrm>
          <a:off x="7992069" y="1470771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21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03595024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Класс обучения</a:t>
            </a:r>
            <a:b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85639957"/>
              </p:ext>
            </p:extLst>
          </p:nvPr>
        </p:nvGraphicFramePr>
        <p:xfrm>
          <a:off x="3225878" y="1496283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9433670"/>
              </p:ext>
            </p:extLst>
          </p:nvPr>
        </p:nvGraphicFramePr>
        <p:xfrm>
          <a:off x="7876159" y="1522286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35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32870065"/>
              </p:ext>
            </p:extLst>
          </p:nvPr>
        </p:nvGraphicFramePr>
        <p:xfrm>
          <a:off x="-104450" y="1421401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 отделение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4385294"/>
              </p:ext>
            </p:extLst>
          </p:nvPr>
        </p:nvGraphicFramePr>
        <p:xfrm>
          <a:off x="3251634" y="1429555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65139762"/>
              </p:ext>
            </p:extLst>
          </p:nvPr>
        </p:nvGraphicFramePr>
        <p:xfrm>
          <a:off x="7992069" y="1429556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0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38581905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Как ты пришел в ДШИ?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6338482"/>
              </p:ext>
            </p:extLst>
          </p:nvPr>
        </p:nvGraphicFramePr>
        <p:xfrm>
          <a:off x="3238756" y="1468191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34862790"/>
              </p:ext>
            </p:extLst>
          </p:nvPr>
        </p:nvGraphicFramePr>
        <p:xfrm>
          <a:off x="8216721" y="1483648"/>
          <a:ext cx="3837903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98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483704800"/>
              </p:ext>
            </p:extLst>
          </p:nvPr>
        </p:nvGraphicFramePr>
        <p:xfrm>
          <a:off x="-130208" y="1421401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Почему ты учишься в ДШИ?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79064013"/>
              </p:ext>
            </p:extLst>
          </p:nvPr>
        </p:nvGraphicFramePr>
        <p:xfrm>
          <a:off x="3235996" y="1418331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04902422"/>
              </p:ext>
            </p:extLst>
          </p:nvPr>
        </p:nvGraphicFramePr>
        <p:xfrm>
          <a:off x="7790298" y="1393497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66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449496" y="967409"/>
            <a:ext cx="9001462" cy="102041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какого педагога ты хотел бы обучаться?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49496" y="2915479"/>
            <a:ext cx="9001462" cy="1828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80% - ЕСТЬ ОТВЕТ</a:t>
            </a:r>
          </a:p>
          <a:p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20% - НЕТ ОТВЕТА</a:t>
            </a:r>
          </a:p>
          <a:p>
            <a:endParaRPr lang="ru-RU" sz="4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2" y="522515"/>
            <a:ext cx="10784032" cy="51337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мониторинга качества предоставления услуг  населению дополнительного образования детей детскими школами искусств  </a:t>
            </a:r>
            <a:b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 </a:t>
            </a:r>
            <a:r>
              <a:rPr lang="ru-RU" sz="3600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176 </a:t>
            </a: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предложены следующие вопросы</a:t>
            </a:r>
            <a:endParaRPr lang="ru-RU" b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257344"/>
              </p:ext>
            </p:extLst>
          </p:nvPr>
        </p:nvGraphicFramePr>
        <p:xfrm>
          <a:off x="1432129" y="340737"/>
          <a:ext cx="9617943" cy="557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963"/>
                <a:gridCol w="3110990"/>
                <a:gridCol w="3110990"/>
              </a:tblGrid>
              <a:tr h="7149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С. ДОЛГОДЕРЕВЕСНКОЕ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ПОЛЕТАЕВО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РОЩИНО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6592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Вячеслав Борисович (6)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Алла Борисовна +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Андрей Сергеевич (5)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Татьяна Васильевна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Светлана Леонидовна (6)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Людмила Олеговна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Владлена Викторовна (3)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Сергей Анатольевич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Александра Павловна (4)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Урал Фаляхович (3)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Юлия Викторовна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Марина Владимировна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Людмила Олеговна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Ольга Геннадьевна (3)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Доля В.Ф.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Юлия Алексеевна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Мостовая А.В. (3)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err="1" smtClean="0"/>
                        <a:t>Евстарова</a:t>
                      </a:r>
                      <a:r>
                        <a:rPr lang="ru-RU" b="1" dirty="0" smtClean="0"/>
                        <a:t> Е.А. (3)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Лариса Михайловна (4)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Светлана Петровна (5)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Вера Васильевна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Анна Владимировна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Людмила Николаевна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Серебренникова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Надежда Андреевна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Наталья Анатольевна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Светлана </a:t>
                      </a:r>
                      <a:r>
                        <a:rPr lang="ru-RU" b="1" dirty="0" err="1" smtClean="0"/>
                        <a:t>Рашитовна</a:t>
                      </a:r>
                      <a:r>
                        <a:rPr lang="ru-RU" b="1" dirty="0" smtClean="0"/>
                        <a:t>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Наталья</a:t>
                      </a:r>
                      <a:r>
                        <a:rPr lang="ru-RU" b="1" baseline="0" dirty="0" smtClean="0"/>
                        <a:t> Анатольевна </a:t>
                      </a:r>
                      <a:r>
                        <a:rPr lang="ru-RU" b="1" baseline="0" dirty="0" err="1" smtClean="0"/>
                        <a:t>Невзорова</a:t>
                      </a:r>
                      <a:r>
                        <a:rPr lang="ru-RU" b="1" baseline="0" dirty="0" smtClean="0"/>
                        <a:t>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Нина (Инна)</a:t>
                      </a:r>
                      <a:r>
                        <a:rPr lang="ru-RU" b="1" baseline="0" dirty="0" smtClean="0"/>
                        <a:t> Ивановна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baseline="0" dirty="0" smtClean="0"/>
                        <a:t>Ольга Сергеевна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baseline="0" dirty="0" smtClean="0"/>
                        <a:t>Уланова (6)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Иванова Э.А. (2)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Наталья </a:t>
                      </a:r>
                      <a:r>
                        <a:rPr lang="ru-RU" b="1" dirty="0" err="1" smtClean="0"/>
                        <a:t>Михйловна</a:t>
                      </a:r>
                      <a:r>
                        <a:rPr lang="ru-RU" b="1" dirty="0" smtClean="0"/>
                        <a:t> (5)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Нина (Инна) Александровна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Хромых О.В. (11)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Любовь Павловна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Дмитришина Н.М.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Любовь Леонидовна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05823843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С КАКИМИ НЕДОСТАТКАМИ РАБОТЫ ДШИ ТЫ СТАЛКИВАЛСЯ?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63536660"/>
              </p:ext>
            </p:extLst>
          </p:nvPr>
        </p:nvGraphicFramePr>
        <p:xfrm>
          <a:off x="3222744" y="1444834"/>
          <a:ext cx="6052511" cy="52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94127916"/>
              </p:ext>
            </p:extLst>
          </p:nvPr>
        </p:nvGraphicFramePr>
        <p:xfrm>
          <a:off x="7841814" y="1470770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2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77870494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437882"/>
            <a:ext cx="11475075" cy="862884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Пользуетесь ли вы сайтом школы?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92656685"/>
              </p:ext>
            </p:extLst>
          </p:nvPr>
        </p:nvGraphicFramePr>
        <p:xfrm>
          <a:off x="3222744" y="1444834"/>
          <a:ext cx="6052511" cy="52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18222365"/>
              </p:ext>
            </p:extLst>
          </p:nvPr>
        </p:nvGraphicFramePr>
        <p:xfrm>
          <a:off x="7648631" y="1522286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77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/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209006"/>
            <a:ext cx="11475075" cy="1222389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Ты бы хотел продолжить профессиональное образование по своей специальности в дальнейшем?</a:t>
            </a:r>
            <a:endParaRPr lang="ru-RU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3222744" y="1444834"/>
          <a:ext cx="6230349" cy="541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7992069" y="1431395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49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87512809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209006"/>
            <a:ext cx="11475075" cy="1222389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Если бы ты был директором дши, что бы ты сделал в первую очередь?</a:t>
            </a:r>
            <a:endParaRPr lang="ru-RU" sz="3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68165051"/>
              </p:ext>
            </p:extLst>
          </p:nvPr>
        </p:nvGraphicFramePr>
        <p:xfrm>
          <a:off x="3222744" y="1444834"/>
          <a:ext cx="6052511" cy="52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21618417"/>
              </p:ext>
            </p:extLst>
          </p:nvPr>
        </p:nvGraphicFramePr>
        <p:xfrm>
          <a:off x="7648631" y="1431395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89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81766675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209006"/>
            <a:ext cx="11475075" cy="1222389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Как ты рассказываешь об обучении в дши друзьям и родственникам?</a:t>
            </a:r>
            <a:endParaRPr lang="ru-RU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05106163"/>
              </p:ext>
            </p:extLst>
          </p:nvPr>
        </p:nvGraphicFramePr>
        <p:xfrm>
          <a:off x="3222744" y="1444834"/>
          <a:ext cx="6052511" cy="52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9728151"/>
              </p:ext>
            </p:extLst>
          </p:nvPr>
        </p:nvGraphicFramePr>
        <p:xfrm>
          <a:off x="7648631" y="1431395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7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42916480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3487" y="209006"/>
            <a:ext cx="11475075" cy="1222389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Как ты думаешь, выделяет ли тебя среди сверстников то, что ты обучаешься в дши?</a:t>
            </a:r>
            <a:endParaRPr lang="ru-RU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08312675"/>
              </p:ext>
            </p:extLst>
          </p:nvPr>
        </p:nvGraphicFramePr>
        <p:xfrm>
          <a:off x="3129979" y="1431395"/>
          <a:ext cx="6052511" cy="52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15507718"/>
              </p:ext>
            </p:extLst>
          </p:nvPr>
        </p:nvGraphicFramePr>
        <p:xfrm>
          <a:off x="7764541" y="1431395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79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449496" y="631065"/>
            <a:ext cx="9001462" cy="163561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 Что бы ты хотел порекомендовать дши, чтобы сделать жизнь и обучение в ней лучше?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49496" y="3288967"/>
            <a:ext cx="9001462" cy="1828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70% - ЕСТЬ ОТВЕТ</a:t>
            </a:r>
          </a:p>
          <a:p>
            <a:r>
              <a:rPr lang="ru-RU" sz="4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30% - НЕТ ОТВЕТА</a:t>
            </a:r>
          </a:p>
          <a:p>
            <a:endParaRPr lang="ru-RU" sz="4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009151"/>
              </p:ext>
            </p:extLst>
          </p:nvPr>
        </p:nvGraphicFramePr>
        <p:xfrm>
          <a:off x="670559" y="219891"/>
          <a:ext cx="11109961" cy="639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361"/>
                <a:gridCol w="3627120"/>
                <a:gridCol w="3840480"/>
              </a:tblGrid>
              <a:tr h="695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С. ДОЛГОДЕРЕВЕСНКОЕ</a:t>
                      </a:r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ПОЛЕТАЕВО</a:t>
                      </a:r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ДШИ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РОЩИНО</a:t>
                      </a:r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68395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Больше учителей</a:t>
                      </a:r>
                    </a:p>
                    <a:p>
                      <a:pPr algn="l"/>
                      <a:r>
                        <a:rPr lang="ru-RU" sz="1600" b="1" dirty="0" smtClean="0"/>
                        <a:t>Помягче с учениками</a:t>
                      </a:r>
                    </a:p>
                    <a:p>
                      <a:pPr algn="l"/>
                      <a:r>
                        <a:rPr lang="ru-RU" sz="1600" b="1" dirty="0" smtClean="0"/>
                        <a:t>Улучшить помещения</a:t>
                      </a:r>
                    </a:p>
                    <a:p>
                      <a:pPr algn="l"/>
                      <a:r>
                        <a:rPr lang="ru-RU" sz="1600" b="1" dirty="0" smtClean="0"/>
                        <a:t>Новые отделения, например, флейта (2)</a:t>
                      </a:r>
                    </a:p>
                    <a:p>
                      <a:pPr algn="l"/>
                      <a:r>
                        <a:rPr lang="ru-RU" sz="1600" b="1" dirty="0" smtClean="0"/>
                        <a:t>Вернуть кресла</a:t>
                      </a:r>
                    </a:p>
                    <a:p>
                      <a:pPr algn="l"/>
                      <a:r>
                        <a:rPr lang="ru-RU" sz="1600" b="1" dirty="0" smtClean="0"/>
                        <a:t>Чтобы все было бесплатно</a:t>
                      </a:r>
                    </a:p>
                    <a:p>
                      <a:pPr algn="l"/>
                      <a:r>
                        <a:rPr lang="ru-RU" sz="1600" b="1" dirty="0" smtClean="0"/>
                        <a:t>Для театрального отделения больше изучать теорию</a:t>
                      </a:r>
                    </a:p>
                    <a:p>
                      <a:pPr algn="l"/>
                      <a:r>
                        <a:rPr lang="ru-RU" sz="1600" b="1" dirty="0" smtClean="0"/>
                        <a:t>Что было тепло (3)</a:t>
                      </a:r>
                    </a:p>
                    <a:p>
                      <a:pPr algn="l"/>
                      <a:r>
                        <a:rPr lang="ru-RU" sz="1600" b="1" dirty="0" smtClean="0"/>
                        <a:t>Поставить кулер (3)</a:t>
                      </a:r>
                    </a:p>
                    <a:p>
                      <a:pPr algn="l"/>
                      <a:r>
                        <a:rPr lang="ru-RU" sz="1600" b="1" dirty="0" smtClean="0"/>
                        <a:t>Больше выступлений на публике</a:t>
                      </a:r>
                    </a:p>
                    <a:p>
                      <a:pPr algn="l"/>
                      <a:r>
                        <a:rPr lang="ru-RU" sz="1600" b="1" dirty="0" smtClean="0"/>
                        <a:t>Участие в конкурсах (4)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Хорошие музыкальные инструменты</a:t>
                      </a:r>
                    </a:p>
                    <a:p>
                      <a:pPr algn="l"/>
                      <a:r>
                        <a:rPr lang="ru-RU" sz="1600" b="1" dirty="0" smtClean="0"/>
                        <a:t>Зрительный зал для выступлений (2)</a:t>
                      </a:r>
                    </a:p>
                    <a:p>
                      <a:pPr algn="l"/>
                      <a:r>
                        <a:rPr lang="ru-RU" sz="1600" b="1" dirty="0" smtClean="0"/>
                        <a:t>Встречи с другими музыкантами, артистами</a:t>
                      </a:r>
                    </a:p>
                    <a:p>
                      <a:pPr algn="l"/>
                      <a:r>
                        <a:rPr lang="ru-RU" sz="1600" b="1" dirty="0" smtClean="0"/>
                        <a:t>Подарки на выпускном</a:t>
                      </a:r>
                    </a:p>
                    <a:p>
                      <a:pPr algn="l"/>
                      <a:r>
                        <a:rPr lang="ru-RU" sz="1600" b="1" dirty="0" smtClean="0"/>
                        <a:t>Улучшить оборудование классов</a:t>
                      </a:r>
                    </a:p>
                    <a:p>
                      <a:pPr algn="l"/>
                      <a:r>
                        <a:rPr lang="ru-RU" sz="1600" b="1" dirty="0" smtClean="0"/>
                        <a:t>Техническое оборудование</a:t>
                      </a:r>
                    </a:p>
                    <a:p>
                      <a:pPr algn="l"/>
                      <a:r>
                        <a:rPr lang="ru-RU" sz="1600" b="1" dirty="0" smtClean="0"/>
                        <a:t>Канцтовары</a:t>
                      </a:r>
                      <a:r>
                        <a:rPr lang="ru-RU" sz="1600" b="1" baseline="0" dirty="0" smtClean="0"/>
                        <a:t> для рисования (2)</a:t>
                      </a:r>
                    </a:p>
                    <a:p>
                      <a:pPr algn="l"/>
                      <a:r>
                        <a:rPr lang="ru-RU" sz="1600" b="1" baseline="0" dirty="0" smtClean="0"/>
                        <a:t>Добавить занятия, например, ИЗО и театральный кружок (2)</a:t>
                      </a:r>
                    </a:p>
                    <a:p>
                      <a:pPr algn="l"/>
                      <a:r>
                        <a:rPr lang="ru-RU" sz="1600" b="1" baseline="0" dirty="0" smtClean="0"/>
                        <a:t>Ремонт (6)</a:t>
                      </a:r>
                    </a:p>
                    <a:p>
                      <a:pPr algn="l"/>
                      <a:r>
                        <a:rPr lang="ru-RU" sz="1600" b="1" baseline="0" dirty="0" smtClean="0"/>
                        <a:t>Большой зал</a:t>
                      </a:r>
                    </a:p>
                    <a:p>
                      <a:pPr algn="l"/>
                      <a:r>
                        <a:rPr lang="ru-RU" sz="1600" b="1" baseline="0" dirty="0" smtClean="0"/>
                        <a:t>Больше конкурсов и концертов (4)</a:t>
                      </a:r>
                      <a:endParaRPr lang="ru-RU" sz="1600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Высадить на клумбах больше цветов с участием детей (2)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зал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парт(2)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Купить рояль (2)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Нанять на постоянное место работы человека, который ремонтирует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рояль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Столовую (3)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мужской и женский туалет (3)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двери не скрипели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занятий, без пропусков (4)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костюмы (2)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репетиций на сцене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были перемены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инструменты (2)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К.Скворцова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была с нами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хватает мест для репетиций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Кулер в кабинете (3)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Сделать побольше классы, особенно хореографический (17)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Побольше гармошек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Отдельная двухэтажная школа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835" y="1135944"/>
            <a:ext cx="10531445" cy="427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 ПРОВОДИЛСЯ  </a:t>
            </a: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МАЕ  2015 ГОДА  В  ПЕРИОД  ОТЧЕТНЫХ МЕРОПРИЯТИЙ  ПО  ИТОГАМ  УЧЕБНОГО ГОДА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41636125"/>
              </p:ext>
            </p:extLst>
          </p:nvPr>
        </p:nvGraphicFramePr>
        <p:xfrm>
          <a:off x="-181724" y="1189581"/>
          <a:ext cx="4199931" cy="291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68946" y="147978"/>
            <a:ext cx="10195401" cy="766421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привели ребенка в </a:t>
            </a:r>
            <a:r>
              <a:rPr lang="ru-RU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ДШИ?</a:t>
            </a:r>
            <a:endParaRPr lang="ru-RU" sz="3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46383999"/>
              </p:ext>
            </p:extLst>
          </p:nvPr>
        </p:nvGraphicFramePr>
        <p:xfrm>
          <a:off x="1918952" y="1210613"/>
          <a:ext cx="8950817" cy="538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89659660"/>
              </p:ext>
            </p:extLst>
          </p:nvPr>
        </p:nvGraphicFramePr>
        <p:xfrm>
          <a:off x="8213900" y="1177466"/>
          <a:ext cx="3673300" cy="298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39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30554" y="250371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rgbClr val="FFFF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ru-RU" sz="4800" i="1" dirty="0">
              <a:solidFill>
                <a:srgbClr val="FFFF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42524313"/>
              </p:ext>
            </p:extLst>
          </p:nvPr>
        </p:nvGraphicFramePr>
        <p:xfrm>
          <a:off x="-181723" y="1357006"/>
          <a:ext cx="4302962" cy="285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378226" y="302524"/>
            <a:ext cx="9886121" cy="766421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ли вы результатом обучения вашего ребёнка в ДШИ?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99097443"/>
              </p:ext>
            </p:extLst>
          </p:nvPr>
        </p:nvGraphicFramePr>
        <p:xfrm>
          <a:off x="3200495" y="1480865"/>
          <a:ext cx="6166046" cy="499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96501125"/>
              </p:ext>
            </p:extLst>
          </p:nvPr>
        </p:nvGraphicFramePr>
        <p:xfrm>
          <a:off x="8500056" y="1396408"/>
          <a:ext cx="3691944" cy="29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97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56980257"/>
              </p:ext>
            </p:extLst>
          </p:nvPr>
        </p:nvGraphicFramePr>
        <p:xfrm>
          <a:off x="-91571" y="1511554"/>
          <a:ext cx="4049148" cy="261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При обучении в дши заметили ли вы личностное и общекультурное развитие ребенка?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59295145"/>
              </p:ext>
            </p:extLst>
          </p:nvPr>
        </p:nvGraphicFramePr>
        <p:xfrm>
          <a:off x="3181641" y="1497402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22250663"/>
              </p:ext>
            </p:extLst>
          </p:nvPr>
        </p:nvGraphicFramePr>
        <p:xfrm>
          <a:off x="8445719" y="1558344"/>
          <a:ext cx="3553098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02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31564583"/>
              </p:ext>
            </p:extLst>
          </p:nvPr>
        </p:nvGraphicFramePr>
        <p:xfrm>
          <a:off x="-143086" y="1460039"/>
          <a:ext cx="4049148" cy="261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Поддерживают ли с вами контакт педагоги и Администрация ДШИ?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01912699"/>
              </p:ext>
            </p:extLst>
          </p:nvPr>
        </p:nvGraphicFramePr>
        <p:xfrm>
          <a:off x="3155883" y="1471645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89934578"/>
              </p:ext>
            </p:extLst>
          </p:nvPr>
        </p:nvGraphicFramePr>
        <p:xfrm>
          <a:off x="8097989" y="1481069"/>
          <a:ext cx="3660422" cy="284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70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87579049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Посещаете ли вы концерты ДШИ?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2423362"/>
              </p:ext>
            </p:extLst>
          </p:nvPr>
        </p:nvGraphicFramePr>
        <p:xfrm>
          <a:off x="3233157" y="1458766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22440717"/>
              </p:ext>
            </p:extLst>
          </p:nvPr>
        </p:nvGraphicFramePr>
        <p:xfrm>
          <a:off x="8097988" y="1481069"/>
          <a:ext cx="3776331" cy="296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75161112"/>
              </p:ext>
            </p:extLst>
          </p:nvPr>
        </p:nvGraphicFramePr>
        <p:xfrm>
          <a:off x="-143087" y="1460038"/>
          <a:ext cx="4199931" cy="28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9245" y="147978"/>
            <a:ext cx="11475075" cy="1036878"/>
          </a:xfrm>
        </p:spPr>
        <p:txBody>
          <a:bodyPr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Устраивает ли вас качество проводимых мероприятий?</a:t>
            </a:r>
            <a:endParaRPr lang="ru-RU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36382334"/>
              </p:ext>
            </p:extLst>
          </p:nvPr>
        </p:nvGraphicFramePr>
        <p:xfrm>
          <a:off x="3233157" y="1458766"/>
          <a:ext cx="6052511" cy="51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43232257"/>
              </p:ext>
            </p:extLst>
          </p:nvPr>
        </p:nvGraphicFramePr>
        <p:xfrm>
          <a:off x="8097988" y="1481069"/>
          <a:ext cx="3776331" cy="296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32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1464</Words>
  <Application>Microsoft Office PowerPoint</Application>
  <PresentationFormat>Широкоэкранный</PresentationFormat>
  <Paragraphs>407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Bookman Old Style</vt:lpstr>
      <vt:lpstr>Calibri</vt:lpstr>
      <vt:lpstr>Georgia</vt:lpstr>
      <vt:lpstr>Rockwell</vt:lpstr>
      <vt:lpstr>Times New Roman</vt:lpstr>
      <vt:lpstr>Damask</vt:lpstr>
      <vt:lpstr>Мониторинг качества предоставления услуг населению дополнительного образования детей в сфере культуры  Сосновского муниципального района</vt:lpstr>
      <vt:lpstr>Объект мониторинга</vt:lpstr>
      <vt:lpstr>В процессе проведения мониторинга качества предоставления услуг  населению дополнительного образования детей детскими школами искусств   опрошено родителей 176 человек.  были предложены следующие вопросы</vt:lpstr>
      <vt:lpstr>1. Почему вы привели ребенка в ДШИ?</vt:lpstr>
      <vt:lpstr>2. Удовлетворены ли вы результатом обучения вашего ребёнка в ДШИ?</vt:lpstr>
      <vt:lpstr>3. При обучении в дши заметили ли вы личностное и общекультурное развитие ребенка?</vt:lpstr>
      <vt:lpstr>4. Поддерживают ли с вами контакт педагоги и Администрация ДШИ?</vt:lpstr>
      <vt:lpstr>5. Посещаете ли вы концерты ДШИ?</vt:lpstr>
      <vt:lpstr>6. Устраивает ли вас качество проводимых мероприятий?</vt:lpstr>
      <vt:lpstr>7. Устраивает ли вас комплекс дисциплин?</vt:lpstr>
      <vt:lpstr>8. Какие занятия ваш ребенок хотел бы посещать дополнительно?</vt:lpstr>
      <vt:lpstr>Презентация PowerPoint</vt:lpstr>
      <vt:lpstr>9. Готовы ли вы оплачивать дополнительные услуги?</vt:lpstr>
      <vt:lpstr>10. Как бы вы могли оценить взаимоотношения вашего ребенка с педагогами ДШИ?</vt:lpstr>
      <vt:lpstr>11. Стимулируете ли вы посещение ребенка в ДШИ?</vt:lpstr>
      <vt:lpstr>12. Хотите ли вы, чтобы ваш ребенок в будущем занимался искусством профессионально? </vt:lpstr>
      <vt:lpstr>13. Оцените деятельность ДШИ по критериям</vt:lpstr>
      <vt:lpstr>ДШИ  с. Долгодеревенское</vt:lpstr>
      <vt:lpstr>ДШИ  П. Полетаево</vt:lpstr>
      <vt:lpstr>ДШИ  п. Рощино</vt:lpstr>
      <vt:lpstr>14. Что следует сделать, чтобы улучшить качество оказываемых в ДШИ услуг?</vt:lpstr>
      <vt:lpstr>Презентация PowerPoint</vt:lpstr>
      <vt:lpstr>В процессе проведения мониторинга качества предоставления услуг  населению дополнительного образования детей детскими школами искусств   опрошено детей 171 человек.  были предложены следующие вопросы</vt:lpstr>
      <vt:lpstr>1. Пол</vt:lpstr>
      <vt:lpstr> 2. Класс обучения </vt:lpstr>
      <vt:lpstr>3.  отделение</vt:lpstr>
      <vt:lpstr>4. Как ты пришел в ДШИ?</vt:lpstr>
      <vt:lpstr>5. Почему ты учишься в ДШИ?</vt:lpstr>
      <vt:lpstr>6. У какого педагога ты хотел бы обучаться?</vt:lpstr>
      <vt:lpstr>Презентация PowerPoint</vt:lpstr>
      <vt:lpstr>7. С КАКИМИ НЕДОСТАТКАМИ РАБОТЫ ДШИ ТЫ СТАЛКИВАЛСЯ?</vt:lpstr>
      <vt:lpstr>8. Пользуетесь ли вы сайтом школы?</vt:lpstr>
      <vt:lpstr>9. Ты бы хотел продолжить профессиональное образование по своей специальности в дальнейшем?</vt:lpstr>
      <vt:lpstr>10. Если бы ты был директором дши, что бы ты сделал в первую очередь?</vt:lpstr>
      <vt:lpstr>11. Как ты рассказываешь об обучении в дши друзьям и родственникам?</vt:lpstr>
      <vt:lpstr>12. Как ты думаешь, выделяет ли тебя среди сверстников то, что ты обучаешься в дши?</vt:lpstr>
      <vt:lpstr>13. Что бы ты хотел порекомендовать дши, чтобы сделать жизнь и обучение в ней лучше?</vt:lpstr>
      <vt:lpstr>Презентация PowerPoint</vt:lpstr>
      <vt:lpstr>Презентация PowerPoint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161</cp:revision>
  <dcterms:created xsi:type="dcterms:W3CDTF">2015-04-21T12:34:49Z</dcterms:created>
  <dcterms:modified xsi:type="dcterms:W3CDTF">2015-07-10T07:38:44Z</dcterms:modified>
</cp:coreProperties>
</file>