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5"/>
  </p:notesMasterIdLst>
  <p:handoutMasterIdLst>
    <p:handoutMasterId r:id="rId146"/>
  </p:handoutMasterIdLst>
  <p:sldIdLst>
    <p:sldId id="256" r:id="rId2"/>
    <p:sldId id="427" r:id="rId3"/>
    <p:sldId id="428" r:id="rId4"/>
    <p:sldId id="429" r:id="rId5"/>
    <p:sldId id="355" r:id="rId6"/>
    <p:sldId id="352" r:id="rId7"/>
    <p:sldId id="475" r:id="rId8"/>
    <p:sldId id="351" r:id="rId9"/>
    <p:sldId id="421" r:id="rId10"/>
    <p:sldId id="422" r:id="rId11"/>
    <p:sldId id="423" r:id="rId12"/>
    <p:sldId id="430" r:id="rId13"/>
    <p:sldId id="431" r:id="rId14"/>
    <p:sldId id="432" r:id="rId15"/>
    <p:sldId id="433" r:id="rId16"/>
    <p:sldId id="350" r:id="rId17"/>
    <p:sldId id="358" r:id="rId18"/>
    <p:sldId id="359" r:id="rId19"/>
    <p:sldId id="377" r:id="rId20"/>
    <p:sldId id="399" r:id="rId21"/>
    <p:sldId id="400" r:id="rId22"/>
    <p:sldId id="401" r:id="rId23"/>
    <p:sldId id="360" r:id="rId24"/>
    <p:sldId id="361" r:id="rId25"/>
    <p:sldId id="364" r:id="rId26"/>
    <p:sldId id="362" r:id="rId27"/>
    <p:sldId id="414" r:id="rId28"/>
    <p:sldId id="363" r:id="rId29"/>
    <p:sldId id="415" r:id="rId30"/>
    <p:sldId id="416" r:id="rId31"/>
    <p:sldId id="378" r:id="rId32"/>
    <p:sldId id="379" r:id="rId33"/>
    <p:sldId id="365" r:id="rId34"/>
    <p:sldId id="366" r:id="rId35"/>
    <p:sldId id="367" r:id="rId36"/>
    <p:sldId id="368" r:id="rId37"/>
    <p:sldId id="380" r:id="rId38"/>
    <p:sldId id="381" r:id="rId39"/>
    <p:sldId id="382" r:id="rId40"/>
    <p:sldId id="383" r:id="rId41"/>
    <p:sldId id="384" r:id="rId42"/>
    <p:sldId id="385" r:id="rId43"/>
    <p:sldId id="369" r:id="rId44"/>
    <p:sldId id="370" r:id="rId45"/>
    <p:sldId id="371" r:id="rId46"/>
    <p:sldId id="372" r:id="rId47"/>
    <p:sldId id="373" r:id="rId48"/>
    <p:sldId id="374" r:id="rId49"/>
    <p:sldId id="375" r:id="rId50"/>
    <p:sldId id="473" r:id="rId51"/>
    <p:sldId id="424" r:id="rId52"/>
    <p:sldId id="417" r:id="rId53"/>
    <p:sldId id="407" r:id="rId54"/>
    <p:sldId id="483" r:id="rId55"/>
    <p:sldId id="484" r:id="rId56"/>
    <p:sldId id="469" r:id="rId57"/>
    <p:sldId id="470" r:id="rId58"/>
    <p:sldId id="418" r:id="rId59"/>
    <p:sldId id="425" r:id="rId60"/>
    <p:sldId id="420" r:id="rId61"/>
    <p:sldId id="474" r:id="rId62"/>
    <p:sldId id="376" r:id="rId63"/>
    <p:sldId id="403" r:id="rId64"/>
    <p:sldId id="404" r:id="rId65"/>
    <p:sldId id="405" r:id="rId66"/>
    <p:sldId id="406" r:id="rId67"/>
    <p:sldId id="434" r:id="rId68"/>
    <p:sldId id="435" r:id="rId69"/>
    <p:sldId id="439" r:id="rId70"/>
    <p:sldId id="448" r:id="rId71"/>
    <p:sldId id="449" r:id="rId72"/>
    <p:sldId id="452" r:id="rId73"/>
    <p:sldId id="453" r:id="rId74"/>
    <p:sldId id="454" r:id="rId75"/>
    <p:sldId id="455" r:id="rId76"/>
    <p:sldId id="456" r:id="rId77"/>
    <p:sldId id="457" r:id="rId78"/>
    <p:sldId id="458" r:id="rId79"/>
    <p:sldId id="459" r:id="rId80"/>
    <p:sldId id="460" r:id="rId81"/>
    <p:sldId id="461" r:id="rId82"/>
    <p:sldId id="462" r:id="rId83"/>
    <p:sldId id="463" r:id="rId84"/>
    <p:sldId id="464" r:id="rId85"/>
    <p:sldId id="465" r:id="rId86"/>
    <p:sldId id="466" r:id="rId87"/>
    <p:sldId id="467" r:id="rId88"/>
    <p:sldId id="450" r:id="rId89"/>
    <p:sldId id="451" r:id="rId90"/>
    <p:sldId id="437" r:id="rId91"/>
    <p:sldId id="438" r:id="rId92"/>
    <p:sldId id="468" r:id="rId93"/>
    <p:sldId id="476" r:id="rId94"/>
    <p:sldId id="477" r:id="rId95"/>
    <p:sldId id="478" r:id="rId96"/>
    <p:sldId id="479" r:id="rId97"/>
    <p:sldId id="480" r:id="rId98"/>
    <p:sldId id="481" r:id="rId99"/>
    <p:sldId id="482" r:id="rId100"/>
    <p:sldId id="471" r:id="rId101"/>
    <p:sldId id="312" r:id="rId102"/>
    <p:sldId id="320" r:id="rId103"/>
    <p:sldId id="490" r:id="rId104"/>
    <p:sldId id="491" r:id="rId105"/>
    <p:sldId id="492" r:id="rId106"/>
    <p:sldId id="441" r:id="rId107"/>
    <p:sldId id="442" r:id="rId108"/>
    <p:sldId id="443" r:id="rId109"/>
    <p:sldId id="444" r:id="rId110"/>
    <p:sldId id="445" r:id="rId111"/>
    <p:sldId id="446" r:id="rId112"/>
    <p:sldId id="257" r:id="rId113"/>
    <p:sldId id="258" r:id="rId114"/>
    <p:sldId id="292" r:id="rId115"/>
    <p:sldId id="275" r:id="rId116"/>
    <p:sldId id="276" r:id="rId117"/>
    <p:sldId id="397" r:id="rId118"/>
    <p:sldId id="398" r:id="rId119"/>
    <p:sldId id="277" r:id="rId120"/>
    <p:sldId id="278" r:id="rId121"/>
    <p:sldId id="485" r:id="rId122"/>
    <p:sldId id="486" r:id="rId123"/>
    <p:sldId id="487" r:id="rId124"/>
    <p:sldId id="297" r:id="rId125"/>
    <p:sldId id="280" r:id="rId126"/>
    <p:sldId id="281" r:id="rId127"/>
    <p:sldId id="282" r:id="rId128"/>
    <p:sldId id="298" r:id="rId129"/>
    <p:sldId id="261" r:id="rId130"/>
    <p:sldId id="262" r:id="rId131"/>
    <p:sldId id="263" r:id="rId132"/>
    <p:sldId id="447" r:id="rId133"/>
    <p:sldId id="488" r:id="rId134"/>
    <p:sldId id="288" r:id="rId135"/>
    <p:sldId id="300" r:id="rId136"/>
    <p:sldId id="387" r:id="rId137"/>
    <p:sldId id="388" r:id="rId138"/>
    <p:sldId id="489" r:id="rId139"/>
    <p:sldId id="316" r:id="rId140"/>
    <p:sldId id="386" r:id="rId141"/>
    <p:sldId id="315" r:id="rId142"/>
    <p:sldId id="286" r:id="rId143"/>
    <p:sldId id="267" r:id="rId144"/>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5DC"/>
    <a:srgbClr val="FB4D3B"/>
    <a:srgbClr val="AF8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2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1ABF47-622C-49F2-80FE-430CF5AF6ECC}"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ru-RU"/>
        </a:p>
      </dgm:t>
    </dgm:pt>
    <dgm:pt modelId="{597199EF-5FAF-4F51-9393-FD457D81FFA3}">
      <dgm:prSet phldrT="[Текст]" custT="1"/>
      <dgm:spPr>
        <a:solidFill>
          <a:schemeClr val="accent2">
            <a:lumMod val="40000"/>
            <a:lumOff val="60000"/>
          </a:schemeClr>
        </a:solidFill>
        <a:ln>
          <a:solidFill>
            <a:schemeClr val="tx1"/>
          </a:solidFill>
        </a:ln>
      </dgm:spPr>
      <dgm:t>
        <a:bodyPr/>
        <a:lstStyle/>
        <a:p>
          <a:r>
            <a:rPr lang="ru-RU" sz="2000" b="1" dirty="0" smtClean="0">
              <a:solidFill>
                <a:schemeClr val="tx1"/>
              </a:solidFill>
              <a:latin typeface="Times New Roman" panose="02020603050405020304" pitchFamily="18" charset="0"/>
              <a:cs typeface="Times New Roman" panose="02020603050405020304" pitchFamily="18" charset="0"/>
            </a:rPr>
            <a:t>ст. 8 ФЗ № 44</a:t>
          </a:r>
        </a:p>
        <a:p>
          <a:r>
            <a:rPr lang="ru-RU" sz="2000" b="1" dirty="0" smtClean="0">
              <a:solidFill>
                <a:schemeClr val="tx1"/>
              </a:solidFill>
              <a:latin typeface="Times New Roman" panose="02020603050405020304" pitchFamily="18" charset="0"/>
              <a:cs typeface="Times New Roman" panose="02020603050405020304" pitchFamily="18" charset="0"/>
            </a:rPr>
            <a:t>Принцип обеспечения конкуренции</a:t>
          </a:r>
          <a:endParaRPr lang="ru-RU" sz="2000" b="1" dirty="0">
            <a:solidFill>
              <a:schemeClr val="tx1"/>
            </a:solidFill>
            <a:latin typeface="Times New Roman" panose="02020603050405020304" pitchFamily="18" charset="0"/>
            <a:cs typeface="Times New Roman" panose="02020603050405020304" pitchFamily="18" charset="0"/>
          </a:endParaRPr>
        </a:p>
      </dgm:t>
    </dgm:pt>
    <dgm:pt modelId="{C65946E7-0CE1-4593-AD8A-67CBD573A93A}" type="parTrans" cxnId="{350F0913-0CC9-4ECF-9144-4F0CE2174324}">
      <dgm:prSet/>
      <dgm:spPr/>
      <dgm:t>
        <a:bodyPr/>
        <a:lstStyle/>
        <a:p>
          <a:endParaRPr lang="ru-RU"/>
        </a:p>
      </dgm:t>
    </dgm:pt>
    <dgm:pt modelId="{E3181E45-09B9-4A6F-8971-48FDA1D21E04}" type="sibTrans" cxnId="{350F0913-0CC9-4ECF-9144-4F0CE2174324}">
      <dgm:prSet/>
      <dgm:spPr>
        <a:solidFill>
          <a:schemeClr val="accent2">
            <a:lumMod val="40000"/>
            <a:lumOff val="60000"/>
          </a:schemeClr>
        </a:solidFill>
        <a:ln>
          <a:solidFill>
            <a:schemeClr val="tx1"/>
          </a:solidFill>
        </a:ln>
      </dgm:spPr>
      <dgm:t>
        <a:bodyPr/>
        <a:lstStyle/>
        <a:p>
          <a:endParaRPr lang="ru-RU"/>
        </a:p>
      </dgm:t>
    </dgm:pt>
    <dgm:pt modelId="{84065014-5719-4458-8321-43453D3C207A}">
      <dgm:prSet phldrT="[Текст]" custT="1"/>
      <dgm:spPr>
        <a:solidFill>
          <a:srgbClr val="00B0F0"/>
        </a:solidFill>
        <a:ln>
          <a:solidFill>
            <a:schemeClr val="tx1"/>
          </a:solidFill>
        </a:ln>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Ст. 46 ФЗ № 44</a:t>
          </a:r>
        </a:p>
        <a:p>
          <a:r>
            <a:rPr lang="ru-RU" sz="1400" b="1" dirty="0" smtClean="0">
              <a:solidFill>
                <a:schemeClr val="tx1"/>
              </a:solidFill>
              <a:latin typeface="Times New Roman" panose="02020603050405020304" pitchFamily="18" charset="0"/>
              <a:cs typeface="Times New Roman" panose="02020603050405020304" pitchFamily="18" charset="0"/>
            </a:rPr>
            <a:t>Запрет на переговоры с участниками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8D9BA9E8-EA77-4670-B2E5-EE1D310CA2B1}" type="parTrans" cxnId="{CC703422-3084-4A79-B020-133B6A728C95}">
      <dgm:prSet/>
      <dgm:spPr/>
      <dgm:t>
        <a:bodyPr/>
        <a:lstStyle/>
        <a:p>
          <a:endParaRPr lang="ru-RU"/>
        </a:p>
      </dgm:t>
    </dgm:pt>
    <dgm:pt modelId="{98D02034-5DB8-4769-9E5F-A451B44FEB8B}" type="sibTrans" cxnId="{CC703422-3084-4A79-B020-133B6A728C95}">
      <dgm:prSet/>
      <dgm:spPr>
        <a:solidFill>
          <a:schemeClr val="accent3">
            <a:lumMod val="60000"/>
            <a:lumOff val="40000"/>
          </a:schemeClr>
        </a:solidFill>
        <a:ln>
          <a:solidFill>
            <a:schemeClr val="tx1"/>
          </a:solidFill>
        </a:ln>
      </dgm:spPr>
      <dgm:t>
        <a:bodyPr/>
        <a:lstStyle/>
        <a:p>
          <a:endParaRPr lang="ru-RU"/>
        </a:p>
      </dgm:t>
    </dgm:pt>
    <dgm:pt modelId="{00558202-F6E4-44CE-9478-2C1861B8C0D3}">
      <dgm:prSet phldrT="[Текст]" custT="1"/>
      <dgm:spPr>
        <a:solidFill>
          <a:srgbClr val="30EA34"/>
        </a:solidFill>
        <a:ln>
          <a:solidFill>
            <a:schemeClr val="tx1"/>
          </a:solidFill>
        </a:ln>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Статьи 42,43</a:t>
          </a:r>
        </a:p>
        <a:p>
          <a:r>
            <a:rPr lang="ru-RU" sz="1400" b="1" dirty="0" smtClean="0">
              <a:solidFill>
                <a:schemeClr val="tx1"/>
              </a:solidFill>
              <a:latin typeface="Times New Roman" panose="02020603050405020304" pitchFamily="18" charset="0"/>
              <a:cs typeface="Times New Roman" panose="02020603050405020304" pitchFamily="18" charset="0"/>
            </a:rPr>
            <a:t>ФЗ № 44 </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2B98DDA-7731-4DF9-A52D-530534EF230E}" type="parTrans" cxnId="{BDBCEF6A-C9D2-42E2-AF86-5C123C535110}">
      <dgm:prSet/>
      <dgm:spPr/>
      <dgm:t>
        <a:bodyPr/>
        <a:lstStyle/>
        <a:p>
          <a:endParaRPr lang="ru-RU"/>
        </a:p>
      </dgm:t>
    </dgm:pt>
    <dgm:pt modelId="{E9F42255-AFC9-4BFE-8082-7D2C0A1D715F}" type="sibTrans" cxnId="{BDBCEF6A-C9D2-42E2-AF86-5C123C535110}">
      <dgm:prSet/>
      <dgm:spPr>
        <a:solidFill>
          <a:srgbClr val="30EA34"/>
        </a:solidFill>
        <a:ln>
          <a:solidFill>
            <a:schemeClr val="tx1"/>
          </a:solidFill>
        </a:ln>
      </dgm:spPr>
      <dgm:t>
        <a:bodyPr/>
        <a:lstStyle/>
        <a:p>
          <a:endParaRPr lang="ru-RU"/>
        </a:p>
      </dgm:t>
    </dgm:pt>
    <dgm:pt modelId="{F059406E-5E5F-4A8D-A7C3-CE4FF9A14E29}">
      <dgm:prSet phldrT="[Текст]" custT="1"/>
      <dgm:spPr>
        <a:solidFill>
          <a:schemeClr val="accent6">
            <a:lumMod val="20000"/>
            <a:lumOff val="80000"/>
          </a:schemeClr>
        </a:solidFill>
        <a:ln>
          <a:solidFill>
            <a:schemeClr val="tx1"/>
          </a:solidFill>
        </a:ln>
      </dgm:spPr>
      <dgm:t>
        <a:bodyPr/>
        <a:lstStyle/>
        <a:p>
          <a:endParaRPr lang="ru-RU" sz="1800" b="1" dirty="0" smtClean="0">
            <a:solidFill>
              <a:schemeClr val="tx1"/>
            </a:solidFill>
            <a:latin typeface="Times New Roman" panose="02020603050405020304" pitchFamily="18" charset="0"/>
            <a:cs typeface="Times New Roman" panose="02020603050405020304" pitchFamily="18" charset="0"/>
          </a:endParaRPr>
        </a:p>
        <a:p>
          <a:r>
            <a:rPr lang="ru-RU" sz="1800" b="1" dirty="0" smtClean="0">
              <a:solidFill>
                <a:schemeClr val="tx1"/>
              </a:solidFill>
              <a:latin typeface="Times New Roman" panose="02020603050405020304" pitchFamily="18" charset="0"/>
              <a:cs typeface="Times New Roman" panose="02020603050405020304" pitchFamily="18" charset="0"/>
            </a:rPr>
            <a:t>п. 2 ч.1 ст.11 ФЗ № 135</a:t>
          </a:r>
        </a:p>
        <a:p>
          <a:r>
            <a:rPr lang="ru-RU" sz="1800" b="1" dirty="0" smtClean="0">
              <a:solidFill>
                <a:schemeClr val="tx1"/>
              </a:solidFill>
              <a:latin typeface="Times New Roman" panose="02020603050405020304" pitchFamily="18" charset="0"/>
              <a:cs typeface="Times New Roman" panose="02020603050405020304" pitchFamily="18" charset="0"/>
            </a:rPr>
            <a:t>запрет на картели</a:t>
          </a:r>
        </a:p>
        <a:p>
          <a:endParaRPr lang="ru-RU" sz="1800" b="1" dirty="0">
            <a:solidFill>
              <a:schemeClr val="tx1"/>
            </a:solidFill>
            <a:latin typeface="Times New Roman" panose="02020603050405020304" pitchFamily="18" charset="0"/>
            <a:cs typeface="Times New Roman" panose="02020603050405020304" pitchFamily="18" charset="0"/>
          </a:endParaRPr>
        </a:p>
      </dgm:t>
    </dgm:pt>
    <dgm:pt modelId="{AFF52FBC-3F5E-4DEE-9A51-664CC5FADA1E}" type="parTrans" cxnId="{B349EE83-51C2-449C-8E37-2CFB68060DA6}">
      <dgm:prSet/>
      <dgm:spPr/>
      <dgm:t>
        <a:bodyPr/>
        <a:lstStyle/>
        <a:p>
          <a:endParaRPr lang="ru-RU"/>
        </a:p>
      </dgm:t>
    </dgm:pt>
    <dgm:pt modelId="{0024BD90-00AA-4EAC-A482-BD6C791C63DF}" type="sibTrans" cxnId="{B349EE83-51C2-449C-8E37-2CFB68060DA6}">
      <dgm:prSet/>
      <dgm:spPr>
        <a:solidFill>
          <a:schemeClr val="accent6">
            <a:lumMod val="20000"/>
            <a:lumOff val="80000"/>
          </a:schemeClr>
        </a:solidFill>
        <a:ln>
          <a:solidFill>
            <a:schemeClr val="tx1"/>
          </a:solidFill>
        </a:ln>
      </dgm:spPr>
      <dgm:t>
        <a:bodyPr/>
        <a:lstStyle/>
        <a:p>
          <a:endParaRPr lang="ru-RU"/>
        </a:p>
      </dgm:t>
    </dgm:pt>
    <dgm:pt modelId="{6D97E68F-C675-4077-9029-14368B34511A}">
      <dgm:prSet phldrT="[Текст]" custT="1"/>
      <dgm:spPr>
        <a:solidFill>
          <a:srgbClr val="FFFF00"/>
        </a:solidFill>
        <a:ln>
          <a:solidFill>
            <a:schemeClr val="tx1"/>
          </a:solidFill>
        </a:ln>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ст. 16, ч. 1,2,3 ст. 17 ФЗ № 135</a:t>
          </a:r>
        </a:p>
        <a:p>
          <a:r>
            <a:rPr lang="ru-RU" sz="1400" b="1" dirty="0" smtClean="0">
              <a:solidFill>
                <a:schemeClr val="tx1"/>
              </a:solidFill>
              <a:latin typeface="Times New Roman" panose="02020603050405020304" pitchFamily="18" charset="0"/>
              <a:cs typeface="Times New Roman" panose="02020603050405020304" pitchFamily="18" charset="0"/>
            </a:rPr>
            <a:t>Запрет на заключение антиконкурентных соглашений</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50ACB671-CD67-4CE1-8285-F50A561A573F}" type="parTrans" cxnId="{EB6ECB09-F395-4626-A45B-64820B9D48B5}">
      <dgm:prSet/>
      <dgm:spPr/>
      <dgm:t>
        <a:bodyPr/>
        <a:lstStyle/>
        <a:p>
          <a:endParaRPr lang="ru-RU"/>
        </a:p>
      </dgm:t>
    </dgm:pt>
    <dgm:pt modelId="{CA09F835-85BC-4114-AA6F-F90B28EC1BFE}" type="sibTrans" cxnId="{EB6ECB09-F395-4626-A45B-64820B9D48B5}">
      <dgm:prSet/>
      <dgm:spPr>
        <a:solidFill>
          <a:srgbClr val="FFFF00"/>
        </a:solidFill>
        <a:ln>
          <a:solidFill>
            <a:schemeClr val="tx1"/>
          </a:solidFill>
        </a:ln>
      </dgm:spPr>
      <dgm:t>
        <a:bodyPr/>
        <a:lstStyle/>
        <a:p>
          <a:endParaRPr lang="ru-RU"/>
        </a:p>
      </dgm:t>
    </dgm:pt>
    <dgm:pt modelId="{062C5975-4EAD-41D5-96B0-4233C0EC8643}" type="pres">
      <dgm:prSet presAssocID="{311ABF47-622C-49F2-80FE-430CF5AF6ECC}" presName="cycle" presStyleCnt="0">
        <dgm:presLayoutVars>
          <dgm:dir/>
          <dgm:resizeHandles val="exact"/>
        </dgm:presLayoutVars>
      </dgm:prSet>
      <dgm:spPr/>
      <dgm:t>
        <a:bodyPr/>
        <a:lstStyle/>
        <a:p>
          <a:endParaRPr lang="ru-RU"/>
        </a:p>
      </dgm:t>
    </dgm:pt>
    <dgm:pt modelId="{9E318657-8EAD-4C84-8D01-6399EFC1A844}" type="pres">
      <dgm:prSet presAssocID="{597199EF-5FAF-4F51-9393-FD457D81FFA3}" presName="node" presStyleLbl="node1" presStyleIdx="0" presStyleCnt="5" custScaleX="217410">
        <dgm:presLayoutVars>
          <dgm:bulletEnabled val="1"/>
        </dgm:presLayoutVars>
      </dgm:prSet>
      <dgm:spPr/>
      <dgm:t>
        <a:bodyPr/>
        <a:lstStyle/>
        <a:p>
          <a:endParaRPr lang="ru-RU"/>
        </a:p>
      </dgm:t>
    </dgm:pt>
    <dgm:pt modelId="{C9B13A5B-7C1C-4410-9001-361573C77A8B}" type="pres">
      <dgm:prSet presAssocID="{E3181E45-09B9-4A6F-8971-48FDA1D21E04}" presName="sibTrans" presStyleLbl="sibTrans2D1" presStyleIdx="0" presStyleCnt="5" custScaleX="254374" custLinFactX="100000" custLinFactNeighborX="198427" custLinFactNeighborY="-97578"/>
      <dgm:spPr/>
      <dgm:t>
        <a:bodyPr/>
        <a:lstStyle/>
        <a:p>
          <a:endParaRPr lang="ru-RU"/>
        </a:p>
      </dgm:t>
    </dgm:pt>
    <dgm:pt modelId="{9B1FC918-DAD1-465D-81CF-FC5C54379FFB}" type="pres">
      <dgm:prSet presAssocID="{E3181E45-09B9-4A6F-8971-48FDA1D21E04}" presName="connectorText" presStyleLbl="sibTrans2D1" presStyleIdx="0" presStyleCnt="5"/>
      <dgm:spPr/>
      <dgm:t>
        <a:bodyPr/>
        <a:lstStyle/>
        <a:p>
          <a:endParaRPr lang="ru-RU"/>
        </a:p>
      </dgm:t>
    </dgm:pt>
    <dgm:pt modelId="{7E0AAA12-8A99-4193-AFE0-9A6A1182190C}" type="pres">
      <dgm:prSet presAssocID="{84065014-5719-4458-8321-43453D3C207A}" presName="node" presStyleLbl="node1" presStyleIdx="1" presStyleCnt="5" custScaleX="201087" custRadScaleRad="141091" custRadScaleInc="14015">
        <dgm:presLayoutVars>
          <dgm:bulletEnabled val="1"/>
        </dgm:presLayoutVars>
      </dgm:prSet>
      <dgm:spPr/>
      <dgm:t>
        <a:bodyPr/>
        <a:lstStyle/>
        <a:p>
          <a:endParaRPr lang="ru-RU"/>
        </a:p>
      </dgm:t>
    </dgm:pt>
    <dgm:pt modelId="{155434C2-9CDE-46E0-9F70-D7AD74052778}" type="pres">
      <dgm:prSet presAssocID="{98D02034-5DB8-4769-9E5F-A451B44FEB8B}" presName="sibTrans" presStyleLbl="sibTrans2D1" presStyleIdx="1" presStyleCnt="5" custScaleX="182861" custLinFactX="100000" custLinFactNeighborX="128970" custLinFactNeighborY="14579"/>
      <dgm:spPr/>
      <dgm:t>
        <a:bodyPr/>
        <a:lstStyle/>
        <a:p>
          <a:endParaRPr lang="ru-RU"/>
        </a:p>
      </dgm:t>
    </dgm:pt>
    <dgm:pt modelId="{49FA142E-2629-45E7-8DCB-7A487CDFAFD6}" type="pres">
      <dgm:prSet presAssocID="{98D02034-5DB8-4769-9E5F-A451B44FEB8B}" presName="connectorText" presStyleLbl="sibTrans2D1" presStyleIdx="1" presStyleCnt="5"/>
      <dgm:spPr/>
      <dgm:t>
        <a:bodyPr/>
        <a:lstStyle/>
        <a:p>
          <a:endParaRPr lang="ru-RU"/>
        </a:p>
      </dgm:t>
    </dgm:pt>
    <dgm:pt modelId="{B0965E24-9C17-4388-B3E6-B4690A6B37CB}" type="pres">
      <dgm:prSet presAssocID="{00558202-F6E4-44CE-9478-2C1861B8C0D3}" presName="node" presStyleLbl="node1" presStyleIdx="2" presStyleCnt="5" custScaleX="165074" custRadScaleRad="140881" custRadScaleInc="-49594">
        <dgm:presLayoutVars>
          <dgm:bulletEnabled val="1"/>
        </dgm:presLayoutVars>
      </dgm:prSet>
      <dgm:spPr/>
      <dgm:t>
        <a:bodyPr/>
        <a:lstStyle/>
        <a:p>
          <a:endParaRPr lang="ru-RU"/>
        </a:p>
      </dgm:t>
    </dgm:pt>
    <dgm:pt modelId="{A31E1779-523F-438F-8C5F-77E0EA6B5232}" type="pres">
      <dgm:prSet presAssocID="{E9F42255-AFC9-4BFE-8082-7D2C0A1D715F}" presName="sibTrans" presStyleLbl="sibTrans2D1" presStyleIdx="2" presStyleCnt="5" custLinFactNeighborX="1136" custLinFactNeighborY="53832"/>
      <dgm:spPr/>
      <dgm:t>
        <a:bodyPr/>
        <a:lstStyle/>
        <a:p>
          <a:endParaRPr lang="ru-RU"/>
        </a:p>
      </dgm:t>
    </dgm:pt>
    <dgm:pt modelId="{D7B72DDE-5688-47FA-AED2-0E0B31198636}" type="pres">
      <dgm:prSet presAssocID="{E9F42255-AFC9-4BFE-8082-7D2C0A1D715F}" presName="connectorText" presStyleLbl="sibTrans2D1" presStyleIdx="2" presStyleCnt="5"/>
      <dgm:spPr/>
      <dgm:t>
        <a:bodyPr/>
        <a:lstStyle/>
        <a:p>
          <a:endParaRPr lang="ru-RU"/>
        </a:p>
      </dgm:t>
    </dgm:pt>
    <dgm:pt modelId="{D8F96CD2-F754-45D5-872D-D1EEA13E142A}" type="pres">
      <dgm:prSet presAssocID="{F059406E-5E5F-4A8D-A7C3-CE4FF9A14E29}" presName="node" presStyleLbl="node1" presStyleIdx="3" presStyleCnt="5" custScaleX="176608" custRadScaleRad="125856" custRadScaleInc="19866">
        <dgm:presLayoutVars>
          <dgm:bulletEnabled val="1"/>
        </dgm:presLayoutVars>
      </dgm:prSet>
      <dgm:spPr/>
      <dgm:t>
        <a:bodyPr/>
        <a:lstStyle/>
        <a:p>
          <a:endParaRPr lang="ru-RU"/>
        </a:p>
      </dgm:t>
    </dgm:pt>
    <dgm:pt modelId="{CF759EC5-97C8-4F1B-9CAB-36D02696CE71}" type="pres">
      <dgm:prSet presAssocID="{0024BD90-00AA-4EAC-A482-BD6C791C63DF}" presName="sibTrans" presStyleLbl="sibTrans2D1" presStyleIdx="3" presStyleCnt="5" custScaleX="193452" custLinFactX="-100000" custLinFactNeighborX="-133422" custLinFactNeighborY="20775"/>
      <dgm:spPr/>
      <dgm:t>
        <a:bodyPr/>
        <a:lstStyle/>
        <a:p>
          <a:endParaRPr lang="ru-RU"/>
        </a:p>
      </dgm:t>
    </dgm:pt>
    <dgm:pt modelId="{343C6A39-2426-4F63-9809-BEEE067AC11D}" type="pres">
      <dgm:prSet presAssocID="{0024BD90-00AA-4EAC-A482-BD6C791C63DF}" presName="connectorText" presStyleLbl="sibTrans2D1" presStyleIdx="3" presStyleCnt="5"/>
      <dgm:spPr/>
      <dgm:t>
        <a:bodyPr/>
        <a:lstStyle/>
        <a:p>
          <a:endParaRPr lang="ru-RU"/>
        </a:p>
      </dgm:t>
    </dgm:pt>
    <dgm:pt modelId="{105D5C1C-4FCF-45A6-982D-3E7527B88A43}" type="pres">
      <dgm:prSet presAssocID="{6D97E68F-C675-4077-9029-14368B34511A}" presName="node" presStyleLbl="node1" presStyleIdx="4" presStyleCnt="5" custScaleX="186253" custRadScaleRad="175199" custRadScaleInc="-26387">
        <dgm:presLayoutVars>
          <dgm:bulletEnabled val="1"/>
        </dgm:presLayoutVars>
      </dgm:prSet>
      <dgm:spPr/>
      <dgm:t>
        <a:bodyPr/>
        <a:lstStyle/>
        <a:p>
          <a:endParaRPr lang="ru-RU"/>
        </a:p>
      </dgm:t>
    </dgm:pt>
    <dgm:pt modelId="{4D82114F-45AE-4116-AF83-5DCA54A91249}" type="pres">
      <dgm:prSet presAssocID="{CA09F835-85BC-4114-AA6F-F90B28EC1BFE}" presName="sibTrans" presStyleLbl="sibTrans2D1" presStyleIdx="4" presStyleCnt="5" custScaleX="195291" custLinFactX="-94105" custLinFactY="-6026" custLinFactNeighborX="-100000" custLinFactNeighborY="-100000"/>
      <dgm:spPr/>
      <dgm:t>
        <a:bodyPr/>
        <a:lstStyle/>
        <a:p>
          <a:endParaRPr lang="ru-RU"/>
        </a:p>
      </dgm:t>
    </dgm:pt>
    <dgm:pt modelId="{5265B582-49F3-4823-9EA0-C7900BEAB937}" type="pres">
      <dgm:prSet presAssocID="{CA09F835-85BC-4114-AA6F-F90B28EC1BFE}" presName="connectorText" presStyleLbl="sibTrans2D1" presStyleIdx="4" presStyleCnt="5"/>
      <dgm:spPr/>
      <dgm:t>
        <a:bodyPr/>
        <a:lstStyle/>
        <a:p>
          <a:endParaRPr lang="ru-RU"/>
        </a:p>
      </dgm:t>
    </dgm:pt>
  </dgm:ptLst>
  <dgm:cxnLst>
    <dgm:cxn modelId="{6CDAC3D4-87EE-4C93-8861-74F8C7FD6DB8}" type="presOf" srcId="{00558202-F6E4-44CE-9478-2C1861B8C0D3}" destId="{B0965E24-9C17-4388-B3E6-B4690A6B37CB}" srcOrd="0" destOrd="0" presId="urn:microsoft.com/office/officeart/2005/8/layout/cycle2"/>
    <dgm:cxn modelId="{28239710-75F5-45A0-9A42-1718086DBF07}" type="presOf" srcId="{597199EF-5FAF-4F51-9393-FD457D81FFA3}" destId="{9E318657-8EAD-4C84-8D01-6399EFC1A844}" srcOrd="0" destOrd="0" presId="urn:microsoft.com/office/officeart/2005/8/layout/cycle2"/>
    <dgm:cxn modelId="{EB6ECB09-F395-4626-A45B-64820B9D48B5}" srcId="{311ABF47-622C-49F2-80FE-430CF5AF6ECC}" destId="{6D97E68F-C675-4077-9029-14368B34511A}" srcOrd="4" destOrd="0" parTransId="{50ACB671-CD67-4CE1-8285-F50A561A573F}" sibTransId="{CA09F835-85BC-4114-AA6F-F90B28EC1BFE}"/>
    <dgm:cxn modelId="{DB7C34A8-CC2F-410D-9A3C-0544B75F5474}" type="presOf" srcId="{E3181E45-09B9-4A6F-8971-48FDA1D21E04}" destId="{9B1FC918-DAD1-465D-81CF-FC5C54379FFB}" srcOrd="1" destOrd="0" presId="urn:microsoft.com/office/officeart/2005/8/layout/cycle2"/>
    <dgm:cxn modelId="{3A7182F2-E3D9-4ADD-8E0F-12123D507384}" type="presOf" srcId="{0024BD90-00AA-4EAC-A482-BD6C791C63DF}" destId="{CF759EC5-97C8-4F1B-9CAB-36D02696CE71}" srcOrd="0" destOrd="0" presId="urn:microsoft.com/office/officeart/2005/8/layout/cycle2"/>
    <dgm:cxn modelId="{FC541DCF-B16D-4837-8C7D-FA0FD640D743}" type="presOf" srcId="{F059406E-5E5F-4A8D-A7C3-CE4FF9A14E29}" destId="{D8F96CD2-F754-45D5-872D-D1EEA13E142A}" srcOrd="0" destOrd="0" presId="urn:microsoft.com/office/officeart/2005/8/layout/cycle2"/>
    <dgm:cxn modelId="{7A2D6D83-A662-4CD5-A84D-1909556D5869}" type="presOf" srcId="{CA09F835-85BC-4114-AA6F-F90B28EC1BFE}" destId="{4D82114F-45AE-4116-AF83-5DCA54A91249}" srcOrd="0" destOrd="0" presId="urn:microsoft.com/office/officeart/2005/8/layout/cycle2"/>
    <dgm:cxn modelId="{B349EE83-51C2-449C-8E37-2CFB68060DA6}" srcId="{311ABF47-622C-49F2-80FE-430CF5AF6ECC}" destId="{F059406E-5E5F-4A8D-A7C3-CE4FF9A14E29}" srcOrd="3" destOrd="0" parTransId="{AFF52FBC-3F5E-4DEE-9A51-664CC5FADA1E}" sibTransId="{0024BD90-00AA-4EAC-A482-BD6C791C63DF}"/>
    <dgm:cxn modelId="{E00393F9-383B-4448-81EC-BE43E411D909}" type="presOf" srcId="{E9F42255-AFC9-4BFE-8082-7D2C0A1D715F}" destId="{D7B72DDE-5688-47FA-AED2-0E0B31198636}" srcOrd="1" destOrd="0" presId="urn:microsoft.com/office/officeart/2005/8/layout/cycle2"/>
    <dgm:cxn modelId="{350F0913-0CC9-4ECF-9144-4F0CE2174324}" srcId="{311ABF47-622C-49F2-80FE-430CF5AF6ECC}" destId="{597199EF-5FAF-4F51-9393-FD457D81FFA3}" srcOrd="0" destOrd="0" parTransId="{C65946E7-0CE1-4593-AD8A-67CBD573A93A}" sibTransId="{E3181E45-09B9-4A6F-8971-48FDA1D21E04}"/>
    <dgm:cxn modelId="{AC45E149-365D-4E97-9BE8-C79CDDC65519}" type="presOf" srcId="{CA09F835-85BC-4114-AA6F-F90B28EC1BFE}" destId="{5265B582-49F3-4823-9EA0-C7900BEAB937}" srcOrd="1" destOrd="0" presId="urn:microsoft.com/office/officeart/2005/8/layout/cycle2"/>
    <dgm:cxn modelId="{7B444BCB-45F3-4BB5-9270-566A9A574EBD}" type="presOf" srcId="{E9F42255-AFC9-4BFE-8082-7D2C0A1D715F}" destId="{A31E1779-523F-438F-8C5F-77E0EA6B5232}" srcOrd="0" destOrd="0" presId="urn:microsoft.com/office/officeart/2005/8/layout/cycle2"/>
    <dgm:cxn modelId="{BDBCEF6A-C9D2-42E2-AF86-5C123C535110}" srcId="{311ABF47-622C-49F2-80FE-430CF5AF6ECC}" destId="{00558202-F6E4-44CE-9478-2C1861B8C0D3}" srcOrd="2" destOrd="0" parTransId="{92B98DDA-7731-4DF9-A52D-530534EF230E}" sibTransId="{E9F42255-AFC9-4BFE-8082-7D2C0A1D715F}"/>
    <dgm:cxn modelId="{F1393115-BB60-40EF-BF42-1EFFA169139E}" type="presOf" srcId="{98D02034-5DB8-4769-9E5F-A451B44FEB8B}" destId="{155434C2-9CDE-46E0-9F70-D7AD74052778}" srcOrd="0" destOrd="0" presId="urn:microsoft.com/office/officeart/2005/8/layout/cycle2"/>
    <dgm:cxn modelId="{DDB14747-C3B9-47D1-9527-E855C2951845}" type="presOf" srcId="{84065014-5719-4458-8321-43453D3C207A}" destId="{7E0AAA12-8A99-4193-AFE0-9A6A1182190C}" srcOrd="0" destOrd="0" presId="urn:microsoft.com/office/officeart/2005/8/layout/cycle2"/>
    <dgm:cxn modelId="{ED89EB2C-3322-456D-AA21-2CEABF6B5D73}" type="presOf" srcId="{311ABF47-622C-49F2-80FE-430CF5AF6ECC}" destId="{062C5975-4EAD-41D5-96B0-4233C0EC8643}" srcOrd="0" destOrd="0" presId="urn:microsoft.com/office/officeart/2005/8/layout/cycle2"/>
    <dgm:cxn modelId="{214B547A-B69E-4EEC-AFBF-14258CD85B21}" type="presOf" srcId="{0024BD90-00AA-4EAC-A482-BD6C791C63DF}" destId="{343C6A39-2426-4F63-9809-BEEE067AC11D}" srcOrd="1" destOrd="0" presId="urn:microsoft.com/office/officeart/2005/8/layout/cycle2"/>
    <dgm:cxn modelId="{A0966691-94A4-4C78-808E-8F80D864EAD8}" type="presOf" srcId="{E3181E45-09B9-4A6F-8971-48FDA1D21E04}" destId="{C9B13A5B-7C1C-4410-9001-361573C77A8B}" srcOrd="0" destOrd="0" presId="urn:microsoft.com/office/officeart/2005/8/layout/cycle2"/>
    <dgm:cxn modelId="{92A805F0-8586-43F7-9CE1-8D0DE2E65830}" type="presOf" srcId="{6D97E68F-C675-4077-9029-14368B34511A}" destId="{105D5C1C-4FCF-45A6-982D-3E7527B88A43}" srcOrd="0" destOrd="0" presId="urn:microsoft.com/office/officeart/2005/8/layout/cycle2"/>
    <dgm:cxn modelId="{76A54546-DB20-48DF-A5F8-DF12D93FAA22}" type="presOf" srcId="{98D02034-5DB8-4769-9E5F-A451B44FEB8B}" destId="{49FA142E-2629-45E7-8DCB-7A487CDFAFD6}" srcOrd="1" destOrd="0" presId="urn:microsoft.com/office/officeart/2005/8/layout/cycle2"/>
    <dgm:cxn modelId="{CC703422-3084-4A79-B020-133B6A728C95}" srcId="{311ABF47-622C-49F2-80FE-430CF5AF6ECC}" destId="{84065014-5719-4458-8321-43453D3C207A}" srcOrd="1" destOrd="0" parTransId="{8D9BA9E8-EA77-4670-B2E5-EE1D310CA2B1}" sibTransId="{98D02034-5DB8-4769-9E5F-A451B44FEB8B}"/>
    <dgm:cxn modelId="{0E230531-2961-49D5-8A49-00ABCF0C25FE}" type="presParOf" srcId="{062C5975-4EAD-41D5-96B0-4233C0EC8643}" destId="{9E318657-8EAD-4C84-8D01-6399EFC1A844}" srcOrd="0" destOrd="0" presId="urn:microsoft.com/office/officeart/2005/8/layout/cycle2"/>
    <dgm:cxn modelId="{2A973A56-B717-49C3-B27A-D0C8358EC3DC}" type="presParOf" srcId="{062C5975-4EAD-41D5-96B0-4233C0EC8643}" destId="{C9B13A5B-7C1C-4410-9001-361573C77A8B}" srcOrd="1" destOrd="0" presId="urn:microsoft.com/office/officeart/2005/8/layout/cycle2"/>
    <dgm:cxn modelId="{C1413B39-6378-44A2-B57B-9BBE5F723087}" type="presParOf" srcId="{C9B13A5B-7C1C-4410-9001-361573C77A8B}" destId="{9B1FC918-DAD1-465D-81CF-FC5C54379FFB}" srcOrd="0" destOrd="0" presId="urn:microsoft.com/office/officeart/2005/8/layout/cycle2"/>
    <dgm:cxn modelId="{A3ED53A0-A605-481B-853A-F2A5BE1CE513}" type="presParOf" srcId="{062C5975-4EAD-41D5-96B0-4233C0EC8643}" destId="{7E0AAA12-8A99-4193-AFE0-9A6A1182190C}" srcOrd="2" destOrd="0" presId="urn:microsoft.com/office/officeart/2005/8/layout/cycle2"/>
    <dgm:cxn modelId="{83AFB50C-60B5-4753-A044-20DD1409DE18}" type="presParOf" srcId="{062C5975-4EAD-41D5-96B0-4233C0EC8643}" destId="{155434C2-9CDE-46E0-9F70-D7AD74052778}" srcOrd="3" destOrd="0" presId="urn:microsoft.com/office/officeart/2005/8/layout/cycle2"/>
    <dgm:cxn modelId="{ED51FCB0-B2CF-4440-AEA1-98E2A2DFFBB7}" type="presParOf" srcId="{155434C2-9CDE-46E0-9F70-D7AD74052778}" destId="{49FA142E-2629-45E7-8DCB-7A487CDFAFD6}" srcOrd="0" destOrd="0" presId="urn:microsoft.com/office/officeart/2005/8/layout/cycle2"/>
    <dgm:cxn modelId="{94A5A4E0-A986-42D8-BE9E-3C777DC4E0EB}" type="presParOf" srcId="{062C5975-4EAD-41D5-96B0-4233C0EC8643}" destId="{B0965E24-9C17-4388-B3E6-B4690A6B37CB}" srcOrd="4" destOrd="0" presId="urn:microsoft.com/office/officeart/2005/8/layout/cycle2"/>
    <dgm:cxn modelId="{C4A8FEAF-0DAE-4FFB-BCB1-1793CA66ED76}" type="presParOf" srcId="{062C5975-4EAD-41D5-96B0-4233C0EC8643}" destId="{A31E1779-523F-438F-8C5F-77E0EA6B5232}" srcOrd="5" destOrd="0" presId="urn:microsoft.com/office/officeart/2005/8/layout/cycle2"/>
    <dgm:cxn modelId="{F50543F2-75C1-4096-B1B4-AE8C611C50FC}" type="presParOf" srcId="{A31E1779-523F-438F-8C5F-77E0EA6B5232}" destId="{D7B72DDE-5688-47FA-AED2-0E0B31198636}" srcOrd="0" destOrd="0" presId="urn:microsoft.com/office/officeart/2005/8/layout/cycle2"/>
    <dgm:cxn modelId="{8A62105D-377E-4221-B6A6-E2F421125779}" type="presParOf" srcId="{062C5975-4EAD-41D5-96B0-4233C0EC8643}" destId="{D8F96CD2-F754-45D5-872D-D1EEA13E142A}" srcOrd="6" destOrd="0" presId="urn:microsoft.com/office/officeart/2005/8/layout/cycle2"/>
    <dgm:cxn modelId="{8F72226E-9816-4D99-BDB6-C2AAC232C606}" type="presParOf" srcId="{062C5975-4EAD-41D5-96B0-4233C0EC8643}" destId="{CF759EC5-97C8-4F1B-9CAB-36D02696CE71}" srcOrd="7" destOrd="0" presId="urn:microsoft.com/office/officeart/2005/8/layout/cycle2"/>
    <dgm:cxn modelId="{6E8E0779-77BD-4CD3-8009-CE661254317B}" type="presParOf" srcId="{CF759EC5-97C8-4F1B-9CAB-36D02696CE71}" destId="{343C6A39-2426-4F63-9809-BEEE067AC11D}" srcOrd="0" destOrd="0" presId="urn:microsoft.com/office/officeart/2005/8/layout/cycle2"/>
    <dgm:cxn modelId="{F822096C-E8E9-4D8E-887E-2229859ACC72}" type="presParOf" srcId="{062C5975-4EAD-41D5-96B0-4233C0EC8643}" destId="{105D5C1C-4FCF-45A6-982D-3E7527B88A43}" srcOrd="8" destOrd="0" presId="urn:microsoft.com/office/officeart/2005/8/layout/cycle2"/>
    <dgm:cxn modelId="{BEA577C1-D02E-4FA1-BCF5-6665E08732C3}" type="presParOf" srcId="{062C5975-4EAD-41D5-96B0-4233C0EC8643}" destId="{4D82114F-45AE-4116-AF83-5DCA54A91249}" srcOrd="9" destOrd="0" presId="urn:microsoft.com/office/officeart/2005/8/layout/cycle2"/>
    <dgm:cxn modelId="{30C97B53-E90B-4C31-A428-05B2517AD127}" type="presParOf" srcId="{4D82114F-45AE-4116-AF83-5DCA54A91249}" destId="{5265B582-49F3-4823-9EA0-C7900BEAB93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A3370-EAEE-4112-94B6-CCE0B40382B5}" type="doc">
      <dgm:prSet loTypeId="urn:microsoft.com/office/officeart/2005/8/layout/default#1" loCatId="list" qsTypeId="urn:microsoft.com/office/officeart/2005/8/quickstyle/simple1" qsCatId="simple" csTypeId="urn:microsoft.com/office/officeart/2005/8/colors/colorful4" csCatId="colorful" phldr="1"/>
      <dgm:spPr/>
      <dgm:t>
        <a:bodyPr/>
        <a:lstStyle/>
        <a:p>
          <a:endParaRPr lang="ru-RU"/>
        </a:p>
      </dgm:t>
    </dgm:pt>
    <dgm:pt modelId="{4EF17678-13AA-4144-8DC5-03719B245C4A}">
      <dgm:prSet phldrT="[Текст]"/>
      <dgm:spPr>
        <a:solidFill>
          <a:srgbClr val="FFFF00"/>
        </a:solidFill>
        <a:ln>
          <a:solidFill>
            <a:schemeClr val="tx1"/>
          </a:solidFill>
        </a:ln>
      </dgm:spPr>
      <dgm:t>
        <a:bodyPr/>
        <a:lstStyle/>
        <a:p>
          <a:r>
            <a:rPr lang="ru-RU" b="1" dirty="0" smtClean="0">
              <a:solidFill>
                <a:schemeClr val="tx1"/>
              </a:solidFill>
              <a:latin typeface="Times New Roman" pitchFamily="18" charset="0"/>
              <a:cs typeface="Times New Roman" pitchFamily="18" charset="0"/>
            </a:rPr>
            <a:t>Выбор способа закупки с нарушением ФЗ № 44</a:t>
          </a:r>
          <a:endParaRPr lang="ru-RU" b="1" dirty="0">
            <a:solidFill>
              <a:schemeClr val="tx1"/>
            </a:solidFill>
            <a:latin typeface="Times New Roman" pitchFamily="18" charset="0"/>
            <a:cs typeface="Times New Roman" pitchFamily="18" charset="0"/>
          </a:endParaRPr>
        </a:p>
      </dgm:t>
    </dgm:pt>
    <dgm:pt modelId="{BD0928B3-0E56-4B61-A7C5-47DF9C9BA7CD}" type="parTrans" cxnId="{3E3E0267-1AA0-4F76-8315-5BFFEE435C17}">
      <dgm:prSet/>
      <dgm:spPr/>
      <dgm:t>
        <a:bodyPr/>
        <a:lstStyle/>
        <a:p>
          <a:endParaRPr lang="ru-RU"/>
        </a:p>
      </dgm:t>
    </dgm:pt>
    <dgm:pt modelId="{FE086CBF-D19C-4B2A-8493-55A7720857C1}" type="sibTrans" cxnId="{3E3E0267-1AA0-4F76-8315-5BFFEE435C17}">
      <dgm:prSet/>
      <dgm:spPr/>
      <dgm:t>
        <a:bodyPr/>
        <a:lstStyle/>
        <a:p>
          <a:endParaRPr lang="ru-RU"/>
        </a:p>
      </dgm:t>
    </dgm:pt>
    <dgm:pt modelId="{0E2D34C4-2BC0-44E2-B298-D1C86B018C1A}">
      <dgm:prSet phldrT="[Текст]"/>
      <dgm:spPr>
        <a:solidFill>
          <a:schemeClr val="bg2">
            <a:lumMod val="90000"/>
          </a:schemeClr>
        </a:solidFill>
        <a:ln>
          <a:solidFill>
            <a:schemeClr val="tx1"/>
          </a:solidFill>
        </a:ln>
      </dgm:spPr>
      <dgm:t>
        <a:bodyPr/>
        <a:lstStyle/>
        <a:p>
          <a:r>
            <a:rPr lang="ru-RU" b="1" dirty="0" smtClean="0">
              <a:solidFill>
                <a:schemeClr val="tx1"/>
              </a:solidFill>
              <a:latin typeface="Times New Roman" pitchFamily="18" charset="0"/>
              <a:cs typeface="Times New Roman" pitchFamily="18" charset="0"/>
            </a:rPr>
            <a:t>Размещение информации и документов с нарушением ФЗ № 44</a:t>
          </a:r>
          <a:endParaRPr lang="ru-RU" b="1" dirty="0">
            <a:solidFill>
              <a:schemeClr val="tx1"/>
            </a:solidFill>
            <a:latin typeface="Times New Roman" pitchFamily="18" charset="0"/>
            <a:cs typeface="Times New Roman" pitchFamily="18" charset="0"/>
          </a:endParaRPr>
        </a:p>
      </dgm:t>
    </dgm:pt>
    <dgm:pt modelId="{43BD1DD1-AF57-4F56-9B34-1C138CB9FD49}" type="parTrans" cxnId="{7CB81B20-A745-4278-9E07-0F739B97BFC2}">
      <dgm:prSet/>
      <dgm:spPr/>
      <dgm:t>
        <a:bodyPr/>
        <a:lstStyle/>
        <a:p>
          <a:endParaRPr lang="ru-RU"/>
        </a:p>
      </dgm:t>
    </dgm:pt>
    <dgm:pt modelId="{32778AE3-8A8A-442A-9579-3A74B0BDB62D}" type="sibTrans" cxnId="{7CB81B20-A745-4278-9E07-0F739B97BFC2}">
      <dgm:prSet/>
      <dgm:spPr/>
      <dgm:t>
        <a:bodyPr/>
        <a:lstStyle/>
        <a:p>
          <a:endParaRPr lang="ru-RU"/>
        </a:p>
      </dgm:t>
    </dgm:pt>
    <dgm:pt modelId="{B084D934-5421-45A2-8557-CAA4565516F7}">
      <dgm:prSet phldrT="[Текст]"/>
      <dgm:spPr>
        <a:solidFill>
          <a:schemeClr val="accent4">
            <a:lumMod val="40000"/>
            <a:lumOff val="60000"/>
          </a:schemeClr>
        </a:solidFill>
        <a:ln>
          <a:solidFill>
            <a:schemeClr val="tx1"/>
          </a:solidFill>
        </a:ln>
      </dgm:spPr>
      <dgm:t>
        <a:bodyPr/>
        <a:lstStyle/>
        <a:p>
          <a:r>
            <a:rPr lang="ru-RU" b="1" dirty="0" smtClean="0">
              <a:solidFill>
                <a:schemeClr val="tx1"/>
              </a:solidFill>
              <a:latin typeface="Times New Roman" pitchFamily="18" charset="0"/>
              <a:cs typeface="Times New Roman" pitchFamily="18" charset="0"/>
            </a:rPr>
            <a:t>Отбор участников закупки с нарушением ФЗ № 44</a:t>
          </a:r>
          <a:endParaRPr lang="ru-RU" b="1" dirty="0">
            <a:solidFill>
              <a:schemeClr val="tx1"/>
            </a:solidFill>
            <a:latin typeface="Times New Roman" pitchFamily="18" charset="0"/>
            <a:cs typeface="Times New Roman" pitchFamily="18" charset="0"/>
          </a:endParaRPr>
        </a:p>
      </dgm:t>
    </dgm:pt>
    <dgm:pt modelId="{095D033D-1A4C-4873-B3F9-5C068C662B6C}" type="parTrans" cxnId="{6742AC8E-C88B-4481-8D52-36810C356FDA}">
      <dgm:prSet/>
      <dgm:spPr/>
      <dgm:t>
        <a:bodyPr/>
        <a:lstStyle/>
        <a:p>
          <a:endParaRPr lang="ru-RU"/>
        </a:p>
      </dgm:t>
    </dgm:pt>
    <dgm:pt modelId="{3EC21626-79A5-420A-9044-E97EA9A01A32}" type="sibTrans" cxnId="{6742AC8E-C88B-4481-8D52-36810C356FDA}">
      <dgm:prSet/>
      <dgm:spPr/>
      <dgm:t>
        <a:bodyPr/>
        <a:lstStyle/>
        <a:p>
          <a:endParaRPr lang="ru-RU"/>
        </a:p>
      </dgm:t>
    </dgm:pt>
    <dgm:pt modelId="{8F79B08F-7ED1-4861-96EC-F138B57A1BDD}">
      <dgm:prSet phldrT="[Текст]"/>
      <dgm:spPr>
        <a:solidFill>
          <a:schemeClr val="accent1">
            <a:lumMod val="20000"/>
            <a:lumOff val="80000"/>
          </a:schemeClr>
        </a:solidFill>
        <a:ln>
          <a:solidFill>
            <a:schemeClr val="tx1"/>
          </a:solidFill>
        </a:ln>
      </dgm:spPr>
      <dgm:t>
        <a:bodyPr/>
        <a:lstStyle/>
        <a:p>
          <a:r>
            <a:rPr lang="ru-RU" b="1" dirty="0" smtClean="0">
              <a:solidFill>
                <a:schemeClr val="tx1"/>
              </a:solidFill>
              <a:latin typeface="Times New Roman" pitchFamily="18" charset="0"/>
              <a:cs typeface="Times New Roman" pitchFamily="18" charset="0"/>
            </a:rPr>
            <a:t>Изменение, расторжение контракта с нарушением ФЗ № 44</a:t>
          </a:r>
          <a:endParaRPr lang="ru-RU" b="1" dirty="0">
            <a:solidFill>
              <a:schemeClr val="tx1"/>
            </a:solidFill>
            <a:latin typeface="Times New Roman" pitchFamily="18" charset="0"/>
            <a:cs typeface="Times New Roman" pitchFamily="18" charset="0"/>
          </a:endParaRPr>
        </a:p>
      </dgm:t>
    </dgm:pt>
    <dgm:pt modelId="{170BAF52-1F5E-4AF3-9097-8BF1AD0B4749}" type="parTrans" cxnId="{EE2DE0E7-8331-45D5-B9C3-5FDC4ED0447B}">
      <dgm:prSet/>
      <dgm:spPr/>
      <dgm:t>
        <a:bodyPr/>
        <a:lstStyle/>
        <a:p>
          <a:endParaRPr lang="ru-RU"/>
        </a:p>
      </dgm:t>
    </dgm:pt>
    <dgm:pt modelId="{964B24CF-7519-42ED-A754-9F68B91D9774}" type="sibTrans" cxnId="{EE2DE0E7-8331-45D5-B9C3-5FDC4ED0447B}">
      <dgm:prSet/>
      <dgm:spPr/>
      <dgm:t>
        <a:bodyPr/>
        <a:lstStyle/>
        <a:p>
          <a:endParaRPr lang="ru-RU"/>
        </a:p>
      </dgm:t>
    </dgm:pt>
    <dgm:pt modelId="{5C84B677-9816-47D0-B8F2-40DBAA765C79}">
      <dgm:prSet phldrT="[Текст]"/>
      <dgm:spPr>
        <a:solidFill>
          <a:srgbClr val="00B0F0"/>
        </a:solidFill>
        <a:ln>
          <a:solidFill>
            <a:schemeClr val="tx1"/>
          </a:solidFill>
        </a:ln>
      </dgm:spPr>
      <dgm:t>
        <a:bodyPr/>
        <a:lstStyle/>
        <a:p>
          <a:r>
            <a:rPr lang="ru-RU" b="1" dirty="0" smtClean="0">
              <a:solidFill>
                <a:schemeClr val="tx1"/>
              </a:solidFill>
              <a:latin typeface="Times New Roman" pitchFamily="18" charset="0"/>
              <a:cs typeface="Times New Roman" pitchFamily="18" charset="0"/>
            </a:rPr>
            <a:t>Отчетность об осуществлении закупок, исполнении контрактов</a:t>
          </a:r>
          <a:endParaRPr lang="ru-RU" b="1" dirty="0">
            <a:solidFill>
              <a:schemeClr val="tx1"/>
            </a:solidFill>
            <a:latin typeface="Times New Roman" pitchFamily="18" charset="0"/>
            <a:cs typeface="Times New Roman" pitchFamily="18" charset="0"/>
          </a:endParaRPr>
        </a:p>
      </dgm:t>
    </dgm:pt>
    <dgm:pt modelId="{F3202867-CD44-42E9-BCCB-97B18D1986A4}" type="parTrans" cxnId="{F5F013F1-E40C-4063-A8FF-4E4E366DD0CE}">
      <dgm:prSet/>
      <dgm:spPr/>
      <dgm:t>
        <a:bodyPr/>
        <a:lstStyle/>
        <a:p>
          <a:endParaRPr lang="ru-RU"/>
        </a:p>
      </dgm:t>
    </dgm:pt>
    <dgm:pt modelId="{37957360-D3A0-47BE-B7D4-1F46568734D6}" type="sibTrans" cxnId="{F5F013F1-E40C-4063-A8FF-4E4E366DD0CE}">
      <dgm:prSet/>
      <dgm:spPr/>
      <dgm:t>
        <a:bodyPr/>
        <a:lstStyle/>
        <a:p>
          <a:endParaRPr lang="ru-RU"/>
        </a:p>
      </dgm:t>
    </dgm:pt>
    <dgm:pt modelId="{6A8B2AD2-F440-4E09-8F3C-CAD644FF30CE}" type="pres">
      <dgm:prSet presAssocID="{880A3370-EAEE-4112-94B6-CCE0B40382B5}" presName="diagram" presStyleCnt="0">
        <dgm:presLayoutVars>
          <dgm:dir/>
          <dgm:resizeHandles val="exact"/>
        </dgm:presLayoutVars>
      </dgm:prSet>
      <dgm:spPr/>
      <dgm:t>
        <a:bodyPr/>
        <a:lstStyle/>
        <a:p>
          <a:endParaRPr lang="ru-RU"/>
        </a:p>
      </dgm:t>
    </dgm:pt>
    <dgm:pt modelId="{A03FD685-163F-4A49-8C3B-F0074F150C42}" type="pres">
      <dgm:prSet presAssocID="{4EF17678-13AA-4144-8DC5-03719B245C4A}" presName="node" presStyleLbl="node1" presStyleIdx="0" presStyleCnt="5">
        <dgm:presLayoutVars>
          <dgm:bulletEnabled val="1"/>
        </dgm:presLayoutVars>
      </dgm:prSet>
      <dgm:spPr/>
      <dgm:t>
        <a:bodyPr/>
        <a:lstStyle/>
        <a:p>
          <a:endParaRPr lang="ru-RU"/>
        </a:p>
      </dgm:t>
    </dgm:pt>
    <dgm:pt modelId="{0E7BC846-F817-4C6A-ABD7-2B92541D04BB}" type="pres">
      <dgm:prSet presAssocID="{FE086CBF-D19C-4B2A-8493-55A7720857C1}" presName="sibTrans" presStyleCnt="0"/>
      <dgm:spPr/>
    </dgm:pt>
    <dgm:pt modelId="{D015E482-834F-42CB-96D8-BC649F66D28D}" type="pres">
      <dgm:prSet presAssocID="{0E2D34C4-2BC0-44E2-B298-D1C86B018C1A}" presName="node" presStyleLbl="node1" presStyleIdx="1" presStyleCnt="5">
        <dgm:presLayoutVars>
          <dgm:bulletEnabled val="1"/>
        </dgm:presLayoutVars>
      </dgm:prSet>
      <dgm:spPr/>
      <dgm:t>
        <a:bodyPr/>
        <a:lstStyle/>
        <a:p>
          <a:endParaRPr lang="ru-RU"/>
        </a:p>
      </dgm:t>
    </dgm:pt>
    <dgm:pt modelId="{9F8A913F-A599-4450-B2BE-8202F849C1C8}" type="pres">
      <dgm:prSet presAssocID="{32778AE3-8A8A-442A-9579-3A74B0BDB62D}" presName="sibTrans" presStyleCnt="0"/>
      <dgm:spPr/>
    </dgm:pt>
    <dgm:pt modelId="{03E9F92C-02F2-4EFD-8E12-2DFB3333DF65}" type="pres">
      <dgm:prSet presAssocID="{B084D934-5421-45A2-8557-CAA4565516F7}" presName="node" presStyleLbl="node1" presStyleIdx="2" presStyleCnt="5">
        <dgm:presLayoutVars>
          <dgm:bulletEnabled val="1"/>
        </dgm:presLayoutVars>
      </dgm:prSet>
      <dgm:spPr/>
      <dgm:t>
        <a:bodyPr/>
        <a:lstStyle/>
        <a:p>
          <a:endParaRPr lang="ru-RU"/>
        </a:p>
      </dgm:t>
    </dgm:pt>
    <dgm:pt modelId="{22B19CC6-68F6-4D43-8761-BBF47DD5F483}" type="pres">
      <dgm:prSet presAssocID="{3EC21626-79A5-420A-9044-E97EA9A01A32}" presName="sibTrans" presStyleCnt="0"/>
      <dgm:spPr/>
    </dgm:pt>
    <dgm:pt modelId="{A6A3A2FA-C0F8-4B91-94C1-B5C0A51DBE3B}" type="pres">
      <dgm:prSet presAssocID="{8F79B08F-7ED1-4861-96EC-F138B57A1BDD}" presName="node" presStyleLbl="node1" presStyleIdx="3" presStyleCnt="5">
        <dgm:presLayoutVars>
          <dgm:bulletEnabled val="1"/>
        </dgm:presLayoutVars>
      </dgm:prSet>
      <dgm:spPr/>
      <dgm:t>
        <a:bodyPr/>
        <a:lstStyle/>
        <a:p>
          <a:endParaRPr lang="ru-RU"/>
        </a:p>
      </dgm:t>
    </dgm:pt>
    <dgm:pt modelId="{0F8624C0-EC36-4112-A15A-E11ECC04C9D5}" type="pres">
      <dgm:prSet presAssocID="{964B24CF-7519-42ED-A754-9F68B91D9774}" presName="sibTrans" presStyleCnt="0"/>
      <dgm:spPr/>
    </dgm:pt>
    <dgm:pt modelId="{54065B4A-087C-43B5-85C1-266418C46204}" type="pres">
      <dgm:prSet presAssocID="{5C84B677-9816-47D0-B8F2-40DBAA765C79}" presName="node" presStyleLbl="node1" presStyleIdx="4" presStyleCnt="5">
        <dgm:presLayoutVars>
          <dgm:bulletEnabled val="1"/>
        </dgm:presLayoutVars>
      </dgm:prSet>
      <dgm:spPr/>
      <dgm:t>
        <a:bodyPr/>
        <a:lstStyle/>
        <a:p>
          <a:endParaRPr lang="ru-RU"/>
        </a:p>
      </dgm:t>
    </dgm:pt>
  </dgm:ptLst>
  <dgm:cxnLst>
    <dgm:cxn modelId="{6742AC8E-C88B-4481-8D52-36810C356FDA}" srcId="{880A3370-EAEE-4112-94B6-CCE0B40382B5}" destId="{B084D934-5421-45A2-8557-CAA4565516F7}" srcOrd="2" destOrd="0" parTransId="{095D033D-1A4C-4873-B3F9-5C068C662B6C}" sibTransId="{3EC21626-79A5-420A-9044-E97EA9A01A32}"/>
    <dgm:cxn modelId="{EE2DE0E7-8331-45D5-B9C3-5FDC4ED0447B}" srcId="{880A3370-EAEE-4112-94B6-CCE0B40382B5}" destId="{8F79B08F-7ED1-4861-96EC-F138B57A1BDD}" srcOrd="3" destOrd="0" parTransId="{170BAF52-1F5E-4AF3-9097-8BF1AD0B4749}" sibTransId="{964B24CF-7519-42ED-A754-9F68B91D9774}"/>
    <dgm:cxn modelId="{3E3E0267-1AA0-4F76-8315-5BFFEE435C17}" srcId="{880A3370-EAEE-4112-94B6-CCE0B40382B5}" destId="{4EF17678-13AA-4144-8DC5-03719B245C4A}" srcOrd="0" destOrd="0" parTransId="{BD0928B3-0E56-4B61-A7C5-47DF9C9BA7CD}" sibTransId="{FE086CBF-D19C-4B2A-8493-55A7720857C1}"/>
    <dgm:cxn modelId="{DDA1DC23-A239-4E50-AD7C-2404DB1BF7A2}" type="presOf" srcId="{5C84B677-9816-47D0-B8F2-40DBAA765C79}" destId="{54065B4A-087C-43B5-85C1-266418C46204}" srcOrd="0" destOrd="0" presId="urn:microsoft.com/office/officeart/2005/8/layout/default#1"/>
    <dgm:cxn modelId="{65AB069E-BB6E-4A57-A941-0A74E0023150}" type="presOf" srcId="{0E2D34C4-2BC0-44E2-B298-D1C86B018C1A}" destId="{D015E482-834F-42CB-96D8-BC649F66D28D}" srcOrd="0" destOrd="0" presId="urn:microsoft.com/office/officeart/2005/8/layout/default#1"/>
    <dgm:cxn modelId="{4EE9CA15-2302-4978-9810-6454C8E7BA14}" type="presOf" srcId="{8F79B08F-7ED1-4861-96EC-F138B57A1BDD}" destId="{A6A3A2FA-C0F8-4B91-94C1-B5C0A51DBE3B}" srcOrd="0" destOrd="0" presId="urn:microsoft.com/office/officeart/2005/8/layout/default#1"/>
    <dgm:cxn modelId="{A2829CDE-EC67-4C04-9DBB-1D9E482BDB4B}" type="presOf" srcId="{B084D934-5421-45A2-8557-CAA4565516F7}" destId="{03E9F92C-02F2-4EFD-8E12-2DFB3333DF65}" srcOrd="0" destOrd="0" presId="urn:microsoft.com/office/officeart/2005/8/layout/default#1"/>
    <dgm:cxn modelId="{7CB81B20-A745-4278-9E07-0F739B97BFC2}" srcId="{880A3370-EAEE-4112-94B6-CCE0B40382B5}" destId="{0E2D34C4-2BC0-44E2-B298-D1C86B018C1A}" srcOrd="1" destOrd="0" parTransId="{43BD1DD1-AF57-4F56-9B34-1C138CB9FD49}" sibTransId="{32778AE3-8A8A-442A-9579-3A74B0BDB62D}"/>
    <dgm:cxn modelId="{40907446-DD4A-432A-B91B-95D3727493C1}" type="presOf" srcId="{880A3370-EAEE-4112-94B6-CCE0B40382B5}" destId="{6A8B2AD2-F440-4E09-8F3C-CAD644FF30CE}" srcOrd="0" destOrd="0" presId="urn:microsoft.com/office/officeart/2005/8/layout/default#1"/>
    <dgm:cxn modelId="{17AF51B2-ECB0-4C8C-AFA5-38699D128EFF}" type="presOf" srcId="{4EF17678-13AA-4144-8DC5-03719B245C4A}" destId="{A03FD685-163F-4A49-8C3B-F0074F150C42}" srcOrd="0" destOrd="0" presId="urn:microsoft.com/office/officeart/2005/8/layout/default#1"/>
    <dgm:cxn modelId="{F5F013F1-E40C-4063-A8FF-4E4E366DD0CE}" srcId="{880A3370-EAEE-4112-94B6-CCE0B40382B5}" destId="{5C84B677-9816-47D0-B8F2-40DBAA765C79}" srcOrd="4" destOrd="0" parTransId="{F3202867-CD44-42E9-BCCB-97B18D1986A4}" sibTransId="{37957360-D3A0-47BE-B7D4-1F46568734D6}"/>
    <dgm:cxn modelId="{3613F7FF-2420-4A7D-B9BD-C1A75F59E686}" type="presParOf" srcId="{6A8B2AD2-F440-4E09-8F3C-CAD644FF30CE}" destId="{A03FD685-163F-4A49-8C3B-F0074F150C42}" srcOrd="0" destOrd="0" presId="urn:microsoft.com/office/officeart/2005/8/layout/default#1"/>
    <dgm:cxn modelId="{5B6378B4-F008-4835-9CDE-21D91629FA77}" type="presParOf" srcId="{6A8B2AD2-F440-4E09-8F3C-CAD644FF30CE}" destId="{0E7BC846-F817-4C6A-ABD7-2B92541D04BB}" srcOrd="1" destOrd="0" presId="urn:microsoft.com/office/officeart/2005/8/layout/default#1"/>
    <dgm:cxn modelId="{A8685FEB-E258-4DE2-958C-0882C5C752F7}" type="presParOf" srcId="{6A8B2AD2-F440-4E09-8F3C-CAD644FF30CE}" destId="{D015E482-834F-42CB-96D8-BC649F66D28D}" srcOrd="2" destOrd="0" presId="urn:microsoft.com/office/officeart/2005/8/layout/default#1"/>
    <dgm:cxn modelId="{B6ABF9A6-0287-4E31-869D-AA29A59F2FC7}" type="presParOf" srcId="{6A8B2AD2-F440-4E09-8F3C-CAD644FF30CE}" destId="{9F8A913F-A599-4450-B2BE-8202F849C1C8}" srcOrd="3" destOrd="0" presId="urn:microsoft.com/office/officeart/2005/8/layout/default#1"/>
    <dgm:cxn modelId="{1167CAF1-3686-4910-8D0C-891D65C7A27D}" type="presParOf" srcId="{6A8B2AD2-F440-4E09-8F3C-CAD644FF30CE}" destId="{03E9F92C-02F2-4EFD-8E12-2DFB3333DF65}" srcOrd="4" destOrd="0" presId="urn:microsoft.com/office/officeart/2005/8/layout/default#1"/>
    <dgm:cxn modelId="{9815A8B0-1314-43EA-A537-B49C6D369159}" type="presParOf" srcId="{6A8B2AD2-F440-4E09-8F3C-CAD644FF30CE}" destId="{22B19CC6-68F6-4D43-8761-BBF47DD5F483}" srcOrd="5" destOrd="0" presId="urn:microsoft.com/office/officeart/2005/8/layout/default#1"/>
    <dgm:cxn modelId="{0A918BE1-0AD2-4D5B-AD3E-E7A3D1008CD2}" type="presParOf" srcId="{6A8B2AD2-F440-4E09-8F3C-CAD644FF30CE}" destId="{A6A3A2FA-C0F8-4B91-94C1-B5C0A51DBE3B}" srcOrd="6" destOrd="0" presId="urn:microsoft.com/office/officeart/2005/8/layout/default#1"/>
    <dgm:cxn modelId="{E71D31ED-E291-4B30-B60B-10191FA2E41B}" type="presParOf" srcId="{6A8B2AD2-F440-4E09-8F3C-CAD644FF30CE}" destId="{0F8624C0-EC36-4112-A15A-E11ECC04C9D5}" srcOrd="7" destOrd="0" presId="urn:microsoft.com/office/officeart/2005/8/layout/default#1"/>
    <dgm:cxn modelId="{7B9B072A-62E8-4691-8F17-586EC58230C7}" type="presParOf" srcId="{6A8B2AD2-F440-4E09-8F3C-CAD644FF30CE}" destId="{54065B4A-087C-43B5-85C1-266418C46204}"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18657-8EAD-4C84-8D01-6399EFC1A844}">
      <dsp:nvSpPr>
        <dsp:cNvPr id="0" name=""/>
        <dsp:cNvSpPr/>
      </dsp:nvSpPr>
      <dsp:spPr>
        <a:xfrm>
          <a:off x="2596525" y="1581"/>
          <a:ext cx="3403795" cy="1565611"/>
        </a:xfrm>
        <a:prstGeom prst="ellipse">
          <a:avLst/>
        </a:prstGeom>
        <a:solidFill>
          <a:schemeClr val="accent2">
            <a:lumMod val="40000"/>
            <a:lumOff val="60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ст. 8 ФЗ № 44</a:t>
          </a:r>
        </a:p>
        <a:p>
          <a:pPr lvl="0" algn="ctr" defTabSz="889000">
            <a:lnSpc>
              <a:spcPct val="90000"/>
            </a:lnSpc>
            <a:spcBef>
              <a:spcPct val="0"/>
            </a:spcBef>
            <a:spcAft>
              <a:spcPct val="35000"/>
            </a:spcAft>
          </a:pPr>
          <a:r>
            <a:rPr lang="ru-RU" sz="2000" b="1" kern="1200" dirty="0" smtClean="0">
              <a:solidFill>
                <a:schemeClr val="tx1"/>
              </a:solidFill>
              <a:latin typeface="Times New Roman" panose="02020603050405020304" pitchFamily="18" charset="0"/>
              <a:cs typeface="Times New Roman" panose="02020603050405020304" pitchFamily="18" charset="0"/>
            </a:rPr>
            <a:t>Принцип обеспечения конкуренции</a:t>
          </a:r>
          <a:endParaRPr lang="ru-RU" sz="2000" b="1" kern="1200" dirty="0">
            <a:solidFill>
              <a:schemeClr val="tx1"/>
            </a:solidFill>
            <a:latin typeface="Times New Roman" panose="02020603050405020304" pitchFamily="18" charset="0"/>
            <a:cs typeface="Times New Roman" panose="02020603050405020304" pitchFamily="18" charset="0"/>
          </a:endParaRPr>
        </a:p>
      </dsp:txBody>
      <dsp:txXfrm>
        <a:off x="3094999" y="230859"/>
        <a:ext cx="2406847" cy="1107055"/>
      </dsp:txXfrm>
    </dsp:sp>
    <dsp:sp modelId="{C9B13A5B-7C1C-4410-9001-361573C77A8B}">
      <dsp:nvSpPr>
        <dsp:cNvPr id="0" name=""/>
        <dsp:cNvSpPr/>
      </dsp:nvSpPr>
      <dsp:spPr>
        <a:xfrm rot="1586302">
          <a:off x="6172652" y="694876"/>
          <a:ext cx="721941" cy="528393"/>
        </a:xfrm>
        <a:prstGeom prst="rightArrow">
          <a:avLst>
            <a:gd name="adj1" fmla="val 60000"/>
            <a:gd name="adj2" fmla="val 50000"/>
          </a:avLst>
        </a:prstGeom>
        <a:solidFill>
          <a:schemeClr val="accent2">
            <a:lumMod val="40000"/>
            <a:lumOff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a:off x="6180941" y="765266"/>
        <a:ext cx="563423" cy="317035"/>
      </dsp:txXfrm>
    </dsp:sp>
    <dsp:sp modelId="{7E0AAA12-8A99-4193-AFE0-9A6A1182190C}">
      <dsp:nvSpPr>
        <dsp:cNvPr id="0" name=""/>
        <dsp:cNvSpPr/>
      </dsp:nvSpPr>
      <dsp:spPr>
        <a:xfrm>
          <a:off x="5472605" y="1368145"/>
          <a:ext cx="3148241" cy="1565611"/>
        </a:xfrm>
        <a:prstGeom prst="ellipse">
          <a:avLst/>
        </a:prstGeom>
        <a:solidFill>
          <a:srgbClr val="00B0F0"/>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Ст. 46 ФЗ № 44</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Запрет на переговоры с участниками</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5933654" y="1597423"/>
        <a:ext cx="2226143" cy="1107055"/>
      </dsp:txXfrm>
    </dsp:sp>
    <dsp:sp modelId="{155434C2-9CDE-46E0-9F70-D7AD74052778}">
      <dsp:nvSpPr>
        <dsp:cNvPr id="0" name=""/>
        <dsp:cNvSpPr/>
      </dsp:nvSpPr>
      <dsp:spPr>
        <a:xfrm rot="6114167">
          <a:off x="7329832" y="3079781"/>
          <a:ext cx="689139" cy="528393"/>
        </a:xfrm>
        <a:prstGeom prst="rightArrow">
          <a:avLst>
            <a:gd name="adj1" fmla="val 60000"/>
            <a:gd name="adj2" fmla="val 50000"/>
          </a:avLst>
        </a:prstGeom>
        <a:solidFill>
          <a:schemeClr val="accent3">
            <a:lumMod val="60000"/>
            <a:lumOff val="4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rot="10800000">
        <a:off x="7425438" y="3107905"/>
        <a:ext cx="530621" cy="317035"/>
      </dsp:txXfrm>
    </dsp:sp>
    <dsp:sp modelId="{B0965E24-9C17-4388-B3E6-B4690A6B37CB}">
      <dsp:nvSpPr>
        <dsp:cNvPr id="0" name=""/>
        <dsp:cNvSpPr/>
      </dsp:nvSpPr>
      <dsp:spPr>
        <a:xfrm>
          <a:off x="5280081" y="3618964"/>
          <a:ext cx="2584417" cy="1565611"/>
        </a:xfrm>
        <a:prstGeom prst="ellipse">
          <a:avLst/>
        </a:prstGeom>
        <a:solidFill>
          <a:srgbClr val="30EA34"/>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Статьи 42,43</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ФЗ № 44 </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5658560" y="3848242"/>
        <a:ext cx="1827459" cy="1107055"/>
      </dsp:txXfrm>
    </dsp:sp>
    <dsp:sp modelId="{A31E1779-523F-438F-8C5F-77E0EA6B5232}">
      <dsp:nvSpPr>
        <dsp:cNvPr id="0" name=""/>
        <dsp:cNvSpPr/>
      </dsp:nvSpPr>
      <dsp:spPr>
        <a:xfrm rot="10800000">
          <a:off x="4298296" y="4422018"/>
          <a:ext cx="699409" cy="528393"/>
        </a:xfrm>
        <a:prstGeom prst="rightArrow">
          <a:avLst>
            <a:gd name="adj1" fmla="val 60000"/>
            <a:gd name="adj2" fmla="val 50000"/>
          </a:avLst>
        </a:prstGeom>
        <a:solidFill>
          <a:srgbClr val="30EA34"/>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rot="10800000">
        <a:off x="4456814" y="4527697"/>
        <a:ext cx="540891" cy="317035"/>
      </dsp:txXfrm>
    </dsp:sp>
    <dsp:sp modelId="{D8F96CD2-F754-45D5-872D-D1EEA13E142A}">
      <dsp:nvSpPr>
        <dsp:cNvPr id="0" name=""/>
        <dsp:cNvSpPr/>
      </dsp:nvSpPr>
      <dsp:spPr>
        <a:xfrm>
          <a:off x="1195445" y="3618964"/>
          <a:ext cx="2764995" cy="1565611"/>
        </a:xfrm>
        <a:prstGeom prst="ellipse">
          <a:avLst/>
        </a:prstGeom>
        <a:solidFill>
          <a:schemeClr val="accent6">
            <a:lumMod val="20000"/>
            <a:lumOff val="80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ru-RU" sz="1800" b="1" kern="1200" dirty="0" smtClean="0">
            <a:solidFill>
              <a:schemeClr val="tx1"/>
            </a:solidFill>
            <a:latin typeface="Times New Roman" panose="02020603050405020304" pitchFamily="18" charset="0"/>
            <a:cs typeface="Times New Roman" panose="02020603050405020304" pitchFamily="18" charset="0"/>
          </a:endParaRPr>
        </a:p>
        <a:p>
          <a:pPr lvl="0" algn="ctr" defTabSz="800100">
            <a:lnSpc>
              <a:spcPct val="90000"/>
            </a:lnSpc>
            <a:spcBef>
              <a:spcPct val="0"/>
            </a:spcBef>
            <a:spcAft>
              <a:spcPct val="35000"/>
            </a:spcAft>
          </a:pPr>
          <a:r>
            <a:rPr lang="ru-RU" sz="1800" b="1" kern="1200" dirty="0" smtClean="0">
              <a:solidFill>
                <a:schemeClr val="tx1"/>
              </a:solidFill>
              <a:latin typeface="Times New Roman" panose="02020603050405020304" pitchFamily="18" charset="0"/>
              <a:cs typeface="Times New Roman" panose="02020603050405020304" pitchFamily="18" charset="0"/>
            </a:rPr>
            <a:t>п. 2 ч.1 ст.11 ФЗ № 135</a:t>
          </a:r>
        </a:p>
        <a:p>
          <a:pPr lvl="0" algn="ctr" defTabSz="800100">
            <a:lnSpc>
              <a:spcPct val="90000"/>
            </a:lnSpc>
            <a:spcBef>
              <a:spcPct val="0"/>
            </a:spcBef>
            <a:spcAft>
              <a:spcPct val="35000"/>
            </a:spcAft>
          </a:pPr>
          <a:r>
            <a:rPr lang="ru-RU" sz="1800" b="1" kern="1200" dirty="0" smtClean="0">
              <a:solidFill>
                <a:schemeClr val="tx1"/>
              </a:solidFill>
              <a:latin typeface="Times New Roman" panose="02020603050405020304" pitchFamily="18" charset="0"/>
              <a:cs typeface="Times New Roman" panose="02020603050405020304" pitchFamily="18" charset="0"/>
            </a:rPr>
            <a:t>запрет на картели</a:t>
          </a:r>
        </a:p>
        <a:p>
          <a:pPr lvl="0" algn="ctr" defTabSz="800100">
            <a:lnSpc>
              <a:spcPct val="90000"/>
            </a:lnSpc>
            <a:spcBef>
              <a:spcPct val="0"/>
            </a:spcBef>
            <a:spcAft>
              <a:spcPct val="35000"/>
            </a:spcAft>
          </a:pPr>
          <a:endParaRPr lang="ru-RU" sz="1800" b="1" kern="1200" dirty="0">
            <a:solidFill>
              <a:schemeClr val="tx1"/>
            </a:solidFill>
            <a:latin typeface="Times New Roman" panose="02020603050405020304" pitchFamily="18" charset="0"/>
            <a:cs typeface="Times New Roman" panose="02020603050405020304" pitchFamily="18" charset="0"/>
          </a:endParaRPr>
        </a:p>
      </dsp:txBody>
      <dsp:txXfrm>
        <a:off x="1600369" y="3848242"/>
        <a:ext cx="1955147" cy="1107055"/>
      </dsp:txXfrm>
    </dsp:sp>
    <dsp:sp modelId="{CF759EC5-97C8-4F1B-9CAB-36D02696CE71}">
      <dsp:nvSpPr>
        <dsp:cNvPr id="0" name=""/>
        <dsp:cNvSpPr/>
      </dsp:nvSpPr>
      <dsp:spPr>
        <a:xfrm rot="14540041">
          <a:off x="774549" y="3190243"/>
          <a:ext cx="731976" cy="528393"/>
        </a:xfrm>
        <a:prstGeom prst="rightArrow">
          <a:avLst>
            <a:gd name="adj1" fmla="val 60000"/>
            <a:gd name="adj2" fmla="val 50000"/>
          </a:avLst>
        </a:prstGeom>
        <a:solidFill>
          <a:schemeClr val="accent6">
            <a:lumMod val="20000"/>
            <a:lumOff val="8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rot="10800000">
        <a:off x="890609" y="3366119"/>
        <a:ext cx="573458" cy="317035"/>
      </dsp:txXfrm>
    </dsp:sp>
    <dsp:sp modelId="{105D5C1C-4FCF-45A6-982D-3E7527B88A43}">
      <dsp:nvSpPr>
        <dsp:cNvPr id="0" name=""/>
        <dsp:cNvSpPr/>
      </dsp:nvSpPr>
      <dsp:spPr>
        <a:xfrm>
          <a:off x="0" y="1482704"/>
          <a:ext cx="2915998" cy="1565611"/>
        </a:xfrm>
        <a:prstGeom prst="ellipse">
          <a:avLst/>
        </a:prstGeom>
        <a:solidFill>
          <a:srgbClr val="FFFF00"/>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ст. 16, ч. 1,2,3 ст. 17 ФЗ № 135</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Запрет на заключение антиконкурентных соглашений</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427038" y="1711982"/>
        <a:ext cx="2061922" cy="1107055"/>
      </dsp:txXfrm>
    </dsp:sp>
    <dsp:sp modelId="{4D82114F-45AE-4116-AF83-5DCA54A91249}">
      <dsp:nvSpPr>
        <dsp:cNvPr id="0" name=""/>
        <dsp:cNvSpPr/>
      </dsp:nvSpPr>
      <dsp:spPr>
        <a:xfrm rot="19947628">
          <a:off x="1662110" y="726582"/>
          <a:ext cx="780569" cy="528393"/>
        </a:xfrm>
        <a:prstGeom prst="rightArrow">
          <a:avLst>
            <a:gd name="adj1" fmla="val 60000"/>
            <a:gd name="adj2" fmla="val 50000"/>
          </a:avLst>
        </a:prstGeom>
        <a:solidFill>
          <a:srgbClr val="FFFF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a:off x="1671091" y="868907"/>
        <a:ext cx="622051" cy="317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D685-163F-4A49-8C3B-F0074F150C42}">
      <dsp:nvSpPr>
        <dsp:cNvPr id="0" name=""/>
        <dsp:cNvSpPr/>
      </dsp:nvSpPr>
      <dsp:spPr>
        <a:xfrm>
          <a:off x="0" y="758037"/>
          <a:ext cx="2571749" cy="1543050"/>
        </a:xfrm>
        <a:prstGeom prst="rect">
          <a:avLst/>
        </a:prstGeom>
        <a:solidFill>
          <a:srgbClr val="FFFF00"/>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b="1" kern="1200" dirty="0" smtClean="0">
              <a:solidFill>
                <a:schemeClr val="tx1"/>
              </a:solidFill>
              <a:latin typeface="Times New Roman" pitchFamily="18" charset="0"/>
              <a:cs typeface="Times New Roman" pitchFamily="18" charset="0"/>
            </a:rPr>
            <a:t>Выбор способа закупки с нарушением ФЗ № 44</a:t>
          </a:r>
          <a:endParaRPr lang="ru-RU" sz="2100" b="1" kern="1200" dirty="0">
            <a:solidFill>
              <a:schemeClr val="tx1"/>
            </a:solidFill>
            <a:latin typeface="Times New Roman" pitchFamily="18" charset="0"/>
            <a:cs typeface="Times New Roman" pitchFamily="18" charset="0"/>
          </a:endParaRPr>
        </a:p>
      </dsp:txBody>
      <dsp:txXfrm>
        <a:off x="0" y="758037"/>
        <a:ext cx="2571749" cy="1543050"/>
      </dsp:txXfrm>
    </dsp:sp>
    <dsp:sp modelId="{D015E482-834F-42CB-96D8-BC649F66D28D}">
      <dsp:nvSpPr>
        <dsp:cNvPr id="0" name=""/>
        <dsp:cNvSpPr/>
      </dsp:nvSpPr>
      <dsp:spPr>
        <a:xfrm>
          <a:off x="2828925" y="758037"/>
          <a:ext cx="2571749" cy="1543050"/>
        </a:xfrm>
        <a:prstGeom prst="rect">
          <a:avLst/>
        </a:prstGeom>
        <a:solidFill>
          <a:schemeClr val="bg2">
            <a:lumMod val="90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b="1" kern="1200" dirty="0" smtClean="0">
              <a:solidFill>
                <a:schemeClr val="tx1"/>
              </a:solidFill>
              <a:latin typeface="Times New Roman" pitchFamily="18" charset="0"/>
              <a:cs typeface="Times New Roman" pitchFamily="18" charset="0"/>
            </a:rPr>
            <a:t>Размещение информации и документов с нарушением ФЗ № 44</a:t>
          </a:r>
          <a:endParaRPr lang="ru-RU" sz="2100" b="1" kern="1200" dirty="0">
            <a:solidFill>
              <a:schemeClr val="tx1"/>
            </a:solidFill>
            <a:latin typeface="Times New Roman" pitchFamily="18" charset="0"/>
            <a:cs typeface="Times New Roman" pitchFamily="18" charset="0"/>
          </a:endParaRPr>
        </a:p>
      </dsp:txBody>
      <dsp:txXfrm>
        <a:off x="2828925" y="758037"/>
        <a:ext cx="2571749" cy="1543050"/>
      </dsp:txXfrm>
    </dsp:sp>
    <dsp:sp modelId="{03E9F92C-02F2-4EFD-8E12-2DFB3333DF65}">
      <dsp:nvSpPr>
        <dsp:cNvPr id="0" name=""/>
        <dsp:cNvSpPr/>
      </dsp:nvSpPr>
      <dsp:spPr>
        <a:xfrm>
          <a:off x="5657849" y="758037"/>
          <a:ext cx="2571749" cy="1543050"/>
        </a:xfrm>
        <a:prstGeom prst="rect">
          <a:avLst/>
        </a:prstGeom>
        <a:solidFill>
          <a:schemeClr val="accent4">
            <a:lumMod val="40000"/>
            <a:lumOff val="60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b="1" kern="1200" dirty="0" smtClean="0">
              <a:solidFill>
                <a:schemeClr val="tx1"/>
              </a:solidFill>
              <a:latin typeface="Times New Roman" pitchFamily="18" charset="0"/>
              <a:cs typeface="Times New Roman" pitchFamily="18" charset="0"/>
            </a:rPr>
            <a:t>Отбор участников закупки с нарушением ФЗ № 44</a:t>
          </a:r>
          <a:endParaRPr lang="ru-RU" sz="2100" b="1" kern="1200" dirty="0">
            <a:solidFill>
              <a:schemeClr val="tx1"/>
            </a:solidFill>
            <a:latin typeface="Times New Roman" pitchFamily="18" charset="0"/>
            <a:cs typeface="Times New Roman" pitchFamily="18" charset="0"/>
          </a:endParaRPr>
        </a:p>
      </dsp:txBody>
      <dsp:txXfrm>
        <a:off x="5657849" y="758037"/>
        <a:ext cx="2571749" cy="1543050"/>
      </dsp:txXfrm>
    </dsp:sp>
    <dsp:sp modelId="{A6A3A2FA-C0F8-4B91-94C1-B5C0A51DBE3B}">
      <dsp:nvSpPr>
        <dsp:cNvPr id="0" name=""/>
        <dsp:cNvSpPr/>
      </dsp:nvSpPr>
      <dsp:spPr>
        <a:xfrm>
          <a:off x="1414462" y="2558262"/>
          <a:ext cx="2571749" cy="1543050"/>
        </a:xfrm>
        <a:prstGeom prst="rect">
          <a:avLst/>
        </a:prstGeom>
        <a:solidFill>
          <a:schemeClr val="accent1">
            <a:lumMod val="20000"/>
            <a:lumOff val="80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b="1" kern="1200" dirty="0" smtClean="0">
              <a:solidFill>
                <a:schemeClr val="tx1"/>
              </a:solidFill>
              <a:latin typeface="Times New Roman" pitchFamily="18" charset="0"/>
              <a:cs typeface="Times New Roman" pitchFamily="18" charset="0"/>
            </a:rPr>
            <a:t>Изменение, расторжение контракта с нарушением ФЗ № 44</a:t>
          </a:r>
          <a:endParaRPr lang="ru-RU" sz="2100" b="1" kern="1200" dirty="0">
            <a:solidFill>
              <a:schemeClr val="tx1"/>
            </a:solidFill>
            <a:latin typeface="Times New Roman" pitchFamily="18" charset="0"/>
            <a:cs typeface="Times New Roman" pitchFamily="18" charset="0"/>
          </a:endParaRPr>
        </a:p>
      </dsp:txBody>
      <dsp:txXfrm>
        <a:off x="1414462" y="2558262"/>
        <a:ext cx="2571749" cy="1543050"/>
      </dsp:txXfrm>
    </dsp:sp>
    <dsp:sp modelId="{54065B4A-087C-43B5-85C1-266418C46204}">
      <dsp:nvSpPr>
        <dsp:cNvPr id="0" name=""/>
        <dsp:cNvSpPr/>
      </dsp:nvSpPr>
      <dsp:spPr>
        <a:xfrm>
          <a:off x="4243387" y="2558262"/>
          <a:ext cx="2571749" cy="1543050"/>
        </a:xfrm>
        <a:prstGeom prst="rect">
          <a:avLst/>
        </a:prstGeom>
        <a:solidFill>
          <a:srgbClr val="00B0F0"/>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b="1" kern="1200" dirty="0" smtClean="0">
              <a:solidFill>
                <a:schemeClr val="tx1"/>
              </a:solidFill>
              <a:latin typeface="Times New Roman" pitchFamily="18" charset="0"/>
              <a:cs typeface="Times New Roman" pitchFamily="18" charset="0"/>
            </a:rPr>
            <a:t>Отчетность об осуществлении закупок, исполнении контрактов</a:t>
          </a:r>
          <a:endParaRPr lang="ru-RU" sz="2100" b="1" kern="1200" dirty="0">
            <a:solidFill>
              <a:schemeClr val="tx1"/>
            </a:solidFill>
            <a:latin typeface="Times New Roman" pitchFamily="18" charset="0"/>
            <a:cs typeface="Times New Roman" pitchFamily="18" charset="0"/>
          </a:endParaRPr>
        </a:p>
      </dsp:txBody>
      <dsp:txXfrm>
        <a:off x="4243387" y="2558262"/>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88E4C7F-C887-4837-B972-B07673BCDFF4}" type="datetimeFigureOut">
              <a:rPr lang="ru-RU" smtClean="0"/>
              <a:pPr/>
              <a:t>17.10.2022</a:t>
            </a:fld>
            <a:endParaRPr lang="ru-RU"/>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6673992-1855-48C8-BB7D-422D6D175A05}" type="slidenum">
              <a:rPr lang="ru-RU" smtClean="0"/>
              <a:pPr/>
              <a:t>‹#›</a:t>
            </a:fld>
            <a:endParaRPr lang="ru-RU"/>
          </a:p>
        </p:txBody>
      </p:sp>
    </p:spTree>
    <p:extLst>
      <p:ext uri="{BB962C8B-B14F-4D97-AF65-F5344CB8AC3E}">
        <p14:creationId xmlns:p14="http://schemas.microsoft.com/office/powerpoint/2010/main" val="2464481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7280961-AAD6-4227-91E1-3DC78A0AF2D3}" type="datetimeFigureOut">
              <a:rPr lang="ru-RU" smtClean="0"/>
              <a:pPr/>
              <a:t>17.10.2022</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913F3999-878F-4DC0-A2E9-96E1BBCE72D5}" type="slidenum">
              <a:rPr lang="ru-RU" smtClean="0"/>
              <a:pPr/>
              <a:t>‹#›</a:t>
            </a:fld>
            <a:endParaRPr lang="ru-RU"/>
          </a:p>
        </p:txBody>
      </p:sp>
    </p:spTree>
    <p:extLst>
      <p:ext uri="{BB962C8B-B14F-4D97-AF65-F5344CB8AC3E}">
        <p14:creationId xmlns:p14="http://schemas.microsoft.com/office/powerpoint/2010/main" val="300638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13F3999-878F-4DC0-A2E9-96E1BBCE72D5}" type="slidenum">
              <a:rPr lang="ru-RU" smtClean="0"/>
              <a:pPr/>
              <a:t>105</a:t>
            </a:fld>
            <a:endParaRPr lang="ru-RU"/>
          </a:p>
        </p:txBody>
      </p:sp>
    </p:spTree>
    <p:extLst>
      <p:ext uri="{BB962C8B-B14F-4D97-AF65-F5344CB8AC3E}">
        <p14:creationId xmlns:p14="http://schemas.microsoft.com/office/powerpoint/2010/main" val="73813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122</a:t>
            </a:fld>
            <a:endParaRPr lang="ru-RU"/>
          </a:p>
        </p:txBody>
      </p:sp>
    </p:spTree>
    <p:extLst>
      <p:ext uri="{BB962C8B-B14F-4D97-AF65-F5344CB8AC3E}">
        <p14:creationId xmlns:p14="http://schemas.microsoft.com/office/powerpoint/2010/main" val="272899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10DF882-7B0C-4BE7-A356-D4737F3B7F7C}" type="slidenum">
              <a:rPr lang="ru-RU" smtClean="0"/>
              <a:pPr/>
              <a:t>123</a:t>
            </a:fld>
            <a:endParaRPr lang="ru-RU"/>
          </a:p>
        </p:txBody>
      </p:sp>
    </p:spTree>
    <p:extLst>
      <p:ext uri="{BB962C8B-B14F-4D97-AF65-F5344CB8AC3E}">
        <p14:creationId xmlns:p14="http://schemas.microsoft.com/office/powerpoint/2010/main" val="384275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13F3999-878F-4DC0-A2E9-96E1BBCE72D5}" type="slidenum">
              <a:rPr lang="ru-RU" smtClean="0"/>
              <a:pPr/>
              <a:t>137</a:t>
            </a:fld>
            <a:endParaRPr lang="ru-RU"/>
          </a:p>
        </p:txBody>
      </p:sp>
    </p:spTree>
    <p:extLst>
      <p:ext uri="{BB962C8B-B14F-4D97-AF65-F5344CB8AC3E}">
        <p14:creationId xmlns:p14="http://schemas.microsoft.com/office/powerpoint/2010/main" val="225428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626BB2B8-322C-4FFC-A24D-970C17F1C1B5}" type="datetimeFigureOut">
              <a:rPr lang="ru-RU" smtClean="0"/>
              <a:pPr/>
              <a:t>17.10.2022</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96675DD9-E532-46C0-BF2A-86AC7FCB3AF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626BB2B8-322C-4FFC-A24D-970C17F1C1B5}" type="datetimeFigureOut">
              <a:rPr lang="ru-RU" smtClean="0"/>
              <a:pPr/>
              <a:t>17.10.2022</a:t>
            </a:fld>
            <a:endParaRPr lang="ru-RU"/>
          </a:p>
        </p:txBody>
      </p:sp>
      <p:sp>
        <p:nvSpPr>
          <p:cNvPr id="27" name="Номер слайда 26"/>
          <p:cNvSpPr>
            <a:spLocks noGrp="1"/>
          </p:cNvSpPr>
          <p:nvPr>
            <p:ph type="sldNum" sz="quarter" idx="11"/>
          </p:nvPr>
        </p:nvSpPr>
        <p:spPr/>
        <p:txBody>
          <a:bodyPr rtlCol="0"/>
          <a:lstStyle/>
          <a:p>
            <a:fld id="{96675DD9-E532-46C0-BF2A-86AC7FCB3AF5}"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626BB2B8-322C-4FFC-A24D-970C17F1C1B5}" type="datetimeFigureOut">
              <a:rPr lang="ru-RU" smtClean="0"/>
              <a:pPr/>
              <a:t>17.10.2022</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96675DD9-E532-46C0-BF2A-86AC7FCB3AF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26BB2B8-322C-4FFC-A24D-970C17F1C1B5}" type="datetimeFigureOut">
              <a:rPr lang="ru-RU" smtClean="0"/>
              <a:pPr/>
              <a:t>17.10.2022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675DD9-E532-46C0-BF2A-86AC7FCB3AF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26BB2B8-322C-4FFC-A24D-970C17F1C1B5}" type="datetimeFigureOut">
              <a:rPr lang="ru-RU" smtClean="0"/>
              <a:pPr/>
              <a:t>17.10.2022</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96675DD9-E532-46C0-BF2A-86AC7FCB3AF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br.fas.gov.ru/to/chelyabinskoe-ufas-rossii/702e9755-9755-4698-93c8-6d1709192626/"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base.garant.ru/12125267/05838ce1b1b475281154e75a992a89d8/" TargetMode="External"/><Relationship Id="rId7" Type="http://schemas.openxmlformats.org/officeDocument/2006/relationships/hyperlink" Target="http://base.garant.ru/12148517/741609f9002bd54a24e5c49cb5af953b/" TargetMode="External"/><Relationship Id="rId2" Type="http://schemas.openxmlformats.org/officeDocument/2006/relationships/hyperlink" Target="http://base.garant.ru/12125267/11e2106fa4ec328ea2d88df540010b52/" TargetMode="External"/><Relationship Id="rId1" Type="http://schemas.openxmlformats.org/officeDocument/2006/relationships/slideLayout" Target="../slideLayouts/slideLayout2.xml"/><Relationship Id="rId6" Type="http://schemas.openxmlformats.org/officeDocument/2006/relationships/hyperlink" Target="http://base.garant.ru/12125267/62f3d9bd51b550acab0997020dfcafa8/" TargetMode="External"/><Relationship Id="rId5" Type="http://schemas.openxmlformats.org/officeDocument/2006/relationships/hyperlink" Target="http://base.garant.ru/12125267/656d3f71650b04852d30eff3b0a3f3cb/" TargetMode="External"/><Relationship Id="rId4" Type="http://schemas.openxmlformats.org/officeDocument/2006/relationships/hyperlink" Target="http://base.garant.ru/12125267/a3c17d6c9dbc6aacfc7bd36ed0017ec3/"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P112"/><Relationship Id="rId2" Type="http://schemas.openxmlformats.org/officeDocument/2006/relationships/hyperlink" Target="consultantplus://offline/ref=2FF1123666A650050991D98349582DE87352E445454569A26F2130604F7C17D78FE551E57E820531755013A4FBJ7o2F" TargetMode="External"/><Relationship Id="rId1" Type="http://schemas.openxmlformats.org/officeDocument/2006/relationships/slideLayout" Target="../slideLayouts/slideLayout2.xml"/><Relationship Id="rId4" Type="http://schemas.openxmlformats.org/officeDocument/2006/relationships/hyperlink" Target="consultantplus://offline/ref=2FF1123666A650050991D09A4E582DE87755E14F4A4269A26F2130604F7C17D79DE509E97C841B30714545F5BD27047D8A029AC5CDA8CC25J8o4F"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zakupki.gov.r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br.fas.gov.ru/cases/4e60f32e-9a6a-40b5-b5b5-5566b5cc8f81/"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88640"/>
            <a:ext cx="8458200" cy="3147832"/>
          </a:xfrm>
        </p:spPr>
        <p:txBody>
          <a:bodyPr>
            <a:normAutofit/>
          </a:bodyPr>
          <a:lstStyle/>
          <a:p>
            <a:pPr algn="ctr"/>
            <a:r>
              <a:rPr lang="ru-RU" sz="2400" b="1" dirty="0" smtClean="0">
                <a:solidFill>
                  <a:schemeClr val="tx1"/>
                </a:solidFill>
                <a:latin typeface="Times New Roman" pitchFamily="18" charset="0"/>
                <a:cs typeface="Times New Roman" pitchFamily="18" charset="0"/>
              </a:rPr>
              <a:t>Контроль за соблюдением законодательства о контрактной системе при осуществлении закупок товаров, работ, услуг для обеспечения государственных и муниципальных нужд.  Типичные нарушения. Ответственность за нарушение законодательства о контрактной системе.</a:t>
            </a:r>
            <a:endParaRPr lang="ru-RU" sz="2400" b="1" dirty="0">
              <a:solidFill>
                <a:schemeClr val="tx1"/>
              </a:solidFill>
              <a:latin typeface="Times New Roman" pitchFamily="18" charset="0"/>
              <a:cs typeface="Times New Roman" pitchFamily="18" charset="0"/>
            </a:endParaRPr>
          </a:p>
        </p:txBody>
      </p:sp>
      <p:sp>
        <p:nvSpPr>
          <p:cNvPr id="4" name="Подзаголовок 3"/>
          <p:cNvSpPr>
            <a:spLocks noGrp="1"/>
          </p:cNvSpPr>
          <p:nvPr>
            <p:ph type="subTitle" idx="1"/>
          </p:nvPr>
        </p:nvSpPr>
        <p:spPr>
          <a:xfrm>
            <a:off x="6357950" y="5715016"/>
            <a:ext cx="2432720" cy="384448"/>
          </a:xfrm>
        </p:spPr>
        <p:txBody>
          <a:bodyPr>
            <a:noAutofit/>
          </a:bodyPr>
          <a:lstStyle/>
          <a:p>
            <a:r>
              <a:rPr lang="ru-RU" sz="1400" b="1" dirty="0" smtClean="0">
                <a:latin typeface="Times New Roman" panose="02020603050405020304" pitchFamily="18" charset="0"/>
                <a:cs typeface="Times New Roman" panose="02020603050405020304" pitchFamily="18" charset="0"/>
              </a:rPr>
              <a:t>Автор: Долгополова Ксения Андреевна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836712"/>
            <a:ext cx="8928992" cy="6093976"/>
          </a:xfrm>
          <a:prstGeom prst="rect">
            <a:avLst/>
          </a:prstGeom>
          <a:noFill/>
        </p:spPr>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	Ведомственный </a:t>
            </a:r>
            <a:r>
              <a:rPr lang="ru-RU" sz="1300" dirty="0">
                <a:latin typeface="Times New Roman" panose="02020603050405020304" pitchFamily="18" charset="0"/>
                <a:cs typeface="Times New Roman" panose="02020603050405020304" pitchFamily="18" charset="0"/>
              </a:rPr>
              <a:t>контроль осуществляется в соответствии с </a:t>
            </a:r>
            <a:r>
              <a:rPr lang="ru-RU" sz="1300" b="1" dirty="0">
                <a:latin typeface="Times New Roman" panose="02020603050405020304" pitchFamily="18" charset="0"/>
                <a:cs typeface="Times New Roman" panose="02020603050405020304" pitchFamily="18" charset="0"/>
              </a:rPr>
              <a:t>регламентом, утвержденным органом ведомственного контроля.</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Органом </a:t>
            </a:r>
            <a:r>
              <a:rPr lang="ru-RU" sz="1300" dirty="0">
                <a:latin typeface="Times New Roman" panose="02020603050405020304" pitchFamily="18" charset="0"/>
                <a:cs typeface="Times New Roman" panose="02020603050405020304" pitchFamily="18" charset="0"/>
              </a:rPr>
              <a:t>ведомственного контроля определяется состав работников, уполномоченных на осуществление ведомственного контроля.</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Ведомственный </a:t>
            </a:r>
            <a:r>
              <a:rPr lang="ru-RU" sz="1300" dirty="0">
                <a:latin typeface="Times New Roman" panose="02020603050405020304" pitchFamily="18" charset="0"/>
                <a:cs typeface="Times New Roman" panose="02020603050405020304" pitchFamily="18" charset="0"/>
              </a:rPr>
              <a:t>контроль осуществляется путем проведения </a:t>
            </a:r>
            <a:r>
              <a:rPr lang="ru-RU" sz="1300" b="1" u="sng" dirty="0">
                <a:latin typeface="Times New Roman" panose="02020603050405020304" pitchFamily="18" charset="0"/>
                <a:cs typeface="Times New Roman" panose="02020603050405020304" pitchFamily="18" charset="0"/>
              </a:rPr>
              <a:t>выездных или документарных мероприятий ведомственного контроля.</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Должностные </a:t>
            </a:r>
            <a:r>
              <a:rPr lang="ru-RU" sz="1300" dirty="0">
                <a:latin typeface="Times New Roman" panose="02020603050405020304" pitchFamily="18" charset="0"/>
                <a:cs typeface="Times New Roman" panose="02020603050405020304" pitchFamily="18" charset="0"/>
              </a:rPr>
              <a:t>лица органов ведомственного контроля, уполномоченные на осуществление мероприятий ведомственного контроля, должны иметь высшее образование или дополнительное профессиональное образование в сфере закупок.</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Выездные </a:t>
            </a:r>
            <a:r>
              <a:rPr lang="ru-RU" sz="1300" dirty="0">
                <a:latin typeface="Times New Roman" panose="02020603050405020304" pitchFamily="18" charset="0"/>
                <a:cs typeface="Times New Roman" panose="02020603050405020304" pitchFamily="18" charset="0"/>
              </a:rPr>
              <a:t>или документарные мероприятия </a:t>
            </a:r>
            <a:r>
              <a:rPr lang="ru-RU" sz="1300" dirty="0" smtClean="0">
                <a:latin typeface="Times New Roman" panose="02020603050405020304" pitchFamily="18" charset="0"/>
                <a:cs typeface="Times New Roman" panose="02020603050405020304" pitchFamily="18" charset="0"/>
              </a:rPr>
              <a:t>ведомственного </a:t>
            </a:r>
            <a:r>
              <a:rPr lang="ru-RU" sz="1300" dirty="0">
                <a:latin typeface="Times New Roman" panose="02020603050405020304" pitchFamily="18" charset="0"/>
                <a:cs typeface="Times New Roman" panose="02020603050405020304" pitchFamily="18" charset="0"/>
              </a:rPr>
              <a:t>контроля проводятся по поручению, приказу (распоряжению) руководителя органа ведомственного контроля или иного лица, уполномоченного руководителем органа ведомственного контроля.</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Орган </a:t>
            </a:r>
            <a:r>
              <a:rPr lang="ru-RU" sz="1300" dirty="0">
                <a:latin typeface="Times New Roman" panose="02020603050405020304" pitchFamily="18" charset="0"/>
                <a:cs typeface="Times New Roman" panose="02020603050405020304" pitchFamily="18" charset="0"/>
              </a:rPr>
              <a:t>ведомственного контроля уведомляет заказчика о проведении мероприятия ведомственного контроля путем направления уведомления о проведении такого </a:t>
            </a:r>
            <a:r>
              <a:rPr lang="ru-RU" sz="1300" dirty="0" smtClean="0">
                <a:latin typeface="Times New Roman" panose="02020603050405020304" pitchFamily="18" charset="0"/>
                <a:cs typeface="Times New Roman" panose="02020603050405020304" pitchFamily="18" charset="0"/>
              </a:rPr>
              <a:t>мероприятия.</a:t>
            </a:r>
          </a:p>
          <a:p>
            <a:pPr algn="just"/>
            <a:r>
              <a:rPr lang="ru-RU" sz="1300" dirty="0">
                <a:latin typeface="Times New Roman" panose="02020603050405020304" pitchFamily="18" charset="0"/>
                <a:cs typeface="Times New Roman" panose="02020603050405020304" pitchFamily="18" charset="0"/>
              </a:rPr>
              <a:t>	</a:t>
            </a:r>
            <a:r>
              <a:rPr lang="ru-RU" sz="1300" b="1" u="sng" dirty="0">
                <a:latin typeface="Times New Roman" panose="02020603050405020304" pitchFamily="18" charset="0"/>
                <a:cs typeface="Times New Roman" panose="02020603050405020304" pitchFamily="18" charset="0"/>
              </a:rPr>
              <a:t> Уведомление должно содержать следующую информацию:</a:t>
            </a:r>
          </a:p>
          <a:p>
            <a:pPr algn="just"/>
            <a:r>
              <a:rPr lang="ru-RU" sz="1300" dirty="0">
                <a:latin typeface="Times New Roman" panose="02020603050405020304" pitchFamily="18" charset="0"/>
                <a:cs typeface="Times New Roman" panose="02020603050405020304" pitchFamily="18" charset="0"/>
              </a:rPr>
              <a:t>а) наименование заказчика, которому адресовано уведомление;</a:t>
            </a:r>
          </a:p>
          <a:p>
            <a:pPr algn="just"/>
            <a:r>
              <a:rPr lang="ru-RU" sz="1300" dirty="0">
                <a:latin typeface="Times New Roman" panose="02020603050405020304" pitchFamily="18" charset="0"/>
                <a:cs typeface="Times New Roman" panose="02020603050405020304" pitchFamily="18" charset="0"/>
              </a:rPr>
              <a:t>б) предмет мероприятия ведомственного контроля (проверяемые вопросы), в том числе период времени, за который проверяется деятельность заказчика;</a:t>
            </a:r>
          </a:p>
          <a:p>
            <a:pPr algn="just"/>
            <a:r>
              <a:rPr lang="ru-RU" sz="1300" dirty="0">
                <a:latin typeface="Times New Roman" panose="02020603050405020304" pitchFamily="18" charset="0"/>
                <a:cs typeface="Times New Roman" panose="02020603050405020304" pitchFamily="18" charset="0"/>
              </a:rPr>
              <a:t>в) вид мероприятия ведомственного контроля (выездное или документарное);</a:t>
            </a:r>
          </a:p>
          <a:p>
            <a:pPr algn="just"/>
            <a:r>
              <a:rPr lang="ru-RU" sz="1300" dirty="0">
                <a:latin typeface="Times New Roman" panose="02020603050405020304" pitchFamily="18" charset="0"/>
                <a:cs typeface="Times New Roman" panose="02020603050405020304" pitchFamily="18" charset="0"/>
              </a:rPr>
              <a:t>г) дата начала и дата окончания проведения мероприятия ведомственного контроля;</a:t>
            </a:r>
          </a:p>
          <a:p>
            <a:pPr algn="just"/>
            <a:r>
              <a:rPr lang="ru-RU" sz="1300" dirty="0">
                <a:latin typeface="Times New Roman" panose="02020603050405020304" pitchFamily="18" charset="0"/>
                <a:cs typeface="Times New Roman" panose="02020603050405020304" pitchFamily="18" charset="0"/>
              </a:rPr>
              <a:t>д) перечень должностных лиц, уполномоченных на осуществление мероприятия ведомственного контроля;</a:t>
            </a:r>
          </a:p>
          <a:p>
            <a:pPr algn="just"/>
            <a:r>
              <a:rPr lang="ru-RU" sz="1300" dirty="0">
                <a:latin typeface="Times New Roman" panose="02020603050405020304" pitchFamily="18" charset="0"/>
                <a:cs typeface="Times New Roman" panose="02020603050405020304" pitchFamily="18" charset="0"/>
              </a:rPr>
              <a:t>е) запрос о предоставлении документов, информации, материальных средств, необходимых для осуществления мероприятия ведомственного контроля;</a:t>
            </a:r>
          </a:p>
          <a:p>
            <a:pPr algn="just"/>
            <a:r>
              <a:rPr lang="ru-RU" sz="1300" dirty="0">
                <a:latin typeface="Times New Roman" panose="02020603050405020304" pitchFamily="18" charset="0"/>
                <a:cs typeface="Times New Roman" panose="02020603050405020304" pitchFamily="18" charset="0"/>
              </a:rPr>
              <a:t>ж) информация о необходимости обеспечения условий для проведения выездного мероприятия ведомственного контроля, в том числе о предоставлении помещения для работы, средств связи и иных необходимых средств и оборудования для проведения такого </a:t>
            </a:r>
            <a:r>
              <a:rPr lang="ru-RU" sz="1300" dirty="0" smtClean="0">
                <a:latin typeface="Times New Roman" panose="02020603050405020304" pitchFamily="18" charset="0"/>
                <a:cs typeface="Times New Roman" panose="02020603050405020304" pitchFamily="18" charset="0"/>
              </a:rPr>
              <a:t>мероприятия.</a:t>
            </a:r>
          </a:p>
          <a:p>
            <a:pPr algn="just"/>
            <a:r>
              <a:rPr lang="ru-RU" sz="1300" dirty="0">
                <a:latin typeface="Times New Roman" panose="02020603050405020304" pitchFamily="18" charset="0"/>
                <a:cs typeface="Times New Roman" panose="02020603050405020304" pitchFamily="18" charset="0"/>
              </a:rPr>
              <a:t>	</a:t>
            </a:r>
            <a:r>
              <a:rPr lang="ru-RU" sz="1300" b="1" u="sng" dirty="0" smtClean="0">
                <a:latin typeface="Times New Roman" panose="02020603050405020304" pitchFamily="18" charset="0"/>
                <a:cs typeface="Times New Roman" panose="02020603050405020304" pitchFamily="18" charset="0"/>
              </a:rPr>
              <a:t>Срок </a:t>
            </a:r>
            <a:r>
              <a:rPr lang="ru-RU" sz="1300" b="1" u="sng" dirty="0">
                <a:latin typeface="Times New Roman" panose="02020603050405020304" pitchFamily="18" charset="0"/>
                <a:cs typeface="Times New Roman" panose="02020603050405020304" pitchFamily="18" charset="0"/>
              </a:rPr>
              <a:t>проведения мероприятия ведомственного контроля </a:t>
            </a:r>
            <a:r>
              <a:rPr lang="ru-RU" sz="1300" dirty="0">
                <a:latin typeface="Times New Roman" panose="02020603050405020304" pitchFamily="18" charset="0"/>
                <a:cs typeface="Times New Roman" panose="02020603050405020304" pitchFamily="18" charset="0"/>
              </a:rPr>
              <a:t>не может составлять более чем 15 календарных дней и может быть продлен только один раз не более чем на 15 календарных дней по решению руководителя органа ведомственного контроля или лица, его замещающего.</a:t>
            </a:r>
          </a:p>
          <a:p>
            <a:pPr algn="just"/>
            <a:endParaRPr 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903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8680"/>
            <a:ext cx="9144000" cy="584775"/>
          </a:xfrm>
          <a:prstGeom prst="rect">
            <a:avLst/>
          </a:prstGeom>
          <a:noFill/>
        </p:spPr>
        <p:txBody>
          <a:bodyPr wrap="square" rtlCol="0">
            <a:spAutoFit/>
          </a:bodyPr>
          <a:lstStyle/>
          <a:p>
            <a:pPr algn="ctr"/>
            <a:r>
              <a:rPr lang="ru-RU" sz="1600" b="1" dirty="0" smtClean="0">
                <a:latin typeface="Times New Roman" panose="02020603050405020304" pitchFamily="18" charset="0"/>
                <a:cs typeface="Times New Roman" panose="02020603050405020304" pitchFamily="18" charset="0"/>
              </a:rPr>
              <a:t>«Дробление» закупки путем заключения контрактов по пунктам 4 и 5 части 1 статьи 93 Закона о контрактной системе (антиконкуретное соглашение по статье 16 Закона о защите конкуренции)</a:t>
            </a:r>
            <a:endParaRPr lang="ru-RU" sz="1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7524" y="1235279"/>
            <a:ext cx="8424936" cy="3046988"/>
          </a:xfrm>
          <a:prstGeom prst="rect">
            <a:avLst/>
          </a:prstGeom>
          <a:noFill/>
        </p:spPr>
        <p:txBody>
          <a:bodyPr wrap="square" rtlCol="0">
            <a:spAutoFit/>
          </a:bodyPr>
          <a:lstStyle/>
          <a:p>
            <a:pPr marL="342900" indent="-34290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Определение Верховного суда РФ от 09.04.2021 по делу № А53-2113/2020</a:t>
            </a:r>
          </a:p>
          <a:p>
            <a:pPr marL="342900" indent="-34290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Постановление Арбитражного суда Центрального округа от 18.09.2020 по делу № А36-3763/2019</a:t>
            </a:r>
          </a:p>
          <a:p>
            <a:pPr marL="342900" indent="-34290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Постановление Арбитражного суда Восточно-Сибирского округа от 10.02.2020 по делу № А74-1334/2019</a:t>
            </a:r>
          </a:p>
          <a:p>
            <a:pPr marL="342900" indent="-34290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Постановление Арбитражного суда Поволжского округа от 17.06.2020 по делу № А49-5897/2019</a:t>
            </a:r>
          </a:p>
          <a:p>
            <a:pPr marL="342900" indent="-34290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Постановления Арбитражного суда Северо-Западного округа от 14.06.2019 по делу № А52-3340/2018, от 08.09.2016 по делу № А77-818/2015, от 19.07.2017 по делу № А32-36036/2016</a:t>
            </a:r>
          </a:p>
          <a:p>
            <a:pPr marL="342900" indent="-34290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Постановление Арбитражного суда Уральского округа от 26.08.2016 по делу № А34-6943/2015.</a:t>
            </a:r>
            <a:endParaRPr lang="ru-RU" sz="1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0" y="4262418"/>
            <a:ext cx="9144000" cy="3046988"/>
          </a:xfrm>
          <a:prstGeom prst="rect">
            <a:avLst/>
          </a:prstGeom>
          <a:noFill/>
        </p:spPr>
        <p:txBody>
          <a:bodyPr wrap="square" rtlCol="0">
            <a:spAutoFit/>
          </a:bodyPr>
          <a:lstStyle/>
          <a:p>
            <a:pPr algn="ctr"/>
            <a:r>
              <a:rPr lang="ru-RU" sz="1600" b="1" u="sng" dirty="0" smtClean="0">
                <a:solidFill>
                  <a:srgbClr val="FF0000"/>
                </a:solidFill>
                <a:latin typeface="Times New Roman" panose="02020603050405020304" pitchFamily="18" charset="0"/>
                <a:cs typeface="Times New Roman" panose="02020603050405020304" pitchFamily="18" charset="0"/>
              </a:rPr>
              <a:t>Признаки «дробления» закупок:</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к</a:t>
            </a:r>
            <a:r>
              <a:rPr lang="ru-RU" sz="1600" dirty="0" smtClean="0">
                <a:latin typeface="Times New Roman" panose="02020603050405020304" pitchFamily="18" charset="0"/>
                <a:cs typeface="Times New Roman" panose="02020603050405020304" pitchFamily="18" charset="0"/>
              </a:rPr>
              <a:t>онтракты образуют единую сделку, искусственно раздробленную на несколько самостоятельных сделок в целях исключения проведения конкурентных процедур;</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р</a:t>
            </a:r>
            <a:r>
              <a:rPr lang="ru-RU" sz="1600" dirty="0" smtClean="0">
                <a:latin typeface="Times New Roman" panose="02020603050405020304" pitchFamily="18" charset="0"/>
                <a:cs typeface="Times New Roman" panose="02020603050405020304" pitchFamily="18" charset="0"/>
              </a:rPr>
              <a:t>езультат действий  - ограничение, устранение или недопущение конкуренции на рынке, являющемся предметом контрактов;</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к</a:t>
            </a:r>
            <a:r>
              <a:rPr lang="ru-RU" sz="1600" dirty="0" smtClean="0">
                <a:latin typeface="Times New Roman" panose="02020603050405020304" pitchFamily="18" charset="0"/>
                <a:cs typeface="Times New Roman" panose="02020603050405020304" pitchFamily="18" charset="0"/>
              </a:rPr>
              <a:t>аждый отдельный контракт не позволяет достичь цели заказчика и не позволяет удовлетворить потребность, а все контракты в совокупности – да;</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е</a:t>
            </a:r>
            <a:r>
              <a:rPr lang="ru-RU" sz="1600" dirty="0" smtClean="0">
                <a:latin typeface="Times New Roman" panose="02020603050405020304" pitchFamily="18" charset="0"/>
                <a:cs typeface="Times New Roman" panose="02020603050405020304" pitchFamily="18" charset="0"/>
              </a:rPr>
              <a:t>диный результат исполнения контрактов;</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о</a:t>
            </a:r>
            <a:r>
              <a:rPr lang="ru-RU" sz="1600" dirty="0" smtClean="0">
                <a:latin typeface="Times New Roman" panose="02020603050405020304" pitchFamily="18" charset="0"/>
                <a:cs typeface="Times New Roman" panose="02020603050405020304" pitchFamily="18" charset="0"/>
              </a:rPr>
              <a:t>дни и те же лица выступают по контрактам заказчиком и поставщиком (подрядчиком, исполнителем).</a:t>
            </a:r>
          </a:p>
          <a:p>
            <a:pPr marL="285750" indent="-285750" algn="just">
              <a:buFont typeface="Wingdings" panose="05000000000000000000" pitchFamily="2" charset="2"/>
              <a:buChar char="ü"/>
            </a:pPr>
            <a:endParaRPr lang="ru-RU" sz="1600" dirty="0" smtClean="0">
              <a:latin typeface="Times New Roman" panose="02020603050405020304" pitchFamily="18" charset="0"/>
              <a:cs typeface="Times New Roman" panose="02020603050405020304" pitchFamily="18" charset="0"/>
            </a:endParaRPr>
          </a:p>
          <a:p>
            <a:pPr algn="ct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0062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2"/>
          <p:cNvSpPr txBox="1">
            <a:spLocks noChangeArrowheads="1"/>
          </p:cNvSpPr>
          <p:nvPr/>
        </p:nvSpPr>
        <p:spPr bwMode="auto">
          <a:xfrm>
            <a:off x="357158" y="357166"/>
            <a:ext cx="8429684" cy="707886"/>
          </a:xfrm>
          <a:prstGeom prst="rect">
            <a:avLst/>
          </a:prstGeom>
          <a:noFill/>
          <a:ln w="9525">
            <a:noFill/>
            <a:miter lim="800000"/>
            <a:headEnd/>
            <a:tailEnd/>
          </a:ln>
        </p:spPr>
        <p:txBody>
          <a:bodyPr wrap="square">
            <a:spAutoFit/>
          </a:bodyPr>
          <a:lstStyle/>
          <a:p>
            <a:pPr algn="ctr"/>
            <a:r>
              <a:rPr lang="ru-RU" sz="2000" b="1" dirty="0">
                <a:latin typeface="Times New Roman" pitchFamily="18" charset="0"/>
                <a:cs typeface="Times New Roman" pitchFamily="18" charset="0"/>
              </a:rPr>
              <a:t>Ответственность за нарушения законодательства о контрактной </a:t>
            </a:r>
            <a:r>
              <a:rPr lang="ru-RU" sz="2000" b="1" dirty="0" smtClean="0">
                <a:latin typeface="Times New Roman" pitchFamily="18" charset="0"/>
                <a:cs typeface="Times New Roman" pitchFamily="18" charset="0"/>
              </a:rPr>
              <a:t>системе (статья 107 ФЗ № 44)</a:t>
            </a:r>
            <a:endParaRPr lang="ru-RU" sz="2000" b="1" dirty="0">
              <a:latin typeface="Times New Roman" pitchFamily="18" charset="0"/>
              <a:cs typeface="Times New Roman" pitchFamily="18" charset="0"/>
            </a:endParaRPr>
          </a:p>
        </p:txBody>
      </p:sp>
      <p:sp>
        <p:nvSpPr>
          <p:cNvPr id="50179" name="TextBox 3"/>
          <p:cNvSpPr txBox="1">
            <a:spLocks noChangeArrowheads="1"/>
          </p:cNvSpPr>
          <p:nvPr/>
        </p:nvSpPr>
        <p:spPr bwMode="auto">
          <a:xfrm>
            <a:off x="214282" y="1000108"/>
            <a:ext cx="8737600" cy="1200329"/>
          </a:xfrm>
          <a:prstGeom prst="rect">
            <a:avLst/>
          </a:prstGeom>
          <a:noFill/>
          <a:ln w="9525">
            <a:noFill/>
            <a:miter lim="800000"/>
            <a:headEnd/>
            <a:tailEnd/>
          </a:ln>
        </p:spPr>
        <p:txBody>
          <a:bodyPr wrap="square">
            <a:spAutoFit/>
          </a:bodyPr>
          <a:lstStyle/>
          <a:p>
            <a:pPr algn="ctr"/>
            <a:r>
              <a:rPr lang="ru-RU" dirty="0">
                <a:latin typeface="Times New Roman" pitchFamily="18" charset="0"/>
                <a:cs typeface="Times New Roman" pitchFamily="18" charset="0"/>
              </a:rPr>
              <a:t>Лица, виновные в нарушении законодательства Российской Федерации и иных нормативных правовых актов о контрактной системе в сфере закупок, несут </a:t>
            </a:r>
            <a:r>
              <a:rPr lang="ru-RU" b="1" u="sng" dirty="0">
                <a:solidFill>
                  <a:srgbClr val="7030A0"/>
                </a:solidFill>
                <a:latin typeface="Times New Roman" pitchFamily="18" charset="0"/>
                <a:cs typeface="Times New Roman" pitchFamily="18" charset="0"/>
              </a:rPr>
              <a:t>дисциплинарную, гражданско-правовую, административную, уголовную ответственность </a:t>
            </a:r>
            <a:r>
              <a:rPr lang="ru-RU" dirty="0">
                <a:latin typeface="Times New Roman" pitchFamily="18" charset="0"/>
                <a:cs typeface="Times New Roman" pitchFamily="18" charset="0"/>
              </a:rPr>
              <a:t>в соответствии с законодательством Российской Федерации.</a:t>
            </a:r>
          </a:p>
        </p:txBody>
      </p:sp>
      <p:sp>
        <p:nvSpPr>
          <p:cNvPr id="5" name="Прямоугольник 4"/>
          <p:cNvSpPr/>
          <p:nvPr/>
        </p:nvSpPr>
        <p:spPr>
          <a:xfrm>
            <a:off x="0" y="2214554"/>
            <a:ext cx="5021263" cy="46434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dirty="0">
              <a:solidFill>
                <a:schemeClr val="tx1"/>
              </a:solidFill>
              <a:latin typeface="Times New Roman" panose="02020603050405020304" pitchFamily="18" charset="0"/>
              <a:cs typeface="Times New Roman" panose="02020603050405020304" pitchFamily="18" charset="0"/>
            </a:endParaRPr>
          </a:p>
          <a:p>
            <a:pPr algn="ctr">
              <a:defRPr/>
            </a:pPr>
            <a:r>
              <a:rPr lang="ru-RU" sz="1300" b="1" u="sng" dirty="0">
                <a:solidFill>
                  <a:schemeClr val="tx1"/>
                </a:solidFill>
                <a:latin typeface="Times New Roman" panose="02020603050405020304" pitchFamily="18" charset="0"/>
                <a:cs typeface="Times New Roman" panose="02020603050405020304" pitchFamily="18" charset="0"/>
              </a:rPr>
              <a:t>Дисциплинарная ответственность</a:t>
            </a:r>
          </a:p>
          <a:p>
            <a:pPr algn="just">
              <a:defRPr/>
            </a:pPr>
            <a:r>
              <a:rPr lang="ru-RU" sz="1300" dirty="0">
                <a:solidFill>
                  <a:schemeClr val="tx1"/>
                </a:solidFill>
                <a:latin typeface="Times New Roman" panose="02020603050405020304" pitchFamily="18" charset="0"/>
                <a:cs typeface="Times New Roman" panose="02020603050405020304" pitchFamily="18" charset="0"/>
              </a:rPr>
              <a:t>          За совершение дисциплинарного проступка, т.е. за виновное неисполнение или ненадлежащее исполнение работником своих трудовых обязанностей, к нему можно применить три вида взысканий (ч. 1 ст. 192 ТК РФ):</a:t>
            </a:r>
          </a:p>
          <a:p>
            <a:pPr algn="just">
              <a:defRPr/>
            </a:pPr>
            <a:r>
              <a:rPr lang="ru-RU" sz="1300" dirty="0">
                <a:solidFill>
                  <a:schemeClr val="tx1"/>
                </a:solidFill>
                <a:latin typeface="Times New Roman" panose="02020603050405020304" pitchFamily="18" charset="0"/>
                <a:cs typeface="Times New Roman" panose="02020603050405020304" pitchFamily="18" charset="0"/>
              </a:rPr>
              <a:t>- замечание (менее строгая мера ответственности);</a:t>
            </a:r>
          </a:p>
          <a:p>
            <a:pPr algn="just">
              <a:defRPr/>
            </a:pPr>
            <a:r>
              <a:rPr lang="ru-RU" sz="1300" dirty="0">
                <a:solidFill>
                  <a:schemeClr val="tx1"/>
                </a:solidFill>
                <a:latin typeface="Times New Roman" panose="02020603050405020304" pitchFamily="18" charset="0"/>
                <a:cs typeface="Times New Roman" panose="02020603050405020304" pitchFamily="18" charset="0"/>
              </a:rPr>
              <a:t>- выговор (более строгая мера ответственности);</a:t>
            </a:r>
          </a:p>
          <a:p>
            <a:pPr marL="285750" indent="-285750" algn="just">
              <a:buFontTx/>
              <a:buChar char="-"/>
              <a:defRPr/>
            </a:pPr>
            <a:r>
              <a:rPr lang="ru-RU" sz="1300" dirty="0">
                <a:solidFill>
                  <a:schemeClr val="tx1"/>
                </a:solidFill>
                <a:latin typeface="Times New Roman" panose="02020603050405020304" pitchFamily="18" charset="0"/>
                <a:cs typeface="Times New Roman" panose="02020603050405020304" pitchFamily="18" charset="0"/>
              </a:rPr>
              <a:t>увольнение.</a:t>
            </a:r>
          </a:p>
          <a:p>
            <a:pPr algn="just">
              <a:defRPr/>
            </a:pPr>
            <a:r>
              <a:rPr lang="ru-RU" sz="1300" dirty="0">
                <a:solidFill>
                  <a:schemeClr val="tx1"/>
                </a:solidFill>
                <a:latin typeface="Times New Roman" panose="02020603050405020304" pitchFamily="18" charset="0"/>
                <a:cs typeface="Times New Roman" panose="02020603050405020304" pitchFamily="18" charset="0"/>
              </a:rPr>
              <a:t>         Федеральными законами, уставами и положениями о дисциплине, действующими для отдельных категорий работников, могут быть предусмотрены также и другие дисциплинарные взыскания (ч. 5 ст. 189, ч. 2 ст. 192 ТК РФ). </a:t>
            </a:r>
          </a:p>
          <a:p>
            <a:pPr algn="just">
              <a:defRPr/>
            </a:pPr>
            <a:r>
              <a:rPr lang="ru-RU" sz="1300" dirty="0">
                <a:solidFill>
                  <a:schemeClr val="tx1"/>
                </a:solidFill>
                <a:latin typeface="Times New Roman" panose="02020603050405020304" pitchFamily="18" charset="0"/>
                <a:cs typeface="Times New Roman" panose="02020603050405020304" pitchFamily="18" charset="0"/>
              </a:rPr>
              <a:t>           Например, такие взыскания определены для сотрудников таможенных органов, прокурорских работников, что следует из ст. 29 Федерального закона от 21.07.1997 N 114-ФЗ, п. 1 ст. 41.7 Федерального закона от 17.01.1992 N 2202-1.</a:t>
            </a:r>
          </a:p>
          <a:p>
            <a:pPr algn="just">
              <a:defRPr/>
            </a:pPr>
            <a:r>
              <a:rPr lang="ru-RU" sz="1300" dirty="0">
                <a:solidFill>
                  <a:schemeClr val="tx1"/>
                </a:solidFill>
                <a:latin typeface="Times New Roman" panose="02020603050405020304" pitchFamily="18" charset="0"/>
                <a:cs typeface="Times New Roman" panose="02020603050405020304" pitchFamily="18" charset="0"/>
              </a:rPr>
              <a:t>           С учетом тяжести совершенного проступка, его последствий, личности нарушителя и т.п. работодатель может сразу объявить работнику выговор (а не замечание) или даже уволить его (при наличии достаточных оснований).</a:t>
            </a:r>
          </a:p>
          <a:p>
            <a:pPr algn="just">
              <a:defRPr/>
            </a:pPr>
            <a:endParaRPr lang="ru-RU" sz="1200" dirty="0">
              <a:solidFill>
                <a:schemeClr val="tx1"/>
              </a:solidFill>
              <a:latin typeface="Times New Roman" panose="02020603050405020304" pitchFamily="18" charset="0"/>
              <a:cs typeface="Times New Roman" panose="02020603050405020304" pitchFamily="18" charset="0"/>
            </a:endParaRPr>
          </a:p>
          <a:p>
            <a:pPr algn="ctr">
              <a:defRPr/>
            </a:pP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072066" y="2214554"/>
            <a:ext cx="4071934" cy="46434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u="sng" dirty="0">
                <a:solidFill>
                  <a:schemeClr val="tx1"/>
                </a:solidFill>
                <a:latin typeface="Times New Roman" panose="02020603050405020304" pitchFamily="18" charset="0"/>
                <a:cs typeface="Times New Roman" panose="02020603050405020304" pitchFamily="18" charset="0"/>
              </a:rPr>
              <a:t>Гражданско-правовая ответственность</a:t>
            </a:r>
            <a:endParaRPr lang="ru-RU" sz="1400" dirty="0">
              <a:solidFill>
                <a:schemeClr val="tx1"/>
              </a:solidFill>
              <a:latin typeface="Times New Roman" panose="02020603050405020304" pitchFamily="18" charset="0"/>
              <a:cs typeface="Times New Roman" panose="02020603050405020304" pitchFamily="18" charset="0"/>
            </a:endParaRPr>
          </a:p>
          <a:p>
            <a:pPr algn="just">
              <a:defRPr/>
            </a:pPr>
            <a:r>
              <a:rPr lang="ru-RU" sz="1400" dirty="0">
                <a:solidFill>
                  <a:schemeClr val="tx1"/>
                </a:solidFill>
                <a:latin typeface="Times New Roman" panose="02020603050405020304" pitchFamily="18" charset="0"/>
                <a:cs typeface="Times New Roman" panose="02020603050405020304" pitchFamily="18" charset="0"/>
              </a:rPr>
              <a:t>          К мерам гражданско-правовой ответственности относят:</a:t>
            </a:r>
          </a:p>
          <a:p>
            <a:pPr algn="just">
              <a:defRPr/>
            </a:pPr>
            <a:r>
              <a:rPr lang="ru-RU" sz="1400" dirty="0">
                <a:solidFill>
                  <a:schemeClr val="tx1"/>
                </a:solidFill>
                <a:latin typeface="Times New Roman" panose="02020603050405020304" pitchFamily="18" charset="0"/>
                <a:cs typeface="Times New Roman" panose="02020603050405020304" pitchFamily="18" charset="0"/>
              </a:rPr>
              <a:t>- возмещение убытков;</a:t>
            </a:r>
          </a:p>
          <a:p>
            <a:pPr algn="just">
              <a:defRPr/>
            </a:pPr>
            <a:r>
              <a:rPr lang="ru-RU" sz="1400" dirty="0">
                <a:solidFill>
                  <a:schemeClr val="tx1"/>
                </a:solidFill>
                <a:latin typeface="Times New Roman" panose="02020603050405020304" pitchFamily="18" charset="0"/>
                <a:cs typeface="Times New Roman" panose="02020603050405020304" pitchFamily="18" charset="0"/>
              </a:rPr>
              <a:t>- взыскание неустойки (штрафа, пени), которая одновременно является и способом обеспечения исполнения обязательств (п. 1 ст. 329, ст. 330 ГК РФ);</a:t>
            </a:r>
          </a:p>
          <a:p>
            <a:pPr algn="just">
              <a:defRPr/>
            </a:pPr>
            <a:r>
              <a:rPr lang="ru-RU" sz="1400" dirty="0">
                <a:solidFill>
                  <a:schemeClr val="tx1"/>
                </a:solidFill>
                <a:latin typeface="Times New Roman" panose="02020603050405020304" pitchFamily="18" charset="0"/>
                <a:cs typeface="Times New Roman" panose="02020603050405020304" pitchFamily="18" charset="0"/>
              </a:rPr>
              <a:t>- взыскание процентов за пользование чужими денежными средствами (ст. 395 ГК РФ);</a:t>
            </a:r>
          </a:p>
          <a:p>
            <a:pPr algn="just">
              <a:defRPr/>
            </a:pPr>
            <a:r>
              <a:rPr lang="ru-RU" sz="1400" dirty="0">
                <a:solidFill>
                  <a:schemeClr val="tx1"/>
                </a:solidFill>
                <a:latin typeface="Times New Roman" panose="02020603050405020304" pitchFamily="18" charset="0"/>
                <a:cs typeface="Times New Roman" panose="02020603050405020304" pitchFamily="18" charset="0"/>
              </a:rPr>
              <a:t>- компенсацию морального вреда, причиненного гражданину (ст. ст. 151, 1099 - 1101 ГК РФ). Моральный вред в пользу юридических лиц взыскать нельзя, поскольку они не несут нравственных и физических страданий. </a:t>
            </a:r>
          </a:p>
          <a:p>
            <a:pPr algn="just">
              <a:defRPr/>
            </a:pPr>
            <a:r>
              <a:rPr lang="ru-RU" sz="1400" dirty="0">
                <a:solidFill>
                  <a:schemeClr val="tx1"/>
                </a:solidFill>
                <a:latin typeface="Times New Roman" panose="02020603050405020304" pitchFamily="18" charset="0"/>
                <a:cs typeface="Times New Roman" panose="02020603050405020304" pitchFamily="18" charset="0"/>
              </a:rPr>
              <a:t>       Такой вывод вытекает, в частности, из п. 11 ст. 152 ГК РФ, которым установлено, что при защите деловой репутации юридического лица правила о компенсации морального вреда не применяются.</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2699792" y="260648"/>
            <a:ext cx="6359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u="sng" dirty="0">
                <a:latin typeface="Times New Roman" pitchFamily="18" charset="0"/>
                <a:cs typeface="Times New Roman" pitchFamily="18" charset="0"/>
              </a:rPr>
              <a:t>Ответственность за нарушения законодательства о контрактной системе</a:t>
            </a:r>
          </a:p>
        </p:txBody>
      </p:sp>
      <p:sp>
        <p:nvSpPr>
          <p:cNvPr id="3" name="Прямоугольник 2"/>
          <p:cNvSpPr/>
          <p:nvPr/>
        </p:nvSpPr>
        <p:spPr>
          <a:xfrm>
            <a:off x="76200" y="652463"/>
            <a:ext cx="4216400" cy="607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u="sng" dirty="0">
                <a:solidFill>
                  <a:schemeClr val="tx1"/>
                </a:solidFill>
                <a:latin typeface="Times New Roman" panose="02020603050405020304" pitchFamily="18" charset="0"/>
                <a:cs typeface="Times New Roman" panose="02020603050405020304" pitchFamily="18" charset="0"/>
              </a:rPr>
              <a:t>Уголовная ответственность</a:t>
            </a:r>
          </a:p>
          <a:p>
            <a:pPr algn="ctr">
              <a:defRPr/>
            </a:pPr>
            <a:r>
              <a:rPr lang="ru-RU" sz="1400" b="1" u="sng" dirty="0">
                <a:solidFill>
                  <a:schemeClr val="tx1"/>
                </a:solidFill>
                <a:latin typeface="Times New Roman" panose="02020603050405020304" pitchFamily="18" charset="0"/>
                <a:cs typeface="Times New Roman" panose="02020603050405020304" pitchFamily="18" charset="0"/>
              </a:rPr>
              <a:t>Статьи 200.4, 200.5, 200.6, 304 Уголовного кодекса РФ </a:t>
            </a:r>
            <a:r>
              <a:rPr lang="ru-RU" sz="1400" dirty="0">
                <a:solidFill>
                  <a:schemeClr val="tx1"/>
                </a:solidFill>
                <a:latin typeface="Times New Roman" panose="02020603050405020304" pitchFamily="18" charset="0"/>
                <a:cs typeface="Times New Roman" panose="02020603050405020304" pitchFamily="18" charset="0"/>
              </a:rPr>
              <a:t>(специальные составы преступления для работников контрактной службы, контрактного управляющего, членов комиссии, лица, осуществляющего приемку, иного уполномоченного лица, представляющего интересы заказчика, которые не являются должностными лицами или лицами, выполняющими управленческие функции в коммерческой или иной организации)</a:t>
            </a:r>
          </a:p>
          <a:p>
            <a:pPr algn="ctr">
              <a:defRPr/>
            </a:pPr>
            <a:endParaRPr lang="ru-RU" sz="1400" dirty="0">
              <a:solidFill>
                <a:schemeClr val="tx1"/>
              </a:solidFill>
              <a:latin typeface="Times New Roman" panose="02020603050405020304" pitchFamily="18" charset="0"/>
              <a:cs typeface="Times New Roman" panose="02020603050405020304" pitchFamily="18" charset="0"/>
            </a:endParaRPr>
          </a:p>
          <a:p>
            <a:pPr algn="ctr">
              <a:defRPr/>
            </a:pPr>
            <a:r>
              <a:rPr lang="ru-RU" sz="1400" dirty="0">
                <a:solidFill>
                  <a:schemeClr val="tx1"/>
                </a:solidFill>
                <a:latin typeface="Times New Roman" panose="02020603050405020304" pitchFamily="18" charset="0"/>
                <a:cs typeface="Times New Roman" panose="02020603050405020304" pitchFamily="18" charset="0"/>
              </a:rPr>
              <a:t>Иные составы преступлений, предусмотренные разделом </a:t>
            </a:r>
            <a:r>
              <a:rPr lang="en-US" sz="1400" dirty="0">
                <a:solidFill>
                  <a:schemeClr val="tx1"/>
                </a:solidFill>
                <a:latin typeface="Times New Roman" panose="02020603050405020304" pitchFamily="18" charset="0"/>
                <a:cs typeface="Times New Roman" panose="02020603050405020304" pitchFamily="18" charset="0"/>
              </a:rPr>
              <a:t>VIII </a:t>
            </a:r>
            <a:r>
              <a:rPr lang="ru-RU" sz="1400" dirty="0">
                <a:solidFill>
                  <a:schemeClr val="tx1"/>
                </a:solidFill>
                <a:latin typeface="Times New Roman" panose="02020603050405020304" pitchFamily="18" charset="0"/>
                <a:cs typeface="Times New Roman" panose="02020603050405020304" pitchFamily="18" charset="0"/>
              </a:rPr>
              <a:t>УК РФ </a:t>
            </a:r>
            <a:r>
              <a:rPr lang="ru-RU" sz="1400" b="1" u="sng" dirty="0">
                <a:solidFill>
                  <a:schemeClr val="tx1"/>
                </a:solidFill>
                <a:latin typeface="Times New Roman" panose="02020603050405020304" pitchFamily="18" charset="0"/>
                <a:cs typeface="Times New Roman" panose="02020603050405020304" pitchFamily="18" charset="0"/>
              </a:rPr>
              <a:t>(статьи 159, 160, 165, 201, 201.1, 290-293 УК РФ).</a:t>
            </a:r>
          </a:p>
          <a:p>
            <a:pPr algn="ctr">
              <a:defRPr/>
            </a:pPr>
            <a:endParaRPr lang="ru-RU" sz="1400" b="1" u="sng" dirty="0">
              <a:solidFill>
                <a:schemeClr val="tx1"/>
              </a:solidFill>
              <a:latin typeface="Times New Roman" panose="02020603050405020304" pitchFamily="18" charset="0"/>
              <a:cs typeface="Times New Roman" panose="02020603050405020304" pitchFamily="18" charset="0"/>
            </a:endParaRPr>
          </a:p>
          <a:p>
            <a:pPr algn="ctr">
              <a:defRPr/>
            </a:pPr>
            <a:r>
              <a:rPr lang="ru-RU" sz="1000" b="1" u="sng" dirty="0">
                <a:solidFill>
                  <a:schemeClr val="tx1"/>
                </a:solidFill>
                <a:latin typeface="Times New Roman" panose="02020603050405020304" pitchFamily="18" charset="0"/>
                <a:cs typeface="Times New Roman" panose="02020603050405020304" pitchFamily="18" charset="0"/>
              </a:rPr>
              <a:t>«Дело Тесленко В.Р.»</a:t>
            </a:r>
            <a:r>
              <a:rPr lang="ru-RU" sz="1000" dirty="0">
                <a:solidFill>
                  <a:schemeClr val="tx1"/>
                </a:solidFill>
                <a:latin typeface="Times New Roman" panose="02020603050405020304" pitchFamily="18" charset="0"/>
                <a:cs typeface="Times New Roman" panose="02020603050405020304" pitchFamily="18" charset="0"/>
              </a:rPr>
              <a:t> - приговор суда по статье 290 УК РФ 7 лет с отбыванием наказания в колонии строгого режима, штрафом в 300 млн. рублей с лишением права занимать руководящие должности на государственной и муниципальной службе в течение 3 лет (закупки высокотехнологического оборудования в рамках модернизации здравоохранения).</a:t>
            </a:r>
          </a:p>
          <a:p>
            <a:pPr algn="ctr">
              <a:defRPr/>
            </a:pPr>
            <a:r>
              <a:rPr lang="ru-RU" sz="1000" b="1" u="sng" dirty="0" smtClean="0">
                <a:solidFill>
                  <a:schemeClr val="tx1"/>
                </a:solidFill>
                <a:latin typeface="Times New Roman" panose="02020603050405020304" pitchFamily="18" charset="0"/>
                <a:cs typeface="Times New Roman" panose="02020603050405020304" pitchFamily="18" charset="0"/>
              </a:rPr>
              <a:t>«</a:t>
            </a:r>
            <a:r>
              <a:rPr lang="ru-RU" sz="1000" b="1" u="sng" dirty="0">
                <a:solidFill>
                  <a:schemeClr val="tx1"/>
                </a:solidFill>
                <a:latin typeface="Times New Roman" panose="02020603050405020304" pitchFamily="18" charset="0"/>
                <a:cs typeface="Times New Roman" panose="02020603050405020304" pitchFamily="18" charset="0"/>
              </a:rPr>
              <a:t>Дело Орехова Е.» </a:t>
            </a:r>
            <a:r>
              <a:rPr lang="ru-RU" sz="1000" dirty="0">
                <a:solidFill>
                  <a:schemeClr val="tx1"/>
                </a:solidFill>
                <a:latin typeface="Times New Roman" panose="02020603050405020304" pitchFamily="18" charset="0"/>
                <a:cs typeface="Times New Roman" panose="02020603050405020304" pitchFamily="18" charset="0"/>
              </a:rPr>
              <a:t>- передано в суд по статьям 286, 290 УК РФ.</a:t>
            </a:r>
          </a:p>
          <a:p>
            <a:pPr algn="ctr">
              <a:defRPr/>
            </a:pPr>
            <a:r>
              <a:rPr lang="ru-RU" sz="1000" dirty="0">
                <a:solidFill>
                  <a:schemeClr val="tx1"/>
                </a:solidFill>
                <a:latin typeface="Times New Roman" panose="02020603050405020304" pitchFamily="18" charset="0"/>
                <a:cs typeface="Times New Roman" panose="02020603050405020304" pitchFamily="18" charset="0"/>
              </a:rPr>
              <a:t>в период 2015-2016 годов при посредничестве дочери и двоих подчиненных (Валерий Поляк и Игорь </a:t>
            </a:r>
            <a:r>
              <a:rPr lang="ru-RU" sz="1000" dirty="0" err="1">
                <a:solidFill>
                  <a:schemeClr val="tx1"/>
                </a:solidFill>
                <a:latin typeface="Times New Roman" panose="02020603050405020304" pitchFamily="18" charset="0"/>
                <a:cs typeface="Times New Roman" panose="02020603050405020304" pitchFamily="18" charset="0"/>
              </a:rPr>
              <a:t>Чариков</a:t>
            </a:r>
            <a:r>
              <a:rPr lang="ru-RU" sz="1000" dirty="0">
                <a:solidFill>
                  <a:schemeClr val="tx1"/>
                </a:solidFill>
                <a:latin typeface="Times New Roman" panose="02020603050405020304" pitchFamily="18" charset="0"/>
                <a:cs typeface="Times New Roman" panose="02020603050405020304" pitchFamily="18" charset="0"/>
              </a:rPr>
              <a:t> осуждены в феврале 2018 года) получил взятки в виде денег от представителей коммерческих организации на сумму свыше 4,1 млн рублей из оговоренных сумм в размере свыше 5,2 млн рублей. Взятки получены за оказание содействия при заключении, исполнении и оплате государственных контрактов и договоров с </a:t>
            </a:r>
            <a:r>
              <a:rPr lang="ru-RU" sz="1000" dirty="0" err="1" smtClean="0">
                <a:solidFill>
                  <a:schemeClr val="tx1"/>
                </a:solidFill>
                <a:latin typeface="Times New Roman" panose="02020603050405020304" pitchFamily="18" charset="0"/>
                <a:cs typeface="Times New Roman" panose="02020603050405020304" pitchFamily="18" charset="0"/>
              </a:rPr>
              <a:t>УралГУФК</a:t>
            </a:r>
            <a:endParaRPr lang="ru-RU" sz="1000" dirty="0" smtClean="0">
              <a:solidFill>
                <a:schemeClr val="tx1"/>
              </a:solidFill>
              <a:latin typeface="Times New Roman" panose="02020603050405020304" pitchFamily="18" charset="0"/>
              <a:cs typeface="Times New Roman" panose="02020603050405020304" pitchFamily="18" charset="0"/>
            </a:endParaRPr>
          </a:p>
          <a:p>
            <a:pPr algn="ctr">
              <a:defRPr/>
            </a:pPr>
            <a:endParaRPr lang="ru-RU" sz="1000" dirty="0" smtClean="0">
              <a:solidFill>
                <a:schemeClr val="tx1"/>
              </a:solidFill>
              <a:latin typeface="Times New Roman" panose="02020603050405020304" pitchFamily="18" charset="0"/>
              <a:cs typeface="Times New Roman" panose="02020603050405020304" pitchFamily="18" charset="0"/>
            </a:endParaRPr>
          </a:p>
          <a:p>
            <a:pPr algn="ctr">
              <a:defRPr/>
            </a:pPr>
            <a:endParaRPr lang="ru-RU" sz="1000" dirty="0">
              <a:solidFill>
                <a:schemeClr val="tx1"/>
              </a:solidFill>
              <a:latin typeface="Times New Roman" panose="02020603050405020304" pitchFamily="18" charset="0"/>
              <a:cs typeface="Times New Roman" panose="02020603050405020304" pitchFamily="18" charset="0"/>
            </a:endParaRPr>
          </a:p>
          <a:p>
            <a:pPr algn="ctr">
              <a:defRPr/>
            </a:pPr>
            <a:endParaRPr lang="ru-RU" b="1" u="sng"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538663" y="1041400"/>
            <a:ext cx="4318000" cy="5486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Административная ответственность.</a:t>
            </a:r>
          </a:p>
          <a:p>
            <a:pPr algn="ctr">
              <a:defRPr/>
            </a:pPr>
            <a:endParaRPr lang="ru-RU" sz="1400" b="1" dirty="0">
              <a:solidFill>
                <a:schemeClr val="tx1"/>
              </a:solidFill>
              <a:latin typeface="Times New Roman" panose="02020603050405020304" pitchFamily="18" charset="0"/>
              <a:cs typeface="Times New Roman" panose="02020603050405020304" pitchFamily="18" charset="0"/>
            </a:endParaRPr>
          </a:p>
          <a:p>
            <a:pPr algn="just">
              <a:defRPr/>
            </a:pPr>
            <a:r>
              <a:rPr lang="ru-RU" sz="1400" dirty="0">
                <a:solidFill>
                  <a:schemeClr val="tx1"/>
                </a:solidFill>
                <a:latin typeface="Times New Roman" panose="02020603050405020304" pitchFamily="18" charset="0"/>
                <a:cs typeface="Times New Roman" panose="02020603050405020304" pitchFamily="18" charset="0"/>
              </a:rPr>
              <a:t>1. Должностные лица заказчика, сотрудники контрактной службы, контрактные управляющие:</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части 1-2.1 статьи 7.29 КоАП РФ (от 30 тыс. до 50 тыс. руб.);</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 части 1-1.7, 3-4.2, 8,11-15 статьи 7.30 КоАП РФ (от 3 тыс. до 50 тыс. руб.);</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часть 2 статьи 7.31 КоАП РФ (20 тыс. руб.);</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статья 7.32 КоАП РФ  (от 5 тыс. до 50 тыс. рублей);</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статья 7.32.5 КоАП РФ (от 30 тыс. до 50 тыс. руб., дисквалификация на срок до 2 лет.);</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статья 19.7.2 КоАП РФ (15 тыс. руб.);</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часть 7 статьи 19.5 КоАП РФ (50 тыс. руб.);</a:t>
            </a:r>
          </a:p>
          <a:p>
            <a:pPr marL="285750" indent="-285750" algn="just">
              <a:buFontTx/>
              <a:buChar char="-"/>
              <a:defRPr/>
            </a:pPr>
            <a:r>
              <a:rPr lang="ru-RU" sz="1400" dirty="0">
                <a:solidFill>
                  <a:schemeClr val="tx1"/>
                </a:solidFill>
                <a:latin typeface="Times New Roman" panose="02020603050405020304" pitchFamily="18" charset="0"/>
                <a:cs typeface="Times New Roman" panose="02020603050405020304" pitchFamily="18" charset="0"/>
              </a:rPr>
              <a:t>часть 11 статьи 9.16 КоАП РФ (30 тыс. руб.).</a:t>
            </a:r>
          </a:p>
          <a:p>
            <a:pPr algn="just">
              <a:defRPr/>
            </a:pPr>
            <a:r>
              <a:rPr lang="ru-RU" sz="1400" dirty="0">
                <a:solidFill>
                  <a:schemeClr val="tx1"/>
                </a:solidFill>
                <a:latin typeface="Times New Roman" panose="02020603050405020304" pitchFamily="18" charset="0"/>
                <a:cs typeface="Times New Roman" panose="02020603050405020304" pitchFamily="18" charset="0"/>
              </a:rPr>
              <a:t>2. Члены комиссии по осуществлению закупок:</a:t>
            </a:r>
          </a:p>
          <a:p>
            <a:pPr algn="just">
              <a:defRPr/>
            </a:pPr>
            <a:r>
              <a:rPr lang="ru-RU" sz="1400" dirty="0">
                <a:solidFill>
                  <a:schemeClr val="tx1"/>
                </a:solidFill>
                <a:latin typeface="Times New Roman" panose="02020603050405020304" pitchFamily="18" charset="0"/>
                <a:cs typeface="Times New Roman" panose="02020603050405020304" pitchFamily="18" charset="0"/>
              </a:rPr>
              <a:t>- части 2,2.1,6,7 статьи 7.30 КоАП РФ (от 5 тыс. до 50 тыс. руб.);</a:t>
            </a:r>
          </a:p>
          <a:p>
            <a:pPr algn="just">
              <a:defRPr/>
            </a:pPr>
            <a:r>
              <a:rPr lang="ru-RU" sz="1400" dirty="0">
                <a:solidFill>
                  <a:schemeClr val="tx1"/>
                </a:solidFill>
                <a:latin typeface="Times New Roman" panose="02020603050405020304" pitchFamily="18" charset="0"/>
                <a:cs typeface="Times New Roman" panose="02020603050405020304" pitchFamily="18" charset="0"/>
              </a:rPr>
              <a:t>статья 19.7.2 КоАП РФ (15 тыс. руб.);</a:t>
            </a:r>
          </a:p>
          <a:p>
            <a:pPr algn="just">
              <a:defRPr/>
            </a:pPr>
            <a:r>
              <a:rPr lang="ru-RU" sz="1400" dirty="0">
                <a:solidFill>
                  <a:schemeClr val="tx1"/>
                </a:solidFill>
                <a:latin typeface="Times New Roman" panose="02020603050405020304" pitchFamily="18" charset="0"/>
                <a:cs typeface="Times New Roman" panose="02020603050405020304" pitchFamily="18" charset="0"/>
              </a:rPr>
              <a:t>часть 7 статьи 19.5 КоАП РФ (50 тыс. руб.).</a:t>
            </a:r>
          </a:p>
          <a:p>
            <a:pPr marL="285750" indent="-285750" algn="just">
              <a:buFontTx/>
              <a:buChar char="-"/>
              <a:defRPr/>
            </a:pP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00818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476672"/>
            <a:ext cx="7128792" cy="400110"/>
          </a:xfrm>
          <a:prstGeom prst="rect">
            <a:avLst/>
          </a:prstGeom>
          <a:noFill/>
        </p:spPr>
        <p:txBody>
          <a:bodyPr wrap="square" rtlCol="0">
            <a:spAutoFit/>
          </a:bodyPr>
          <a:lstStyle/>
          <a:p>
            <a:r>
              <a:rPr lang="ru-RU" sz="2000" b="1" dirty="0" smtClean="0">
                <a:latin typeface="Times New Roman" panose="02020603050405020304" pitchFamily="18" charset="0"/>
                <a:cs typeface="Times New Roman" panose="02020603050405020304" pitchFamily="18" charset="0"/>
              </a:rPr>
              <a:t>Практика привлечения к уголовной ответственности</a:t>
            </a:r>
            <a:endParaRPr lang="ru-RU" sz="2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7504" y="836712"/>
            <a:ext cx="8928992" cy="5632311"/>
          </a:xfrm>
          <a:prstGeom prst="rect">
            <a:avLst/>
          </a:prstGeom>
          <a:noFill/>
        </p:spPr>
        <p:txBody>
          <a:bodyPr wrap="square" rtlCol="0">
            <a:spAutoFit/>
          </a:bodyPr>
          <a:lstStyle/>
          <a:p>
            <a:pPr algn="just"/>
            <a:r>
              <a:rPr lang="ru-RU" sz="2000" b="1"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Уголовное дело </a:t>
            </a:r>
            <a:r>
              <a:rPr lang="ru-RU" sz="1600" dirty="0" smtClean="0">
                <a:latin typeface="Times New Roman" panose="02020603050405020304" pitchFamily="18" charset="0"/>
                <a:cs typeface="Times New Roman" panose="02020603050405020304" pitchFamily="18" charset="0"/>
              </a:rPr>
              <a:t>№ 421027500290000 в отношении главного инженера  ГАУЗ «ОКБ № 3» </a:t>
            </a:r>
            <a:r>
              <a:rPr lang="ru-RU" sz="1600" b="1" dirty="0" smtClean="0">
                <a:latin typeface="Times New Roman" panose="02020603050405020304" pitchFamily="18" charset="0"/>
                <a:cs typeface="Times New Roman" panose="02020603050405020304" pitchFamily="18" charset="0"/>
              </a:rPr>
              <a:t>Губанова А. </a:t>
            </a:r>
            <a:r>
              <a:rPr lang="ru-RU" sz="1600" dirty="0" smtClean="0">
                <a:latin typeface="Times New Roman" panose="02020603050405020304" pitchFamily="18" charset="0"/>
                <a:cs typeface="Times New Roman" panose="02020603050405020304" pitchFamily="18" charset="0"/>
              </a:rPr>
              <a:t>по части 6 статьи 290, части 3 статьи 30, части 6 статьи 290 Уголовного кодекса Российской Федерации.</a:t>
            </a:r>
          </a:p>
          <a:p>
            <a:pPr algn="just"/>
            <a:r>
              <a:rPr lang="ru-RU" sz="1600"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Приговор: </a:t>
            </a:r>
            <a:r>
              <a:rPr lang="ru-RU" sz="1600" dirty="0" smtClean="0">
                <a:latin typeface="Times New Roman" panose="02020603050405020304" pitchFamily="18" charset="0"/>
                <a:cs typeface="Times New Roman" panose="02020603050405020304" pitchFamily="18" charset="0"/>
              </a:rPr>
              <a:t>лишение свободы на срок 3,6 месяцев с отбыванием к исправительной колонии строгого режима, штраф в 6 млн. рублей.</a:t>
            </a:r>
          </a:p>
          <a:p>
            <a:pPr algn="just"/>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Ссылка на решение Челябинского УФАС России о признании в действиях ГАУЗ «ОКБ № 3», ООО «Абсолютные системы», ООО «Лифтовая компания» сговора, запрещенного пунктом 1 части 1 статьи 17 Закона о защите конкуренции: </a:t>
            </a:r>
            <a:r>
              <a:rPr lang="en-US" sz="1600" dirty="0">
                <a:latin typeface="Times New Roman" panose="02020603050405020304" pitchFamily="18" charset="0"/>
                <a:cs typeface="Times New Roman" panose="02020603050405020304" pitchFamily="18" charset="0"/>
              </a:rPr>
              <a:t>https://br.fas.gov.ru/cases/309203e5-6192-4ec5-a0eb-ae9c5e97d251</a:t>
            </a:r>
            <a:r>
              <a:rPr lang="en-US"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a:t>
            </a:r>
          </a:p>
          <a:p>
            <a:pPr algn="just"/>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Обстоятельства:</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заместитель главного врача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сентябре 2017 года сообщил лицу, представляющему интересы ООО «</a:t>
            </a:r>
            <a:r>
              <a:rPr lang="ru-RU" sz="1400" dirty="0" err="1">
                <a:latin typeface="Times New Roman" panose="02020603050405020304" pitchFamily="18" charset="0"/>
                <a:cs typeface="Times New Roman" panose="02020603050405020304" pitchFamily="18" charset="0"/>
              </a:rPr>
              <a:t>Профсервис</a:t>
            </a:r>
            <a:r>
              <a:rPr lang="ru-RU" sz="1400" dirty="0">
                <a:latin typeface="Times New Roman" panose="02020603050405020304" pitchFamily="18" charset="0"/>
                <a:cs typeface="Times New Roman" panose="02020603050405020304" pitchFamily="18" charset="0"/>
              </a:rPr>
              <a:t>» и ООО «Лифтовая компания</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сведения о том, что </a:t>
            </a:r>
            <a:r>
              <a:rPr lang="ru-RU" sz="1400" dirty="0" smtClean="0">
                <a:latin typeface="Times New Roman" panose="02020603050405020304" pitchFamily="18" charset="0"/>
                <a:cs typeface="Times New Roman" panose="02020603050405020304" pitchFamily="18" charset="0"/>
              </a:rPr>
              <a:t>учреждением получены </a:t>
            </a:r>
            <a:r>
              <a:rPr lang="ru-RU" sz="1400" dirty="0">
                <a:latin typeface="Times New Roman" panose="02020603050405020304" pitchFamily="18" charset="0"/>
                <a:cs typeface="Times New Roman" panose="02020603050405020304" pitchFamily="18" charset="0"/>
              </a:rPr>
              <a:t>целевые денежные средства в сумме 25 млн. рублей на замену 10 единиц лифтового </a:t>
            </a:r>
            <a:r>
              <a:rPr lang="ru-RU" sz="1400" dirty="0" smtClean="0">
                <a:latin typeface="Times New Roman" panose="02020603050405020304" pitchFamily="18" charset="0"/>
                <a:cs typeface="Times New Roman" panose="02020603050405020304" pitchFamily="18" charset="0"/>
              </a:rPr>
              <a:t>оборудования и предложил обществам принять </a:t>
            </a:r>
            <a:r>
              <a:rPr lang="ru-RU" sz="1400" dirty="0">
                <a:latin typeface="Times New Roman" panose="02020603050405020304" pitchFamily="18" charset="0"/>
                <a:cs typeface="Times New Roman" panose="02020603050405020304" pitchFamily="18" charset="0"/>
              </a:rPr>
              <a:t>участие в аукционе по техническому переоснащению лифтового оборудования ГАУЗ «ОКБ №3</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между </a:t>
            </a:r>
            <a:r>
              <a:rPr lang="ru-RU" sz="1400" dirty="0">
                <a:latin typeface="Times New Roman" panose="02020603050405020304" pitchFamily="18" charset="0"/>
                <a:cs typeface="Times New Roman" panose="02020603050405020304" pitchFamily="18" charset="0"/>
              </a:rPr>
              <a:t>сторонами </a:t>
            </a:r>
            <a:r>
              <a:rPr lang="ru-RU" sz="1400" dirty="0" err="1">
                <a:latin typeface="Times New Roman" panose="02020603050405020304" pitchFamily="18" charset="0"/>
                <a:cs typeface="Times New Roman" panose="02020603050405020304" pitchFamily="18" charset="0"/>
              </a:rPr>
              <a:t>антиконкуретного</a:t>
            </a:r>
            <a:r>
              <a:rPr lang="ru-RU" sz="1400" dirty="0">
                <a:latin typeface="Times New Roman" panose="02020603050405020304" pitchFamily="18" charset="0"/>
                <a:cs typeface="Times New Roman" panose="02020603050405020304" pitchFamily="18" charset="0"/>
              </a:rPr>
              <a:t> соглашения возникла договоренность о том, что для обеспечения беспрепятственного заключения контракта и принятия ГАУЗ «ОКБ №3» работ ООО «</a:t>
            </a:r>
            <a:r>
              <a:rPr lang="ru-RU" sz="1400" dirty="0" err="1">
                <a:latin typeface="Times New Roman" panose="02020603050405020304" pitchFamily="18" charset="0"/>
                <a:cs typeface="Times New Roman" panose="02020603050405020304" pitchFamily="18" charset="0"/>
              </a:rPr>
              <a:t>Профсервис</a:t>
            </a:r>
            <a:r>
              <a:rPr lang="ru-RU" sz="1400" dirty="0">
                <a:latin typeface="Times New Roman" panose="02020603050405020304" pitchFamily="18" charset="0"/>
                <a:cs typeface="Times New Roman" panose="02020603050405020304" pitchFamily="18" charset="0"/>
              </a:rPr>
              <a:t>» или ООО «Лифтовая компания» получат 25 % от прибыли по контракту, а 75% от объема прибыли по контракту должны быть лично переданы заместителю главного врача ГАУЗ «ОКБ № 3», 25% из которых он отдаст главному инженеру, а 25 % - главному врачу ГАУЗ «ОКБ №3</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в ходе согласования условий исполнения антиконкурентного соглашения установлено, что ООО «</a:t>
            </a:r>
            <a:r>
              <a:rPr lang="ru-RU" sz="1400" dirty="0" err="1">
                <a:latin typeface="Times New Roman" panose="02020603050405020304" pitchFamily="18" charset="0"/>
                <a:cs typeface="Times New Roman" panose="02020603050405020304" pitchFamily="18" charset="0"/>
              </a:rPr>
              <a:t>Профсервис</a:t>
            </a:r>
            <a:r>
              <a:rPr lang="ru-RU" sz="1400" dirty="0">
                <a:latin typeface="Times New Roman" panose="02020603050405020304" pitchFamily="18" charset="0"/>
                <a:cs typeface="Times New Roman" panose="02020603050405020304" pitchFamily="18" charset="0"/>
              </a:rPr>
              <a:t>» и ООО «Лифтовая компания» не </a:t>
            </a:r>
            <a:r>
              <a:rPr lang="ru-RU" sz="1400" dirty="0" smtClean="0">
                <a:latin typeface="Times New Roman" panose="02020603050405020304" pitchFamily="18" charset="0"/>
                <a:cs typeface="Times New Roman" panose="02020603050405020304" pitchFamily="18" charset="0"/>
              </a:rPr>
              <a:t>могли </a:t>
            </a:r>
            <a:r>
              <a:rPr lang="ru-RU" sz="1400" dirty="0">
                <a:latin typeface="Times New Roman" panose="02020603050405020304" pitchFamily="18" charset="0"/>
                <a:cs typeface="Times New Roman" panose="02020603050405020304" pitchFamily="18" charset="0"/>
              </a:rPr>
              <a:t>выступать подрядчиками по государственному контракту в связи с тем, что сведения об учредителе юридических лиц </a:t>
            </a:r>
            <a:r>
              <a:rPr lang="ru-RU" sz="1400" dirty="0" smtClean="0">
                <a:latin typeface="Times New Roman" panose="02020603050405020304" pitchFamily="18" charset="0"/>
                <a:cs typeface="Times New Roman" panose="02020603050405020304" pitchFamily="18" charset="0"/>
              </a:rPr>
              <a:t>внесены </a:t>
            </a:r>
            <a:r>
              <a:rPr lang="ru-RU" sz="1400" dirty="0">
                <a:latin typeface="Times New Roman" panose="02020603050405020304" pitchFamily="18" charset="0"/>
                <a:cs typeface="Times New Roman" panose="02020603050405020304" pitchFamily="18" charset="0"/>
              </a:rPr>
              <a:t>по реестр недобросовестных поставщиков (подрядчиков, исполнителей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5368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620688"/>
            <a:ext cx="8964488" cy="6340197"/>
          </a:xfrm>
          <a:prstGeom prst="rect">
            <a:avLst/>
          </a:prstGeom>
          <a:noFill/>
        </p:spPr>
        <p:txBody>
          <a:bodyPr wrap="square" rtlCol="0">
            <a:spAutoFit/>
          </a:bodyPr>
          <a:lstStyle/>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д</a:t>
            </a:r>
            <a:r>
              <a:rPr lang="ru-RU" sz="1400" dirty="0" smtClean="0">
                <a:latin typeface="Times New Roman" panose="02020603050405020304" pitchFamily="18" charset="0"/>
                <a:cs typeface="Times New Roman" panose="02020603050405020304" pitchFamily="18" charset="0"/>
              </a:rPr>
              <a:t>иректор одного из обществ сообщил</a:t>
            </a:r>
            <a:r>
              <a:rPr lang="ru-RU" sz="1400" dirty="0">
                <a:latin typeface="Times New Roman" panose="02020603050405020304" pitchFamily="18" charset="0"/>
                <a:cs typeface="Times New Roman" panose="02020603050405020304" pitchFamily="18" charset="0"/>
              </a:rPr>
              <a:t>, что найдет организацию, имеющую необходимые лицензии и допуски СРО, с которой ГАУЗ «ОКБ №3» заключит договор на замену лифтового оборудования, а данная организация заключит с одной из организаций договор субподряда на весь объем </a:t>
            </a:r>
            <a:r>
              <a:rPr lang="ru-RU" sz="1400" dirty="0" smtClean="0">
                <a:latin typeface="Times New Roman" panose="02020603050405020304" pitchFamily="18" charset="0"/>
                <a:cs typeface="Times New Roman" panose="02020603050405020304" pitchFamily="18" charset="0"/>
              </a:rPr>
              <a:t>работ, в дальнейшем предложил </a:t>
            </a:r>
            <a:r>
              <a:rPr lang="ru-RU" sz="1400" dirty="0">
                <a:latin typeface="Times New Roman" panose="02020603050405020304" pitchFamily="18" charset="0"/>
                <a:cs typeface="Times New Roman" panose="02020603050405020304" pitchFamily="18" charset="0"/>
              </a:rPr>
              <a:t>директору ООО «Группа компаний «Абсолютные системы» А.С.В. принять участие в аукционе ГАУЗ «ОКБ №3» и в случае победы заключить договор субподряда по всему объему работ с ООО «</a:t>
            </a:r>
            <a:r>
              <a:rPr lang="ru-RU" sz="1400" dirty="0" err="1">
                <a:latin typeface="Times New Roman" panose="02020603050405020304" pitchFamily="18" charset="0"/>
                <a:cs typeface="Times New Roman" panose="02020603050405020304" pitchFamily="18" charset="0"/>
              </a:rPr>
              <a:t>Профсервис</a:t>
            </a:r>
            <a:r>
              <a:rPr lang="ru-RU" sz="1400" dirty="0">
                <a:latin typeface="Times New Roman" panose="02020603050405020304" pitchFamily="18" charset="0"/>
                <a:cs typeface="Times New Roman" panose="02020603050405020304" pitchFamily="18" charset="0"/>
              </a:rPr>
              <a:t>» или ООО «Лифтовая компания» за 5% от прибыли по </a:t>
            </a:r>
            <a:r>
              <a:rPr lang="ru-RU" sz="1400" dirty="0" smtClean="0">
                <a:latin typeface="Times New Roman" panose="02020603050405020304" pitchFamily="18" charset="0"/>
                <a:cs typeface="Times New Roman" panose="02020603050405020304" pitchFamily="18" charset="0"/>
              </a:rPr>
              <a:t>контракту;</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победа </a:t>
            </a:r>
            <a:r>
              <a:rPr lang="ru-RU" sz="1400" dirty="0">
                <a:latin typeface="Times New Roman" panose="02020603050405020304" pitchFamily="18" charset="0"/>
                <a:cs typeface="Times New Roman" panose="02020603050405020304" pitchFamily="18" charset="0"/>
              </a:rPr>
              <a:t>в торгах ООО «Группа компаний «Абсолютные системы» должна была быть обеспечена путем составления технического задания, которое будет содержать заведомо невыполнимые условия, а именно: короткий срок контракта, класс энергоэффективности лифтового оборудования «А», что обеспечит отсутствие иных заявок на аукцион и соответственно победу в аукционе ООО ГК «Абсолютные Системы</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лифтовое оборудование изготовляется под заказ по определенным размерам, и срок изготовления с момента размещения заявки на заводе - до 45 рабочих </a:t>
            </a:r>
            <a:r>
              <a:rPr lang="ru-RU" sz="1400" dirty="0" smtClean="0">
                <a:latin typeface="Times New Roman" panose="02020603050405020304" pitchFamily="18" charset="0"/>
                <a:cs typeface="Times New Roman" panose="02020603050405020304" pitchFamily="18" charset="0"/>
              </a:rPr>
              <a:t>дней,  при </a:t>
            </a:r>
            <a:r>
              <a:rPr lang="ru-RU" sz="1400" dirty="0">
                <a:latin typeface="Times New Roman" panose="02020603050405020304" pitchFamily="18" charset="0"/>
                <a:cs typeface="Times New Roman" panose="02020603050405020304" pitchFamily="18" charset="0"/>
              </a:rPr>
              <a:t>этом, ни одно из предприятий в России не производит лифтовое оборудование класса энергоэффективности «А</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должностные лица ГАУЗ «ОКБ №3» </a:t>
            </a:r>
            <a:r>
              <a:rPr lang="ru-RU" sz="1400" dirty="0" smtClean="0">
                <a:latin typeface="Times New Roman" panose="02020603050405020304" pitchFamily="18" charset="0"/>
                <a:cs typeface="Times New Roman" panose="02020603050405020304" pitchFamily="18" charset="0"/>
              </a:rPr>
              <a:t>убедили сотрудника одного из ответчиков, </a:t>
            </a:r>
            <a:r>
              <a:rPr lang="ru-RU" sz="1400" dirty="0">
                <a:latin typeface="Times New Roman" panose="02020603050405020304" pitchFamily="18" charset="0"/>
                <a:cs typeface="Times New Roman" panose="02020603050405020304" pitchFamily="18" charset="0"/>
              </a:rPr>
              <a:t>что Заказчик примет выполненные работы без претензий даже в том случае, если срок контракта будет нарушен и поставлено оборудование другого класса </a:t>
            </a:r>
            <a:r>
              <a:rPr lang="ru-RU" sz="1400" dirty="0" smtClean="0">
                <a:latin typeface="Times New Roman" panose="02020603050405020304" pitchFamily="18" charset="0"/>
                <a:cs typeface="Times New Roman" panose="02020603050405020304" pitchFamily="18" charset="0"/>
              </a:rPr>
              <a:t>энергоэффективности;</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м</a:t>
            </a:r>
            <a:r>
              <a:rPr lang="ru-RU" sz="1400" dirty="0" smtClean="0">
                <a:latin typeface="Times New Roman" panose="02020603050405020304" pitchFamily="18" charset="0"/>
                <a:cs typeface="Times New Roman" panose="02020603050405020304" pitchFamily="18" charset="0"/>
              </a:rPr>
              <a:t>ежду </a:t>
            </a:r>
            <a:r>
              <a:rPr lang="ru-RU" sz="1400" dirty="0">
                <a:latin typeface="Times New Roman" panose="02020603050405020304" pitchFamily="18" charset="0"/>
                <a:cs typeface="Times New Roman" panose="02020603050405020304" pitchFamily="18" charset="0"/>
              </a:rPr>
              <a:t>ГАУЗ «ОКБ №3» и ООО ГК «Абсолютные Системы» </a:t>
            </a:r>
            <a:r>
              <a:rPr lang="ru-RU" sz="1400" dirty="0" smtClean="0">
                <a:latin typeface="Times New Roman" panose="02020603050405020304" pitchFamily="18" charset="0"/>
                <a:cs typeface="Times New Roman" panose="02020603050405020304" pitchFamily="18" charset="0"/>
              </a:rPr>
              <a:t>был </a:t>
            </a:r>
            <a:r>
              <a:rPr lang="ru-RU" sz="1400" dirty="0">
                <a:latin typeface="Times New Roman" panose="02020603050405020304" pitchFamily="18" charset="0"/>
                <a:cs typeface="Times New Roman" panose="02020603050405020304" pitchFamily="18" charset="0"/>
              </a:rPr>
              <a:t>заключен контракт </a:t>
            </a:r>
            <a:r>
              <a:rPr lang="ru-RU" sz="1400" dirty="0" smtClean="0">
                <a:latin typeface="Times New Roman" panose="02020603050405020304" pitchFamily="18" charset="0"/>
                <a:cs typeface="Times New Roman" panose="02020603050405020304" pitchFamily="18" charset="0"/>
              </a:rPr>
              <a:t>на </a:t>
            </a:r>
            <a:r>
              <a:rPr lang="ru-RU" sz="1400" dirty="0">
                <a:latin typeface="Times New Roman" panose="02020603050405020304" pitchFamily="18" charset="0"/>
                <a:cs typeface="Times New Roman" panose="02020603050405020304" pitchFamily="18" charset="0"/>
              </a:rPr>
              <a:t>техническое перевооружение с заменой лифтового оборудования (капитальный </a:t>
            </a:r>
            <a:r>
              <a:rPr lang="ru-RU" sz="1400" dirty="0" smtClean="0">
                <a:latin typeface="Times New Roman" panose="02020603050405020304" pitchFamily="18" charset="0"/>
                <a:cs typeface="Times New Roman" panose="02020603050405020304" pitchFamily="18" charset="0"/>
              </a:rPr>
              <a:t>ремонт) на сумму 24,9 млн. рублей;</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из </a:t>
            </a:r>
            <a:r>
              <a:rPr lang="ru-RU" sz="1400" dirty="0">
                <a:latin typeface="Times New Roman" panose="02020603050405020304" pitchFamily="18" charset="0"/>
                <a:cs typeface="Times New Roman" panose="02020603050405020304" pitchFamily="18" charset="0"/>
              </a:rPr>
              <a:t>документов, размещенных в </a:t>
            </a:r>
            <a:r>
              <a:rPr lang="ru-RU" sz="1400" dirty="0" smtClean="0">
                <a:latin typeface="Times New Roman" panose="02020603050405020304" pitchFamily="18" charset="0"/>
                <a:cs typeface="Times New Roman" panose="02020603050405020304" pitchFamily="18" charset="0"/>
              </a:rPr>
              <a:t>ЕИС, следует</a:t>
            </a:r>
            <a:r>
              <a:rPr lang="ru-RU" sz="1400" dirty="0">
                <a:latin typeface="Times New Roman" panose="02020603050405020304" pitchFamily="18" charset="0"/>
                <a:cs typeface="Times New Roman" panose="02020603050405020304" pitchFamily="18" charset="0"/>
              </a:rPr>
              <a:t>, что работы в полном объеме </a:t>
            </a:r>
            <a:r>
              <a:rPr lang="ru-RU" sz="1400" dirty="0" smtClean="0">
                <a:latin typeface="Times New Roman" panose="02020603050405020304" pitchFamily="18" charset="0"/>
                <a:cs typeface="Times New Roman" panose="02020603050405020304" pitchFamily="18" charset="0"/>
              </a:rPr>
              <a:t>02.03.2018 с </a:t>
            </a:r>
            <a:r>
              <a:rPr lang="ru-RU" sz="1400" dirty="0">
                <a:latin typeface="Times New Roman" panose="02020603050405020304" pitchFamily="18" charset="0"/>
                <a:cs typeface="Times New Roman" panose="02020603050405020304" pitchFamily="18" charset="0"/>
              </a:rPr>
              <a:t>нарушением сроков, установленных в </a:t>
            </a:r>
            <a:r>
              <a:rPr lang="ru-RU" sz="1400" dirty="0" smtClean="0">
                <a:latin typeface="Times New Roman" panose="02020603050405020304" pitchFamily="18" charset="0"/>
                <a:cs typeface="Times New Roman" panose="02020603050405020304" pitchFamily="18" charset="0"/>
              </a:rPr>
              <a:t>контракте;</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правоохранительными органами и антимонопольным органом получены документы</a:t>
            </a:r>
            <a:r>
              <a:rPr lang="ru-RU" sz="1400" dirty="0">
                <a:latin typeface="Times New Roman" panose="02020603050405020304" pitchFamily="18" charset="0"/>
                <a:cs typeface="Times New Roman" panose="02020603050405020304" pitchFamily="18" charset="0"/>
              </a:rPr>
              <a:t>, свидетельствующие о том, что работы в полном объеме к указанному периоду времени не были выполнены, а выполнялись в течение практически 1,5 </a:t>
            </a:r>
            <a:r>
              <a:rPr lang="ru-RU" sz="1400" dirty="0" smtClean="0">
                <a:latin typeface="Times New Roman" panose="02020603050405020304" pitchFamily="18" charset="0"/>
                <a:cs typeface="Times New Roman" panose="02020603050405020304" pitchFamily="18" charset="0"/>
              </a:rPr>
              <a:t>лет;</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феврале 2018 года заместитель главного врача ГАУЗ «ОКБ №3» </a:t>
            </a:r>
            <a:r>
              <a:rPr lang="ru-RU" sz="1400" dirty="0" smtClean="0">
                <a:latin typeface="Times New Roman" panose="02020603050405020304" pitchFamily="18" charset="0"/>
                <a:cs typeface="Times New Roman" panose="02020603050405020304" pitchFamily="18" charset="0"/>
              </a:rPr>
              <a:t>предложил </a:t>
            </a:r>
            <a:r>
              <a:rPr lang="ru-RU" sz="1400" dirty="0">
                <a:latin typeface="Times New Roman" panose="02020603050405020304" pitchFamily="18" charset="0"/>
                <a:cs typeface="Times New Roman" panose="02020603050405020304" pitchFamily="18" charset="0"/>
              </a:rPr>
              <a:t>ООО «</a:t>
            </a:r>
            <a:r>
              <a:rPr lang="ru-RU" sz="1400" dirty="0" err="1">
                <a:latin typeface="Times New Roman" panose="02020603050405020304" pitchFamily="18" charset="0"/>
                <a:cs typeface="Times New Roman" panose="02020603050405020304" pitchFamily="18" charset="0"/>
              </a:rPr>
              <a:t>Профсервис</a:t>
            </a:r>
            <a:r>
              <a:rPr lang="ru-RU" sz="1400" dirty="0">
                <a:latin typeface="Times New Roman" panose="02020603050405020304" pitchFamily="18" charset="0"/>
                <a:cs typeface="Times New Roman" panose="02020603050405020304" pitchFamily="18" charset="0"/>
              </a:rPr>
              <a:t>» и ООО «Лифтовая компания» составить и подписать акты КС-2 и КС-3 для того, чтобы ГАУЗ «ОКБ №3» имело основания для перечисления </a:t>
            </a:r>
            <a:r>
              <a:rPr lang="ru-RU" sz="1400" dirty="0" smtClean="0">
                <a:latin typeface="Times New Roman" panose="02020603050405020304" pitchFamily="18" charset="0"/>
                <a:cs typeface="Times New Roman" panose="02020603050405020304" pitchFamily="18" charset="0"/>
              </a:rPr>
              <a:t>платежа;</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феврале 2018 года ГАУЗ «ОКБ №3» и ООО ГК «Абсолютные системы» подписали акты КС-2 и КС-3 из которых следовало, что выполнены монтажные работы по 4 лифтам, хотя на тот момент смонтированы были только 2 </a:t>
            </a:r>
            <a:r>
              <a:rPr lang="ru-RU" sz="1400" dirty="0" smtClean="0">
                <a:latin typeface="Times New Roman" panose="02020603050405020304" pitchFamily="18" charset="0"/>
                <a:cs typeface="Times New Roman" panose="02020603050405020304" pitchFamily="18" charset="0"/>
              </a:rPr>
              <a:t>лифта.</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0508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389" y="217898"/>
            <a:ext cx="8784976" cy="1066800"/>
          </a:xfrm>
        </p:spPr>
        <p:txBody>
          <a:bodyPr>
            <a:normAutofit/>
          </a:bodyPr>
          <a:lstStyle/>
          <a:p>
            <a:pPr algn="ctr"/>
            <a:r>
              <a:rPr lang="ru-RU" sz="2000" b="1" dirty="0" smtClean="0">
                <a:solidFill>
                  <a:schemeClr val="tx1"/>
                </a:solidFill>
                <a:latin typeface="Times New Roman" panose="02020603050405020304" pitchFamily="18" charset="0"/>
                <a:cs typeface="Times New Roman" panose="02020603050405020304" pitchFamily="18" charset="0"/>
              </a:rPr>
              <a:t>Нарушение порядка приемки товаров, работ, услуг как часть исполнения антиконкурентного соглашения между сторонами контракта</a:t>
            </a: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3" y="1196752"/>
            <a:ext cx="3409119" cy="4896544"/>
          </a:xfrm>
        </p:spPr>
        <p:txBody>
          <a:bodyPr>
            <a:noAutofit/>
          </a:bodyPr>
          <a:lstStyle/>
          <a:p>
            <a:pPr marL="109728" indent="0" algn="just">
              <a:buNone/>
            </a:pPr>
            <a:r>
              <a:rPr lang="ru-RU" sz="1400" dirty="0" smtClean="0">
                <a:latin typeface="Times New Roman" panose="02020603050405020304" pitchFamily="18" charset="0"/>
                <a:cs typeface="Times New Roman" panose="02020603050405020304" pitchFamily="18" charset="0"/>
              </a:rPr>
              <a:t>Решение Челябинского УФАС России № 074/01/17-1311/2019 от 25.06.2020.</a:t>
            </a:r>
          </a:p>
          <a:p>
            <a:pPr marL="109728" indent="0" algn="just">
              <a:buNone/>
            </a:pPr>
            <a:r>
              <a:rPr lang="ru-RU" sz="1400" dirty="0" smtClean="0">
                <a:latin typeface="Times New Roman" panose="02020603050405020304" pitchFamily="18" charset="0"/>
                <a:cs typeface="Times New Roman" panose="02020603050405020304" pitchFamily="18" charset="0"/>
              </a:rPr>
              <a:t>Ссылка на базу решений ФАС России: </a:t>
            </a:r>
            <a:r>
              <a:rPr lang="en-US" sz="1400" dirty="0">
                <a:latin typeface="Times New Roman" panose="02020603050405020304" pitchFamily="18" charset="0"/>
                <a:cs typeface="Times New Roman" panose="02020603050405020304" pitchFamily="18" charset="0"/>
                <a:hlinkClick r:id="rId3"/>
              </a:rPr>
              <a:t>https://br.fas.gov.ru/to/chelyabinskoe-ufas-rossii/702e9755-9755-4698-93c8-6d1709192626</a:t>
            </a:r>
            <a:r>
              <a:rPr lang="en-US" sz="1400" dirty="0" smtClean="0">
                <a:latin typeface="Times New Roman" panose="02020603050405020304" pitchFamily="18" charset="0"/>
                <a:cs typeface="Times New Roman" panose="02020603050405020304" pitchFamily="18" charset="0"/>
                <a:hlinkClick r:id="rId3"/>
              </a:rPr>
              <a:t>/</a:t>
            </a:r>
            <a:r>
              <a:rPr lang="ru-RU" sz="1400" dirty="0" smtClean="0">
                <a:latin typeface="Times New Roman" panose="02020603050405020304" pitchFamily="18" charset="0"/>
                <a:cs typeface="Times New Roman" panose="02020603050405020304" pitchFamily="18" charset="0"/>
              </a:rPr>
              <a:t>.</a:t>
            </a:r>
          </a:p>
          <a:p>
            <a:pPr marL="109728" indent="0" algn="just">
              <a:buNone/>
            </a:pPr>
            <a:r>
              <a:rPr lang="ru-RU" sz="1400" dirty="0" smtClean="0">
                <a:latin typeface="Times New Roman" panose="02020603050405020304" pitchFamily="18" charset="0"/>
                <a:cs typeface="Times New Roman" panose="02020603050405020304" pitchFamily="18" charset="0"/>
              </a:rPr>
              <a:t>Ответчики: ГБУЗ «ЧОКБ», ООО «Веста» и ИП Мирошниченко Е.С.</a:t>
            </a:r>
          </a:p>
          <a:p>
            <a:pPr marL="109728" indent="0" algn="just">
              <a:buNone/>
            </a:pPr>
            <a:r>
              <a:rPr lang="ru-RU" sz="1400" dirty="0" smtClean="0">
                <a:latin typeface="Times New Roman" panose="02020603050405020304" pitchFamily="18" charset="0"/>
                <a:cs typeface="Times New Roman" panose="02020603050405020304" pitchFamily="18" charset="0"/>
              </a:rPr>
              <a:t>Объекты закупок: иглы для </a:t>
            </a:r>
            <a:r>
              <a:rPr lang="ru-RU" sz="1400" dirty="0" err="1" smtClean="0">
                <a:latin typeface="Times New Roman" panose="02020603050405020304" pitchFamily="18" charset="0"/>
                <a:cs typeface="Times New Roman" panose="02020603050405020304" pitchFamily="18" charset="0"/>
              </a:rPr>
              <a:t>артроскопических</a:t>
            </a:r>
            <a:r>
              <a:rPr lang="ru-RU" sz="1400" dirty="0" smtClean="0">
                <a:latin typeface="Times New Roman" panose="02020603050405020304" pitchFamily="18" charset="0"/>
                <a:cs typeface="Times New Roman" panose="02020603050405020304" pitchFamily="18" charset="0"/>
              </a:rPr>
              <a:t> операций, </a:t>
            </a:r>
            <a:r>
              <a:rPr lang="ru-RU" sz="1400" dirty="0" err="1" smtClean="0">
                <a:latin typeface="Times New Roman" panose="02020603050405020304" pitchFamily="18" charset="0"/>
                <a:cs typeface="Times New Roman" panose="02020603050405020304" pitchFamily="18" charset="0"/>
              </a:rPr>
              <a:t>эндопротезы</a:t>
            </a:r>
            <a:r>
              <a:rPr lang="ru-RU" sz="1400" dirty="0" smtClean="0">
                <a:latin typeface="Times New Roman" panose="02020603050405020304" pitchFamily="18" charset="0"/>
                <a:cs typeface="Times New Roman" panose="02020603050405020304" pitchFamily="18" charset="0"/>
              </a:rPr>
              <a:t> плечевого и тазобедренного суставов.</a:t>
            </a:r>
          </a:p>
          <a:p>
            <a:pPr marL="109728" indent="0" algn="just">
              <a:buNone/>
            </a:pPr>
            <a:r>
              <a:rPr lang="ru-RU" sz="1400" dirty="0" smtClean="0">
                <a:latin typeface="Times New Roman" panose="02020603050405020304" pitchFamily="18" charset="0"/>
                <a:cs typeface="Times New Roman" panose="02020603050405020304" pitchFamily="18" charset="0"/>
              </a:rPr>
              <a:t>Постановление Восемнадцатого арбитражного апелляционного суда от 05.07.2021 № А76-34866/2020 (решение оставлено в силе).</a:t>
            </a:r>
          </a:p>
          <a:p>
            <a:pPr marL="109728" indent="0" algn="just">
              <a:buNone/>
            </a:pPr>
            <a:r>
              <a:rPr lang="ru-RU" sz="1400" dirty="0" smtClean="0">
                <a:latin typeface="Times New Roman" panose="02020603050405020304" pitchFamily="18" charset="0"/>
                <a:cs typeface="Times New Roman" panose="02020603050405020304" pitchFamily="18" charset="0"/>
              </a:rPr>
              <a:t>Штраф на ГБУЗ «ЧОКБ»: 304,4 </a:t>
            </a:r>
            <a:r>
              <a:rPr lang="ru-RU" sz="1400" dirty="0">
                <a:latin typeface="Times New Roman" panose="02020603050405020304" pitchFamily="18" charset="0"/>
                <a:cs typeface="Times New Roman" panose="02020603050405020304" pitchFamily="18" charset="0"/>
              </a:rPr>
              <a:t>тыс. руб</a:t>
            </a:r>
            <a:r>
              <a:rPr lang="ru-RU" sz="1400" dirty="0" smtClean="0">
                <a:latin typeface="Times New Roman" panose="02020603050405020304" pitchFamily="18" charset="0"/>
                <a:cs typeface="Times New Roman" panose="02020603050405020304" pitchFamily="18" charset="0"/>
              </a:rPr>
              <a:t>.</a:t>
            </a:r>
          </a:p>
          <a:p>
            <a:pPr marL="109728" indent="0" algn="just">
              <a:buNone/>
            </a:pPr>
            <a:r>
              <a:rPr lang="ru-RU" sz="1400" dirty="0" smtClean="0">
                <a:latin typeface="Times New Roman" panose="02020603050405020304" pitchFamily="18" charset="0"/>
                <a:cs typeface="Times New Roman" panose="02020603050405020304" pitchFamily="18" charset="0"/>
              </a:rPr>
              <a:t>Штраф на должностное лицо ГБУЗ «ЧОКБ»: 20 тыс. руб.</a:t>
            </a:r>
            <a:endParaRPr lang="ru-RU" sz="1400" dirty="0">
              <a:latin typeface="Times New Roman" panose="02020603050405020304" pitchFamily="18" charset="0"/>
              <a:cs typeface="Times New Roman" panose="02020603050405020304" pitchFamily="18" charset="0"/>
            </a:endParaRPr>
          </a:p>
        </p:txBody>
      </p:sp>
      <p:sp>
        <p:nvSpPr>
          <p:cNvPr id="6" name="Объект 2"/>
          <p:cNvSpPr txBox="1">
            <a:spLocks/>
          </p:cNvSpPr>
          <p:nvPr/>
        </p:nvSpPr>
        <p:spPr>
          <a:xfrm>
            <a:off x="3923928" y="1196752"/>
            <a:ext cx="5220071" cy="5661248"/>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just">
              <a:buFont typeface="Georgia"/>
              <a:buNone/>
            </a:pPr>
            <a:r>
              <a:rPr lang="ru-RU" sz="1500" b="1" u="sng" dirty="0" smtClean="0">
                <a:latin typeface="Times New Roman" panose="02020603050405020304" pitchFamily="18" charset="0"/>
                <a:cs typeface="Times New Roman" panose="02020603050405020304" pitchFamily="18" charset="0"/>
              </a:rPr>
              <a:t>Суть дела: </a:t>
            </a:r>
          </a:p>
          <a:p>
            <a:pPr marL="109728" indent="0" algn="just">
              <a:buNone/>
            </a:pPr>
            <a:r>
              <a:rPr lang="ru-RU" sz="1300" dirty="0" smtClean="0">
                <a:latin typeface="Times New Roman" panose="02020603050405020304" pitchFamily="18" charset="0"/>
                <a:cs typeface="Times New Roman" panose="02020603050405020304" pitchFamily="18" charset="0"/>
              </a:rPr>
              <a:t>1) ИП оплатило лицу учреждения, ответственному за формирование описания объекта закупки,  перелет во Францию на обучение по работе с товаром </a:t>
            </a:r>
            <a:r>
              <a:rPr lang="ru-RU" sz="1300" dirty="0"/>
              <a:t>продукции </a:t>
            </a:r>
            <a:r>
              <a:rPr lang="en-US" sz="1300" dirty="0" err="1" smtClean="0">
                <a:latin typeface="Times New Roman" panose="02020603050405020304" pitchFamily="18" charset="0"/>
                <a:cs typeface="Times New Roman" panose="02020603050405020304" pitchFamily="18" charset="0"/>
              </a:rPr>
              <a:t>Evolutis</a:t>
            </a:r>
            <a:r>
              <a:rPr lang="ru-RU" sz="1300" dirty="0" smtClean="0">
                <a:latin typeface="Times New Roman" panose="02020603050405020304" pitchFamily="18" charset="0"/>
                <a:cs typeface="Times New Roman" panose="02020603050405020304" pitchFamily="18" charset="0"/>
              </a:rPr>
              <a:t>;</a:t>
            </a:r>
          </a:p>
          <a:p>
            <a:pPr marL="109728" indent="0" algn="just">
              <a:buNone/>
            </a:pPr>
            <a:r>
              <a:rPr lang="ru-RU" sz="1300" dirty="0" smtClean="0">
                <a:latin typeface="Times New Roman" panose="02020603050405020304" pitchFamily="18" charset="0"/>
                <a:cs typeface="Times New Roman" panose="02020603050405020304" pitchFamily="18" charset="0"/>
              </a:rPr>
              <a:t>2)  </a:t>
            </a:r>
            <a:r>
              <a:rPr lang="ru-RU" sz="1300" b="1" u="sng" dirty="0" smtClean="0">
                <a:latin typeface="Times New Roman" panose="02020603050405020304" pitchFamily="18" charset="0"/>
                <a:cs typeface="Times New Roman" panose="02020603050405020304" pitchFamily="18" charset="0"/>
              </a:rPr>
              <a:t>при поставке в учреждение игл поставщик передал по акту хранения </a:t>
            </a:r>
            <a:r>
              <a:rPr lang="ru-RU" sz="1300" b="1" u="sng" dirty="0">
                <a:latin typeface="Times New Roman" panose="02020603050405020304" pitchFamily="18" charset="0"/>
                <a:cs typeface="Times New Roman" panose="02020603050405020304" pitchFamily="18" charset="0"/>
              </a:rPr>
              <a:t>проводник для нитей TruePass самозажимной и муфта двухпросветная </a:t>
            </a:r>
            <a:r>
              <a:rPr lang="ru-RU" sz="1300" b="1" u="sng" dirty="0" smtClean="0">
                <a:latin typeface="Times New Roman" panose="02020603050405020304" pitchFamily="18" charset="0"/>
                <a:cs typeface="Times New Roman" panose="02020603050405020304" pitchFamily="18" charset="0"/>
              </a:rPr>
              <a:t>прямая</a:t>
            </a:r>
            <a:r>
              <a:rPr lang="en-US" sz="1300" b="1" u="sng" dirty="0" smtClean="0">
                <a:latin typeface="Times New Roman" panose="02020603050405020304" pitchFamily="18" charset="0"/>
                <a:cs typeface="Times New Roman" panose="02020603050405020304" pitchFamily="18" charset="0"/>
              </a:rPr>
              <a:t> </a:t>
            </a:r>
            <a:r>
              <a:rPr lang="ru-RU" sz="1300" b="1" u="sng" dirty="0" smtClean="0">
                <a:latin typeface="Times New Roman" panose="02020603050405020304" pitchFamily="18" charset="0"/>
                <a:cs typeface="Times New Roman" panose="02020603050405020304" pitchFamily="18" charset="0"/>
              </a:rPr>
              <a:t>в безвозмездное пользование одному из сотрудников учреждения, в бухгалтерии сведения о такой передаче отсутствовали;</a:t>
            </a:r>
          </a:p>
          <a:p>
            <a:pPr marL="109728" indent="0" algn="just">
              <a:buNone/>
            </a:pPr>
            <a:r>
              <a:rPr lang="ru-RU" sz="1300" dirty="0" smtClean="0">
                <a:latin typeface="Times New Roman" panose="02020603050405020304" pitchFamily="18" charset="0"/>
                <a:cs typeface="Times New Roman" panose="02020603050405020304" pitchFamily="18" charset="0"/>
              </a:rPr>
              <a:t>3) </a:t>
            </a:r>
            <a:r>
              <a:rPr lang="ru-RU" sz="1300" dirty="0">
                <a:latin typeface="Times New Roman" panose="02020603050405020304" pitchFamily="18" charset="0"/>
                <a:cs typeface="Times New Roman" panose="02020603050405020304" pitchFamily="18" charset="0"/>
              </a:rPr>
              <a:t>п</a:t>
            </a:r>
            <a:r>
              <a:rPr lang="ru-RU" sz="1300" dirty="0" smtClean="0">
                <a:latin typeface="Times New Roman" panose="02020603050405020304" pitchFamily="18" charset="0"/>
                <a:cs typeface="Times New Roman" panose="02020603050405020304" pitchFamily="18" charset="0"/>
              </a:rPr>
              <a:t>ри объявлении аукционов на поставку игл заказчик указывал на необходимость обеспечения совместимости приобретаемого товара и </a:t>
            </a:r>
            <a:r>
              <a:rPr lang="ru-RU" sz="1300" dirty="0">
                <a:latin typeface="Times New Roman" panose="02020603050405020304" pitchFamily="18" charset="0"/>
                <a:cs typeface="Times New Roman" panose="02020603050405020304" pitchFamily="18" charset="0"/>
              </a:rPr>
              <a:t>проводник для нитей </a:t>
            </a:r>
            <a:r>
              <a:rPr lang="ru-RU" sz="1300" dirty="0" smtClean="0">
                <a:latin typeface="Times New Roman" panose="02020603050405020304" pitchFamily="18" charset="0"/>
                <a:cs typeface="Times New Roman" panose="02020603050405020304" pitchFamily="18" charset="0"/>
              </a:rPr>
              <a:t>TruePass, что приводило к невозможности поставки товаров иного производителя;</a:t>
            </a:r>
          </a:p>
          <a:p>
            <a:pPr marL="109728" indent="0" algn="just">
              <a:buNone/>
            </a:pPr>
            <a:r>
              <a:rPr lang="ru-RU" sz="1300" dirty="0" smtClean="0">
                <a:latin typeface="Times New Roman" panose="02020603050405020304" pitchFamily="18" charset="0"/>
                <a:cs typeface="Times New Roman" panose="02020603050405020304" pitchFamily="18" charset="0"/>
              </a:rPr>
              <a:t>4) представителю одного из ответчиков при личных встречах и в ходе телефонных переговоров сообщалось о выделении денежных средств на приобретение товаров до подачи рапорта на осуществление закупки, внесения изменений в план-график и размещения закупки (описание объекта закупки и обоснование НМЦК осуществлялось сотрудниками хозяйствующих субъектов, состоявших в сговоре с заказчиком), рапорт не содержал сравнительной таблицы по производителям;</a:t>
            </a:r>
          </a:p>
          <a:p>
            <a:pPr marL="109728" indent="0" algn="just">
              <a:buNone/>
            </a:pPr>
            <a:r>
              <a:rPr lang="ru-RU" sz="1300" dirty="0">
                <a:latin typeface="Times New Roman" panose="02020603050405020304" pitchFamily="18" charset="0"/>
                <a:cs typeface="Times New Roman" panose="02020603050405020304" pitchFamily="18" charset="0"/>
              </a:rPr>
              <a:t>5</a:t>
            </a:r>
            <a:r>
              <a:rPr lang="ru-RU" sz="1300" dirty="0" smtClean="0">
                <a:latin typeface="Times New Roman" panose="02020603050405020304" pitchFamily="18" charset="0"/>
                <a:cs typeface="Times New Roman" panose="02020603050405020304" pitchFamily="18" charset="0"/>
              </a:rPr>
              <a:t>) при приобретении эндопротезов плечевого сустава описание объекта закупки соответствовало продукции </a:t>
            </a:r>
            <a:r>
              <a:rPr lang="en-US" sz="1300" dirty="0" err="1" smtClean="0">
                <a:latin typeface="Times New Roman" panose="02020603050405020304" pitchFamily="18" charset="0"/>
                <a:cs typeface="Times New Roman" panose="02020603050405020304" pitchFamily="18" charset="0"/>
              </a:rPr>
              <a:t>Evolutis</a:t>
            </a:r>
            <a:r>
              <a:rPr lang="ru-RU" sz="1300" dirty="0" smtClean="0">
                <a:latin typeface="Times New Roman" panose="02020603050405020304" pitchFamily="18" charset="0"/>
                <a:cs typeface="Times New Roman" panose="02020603050405020304" pitchFamily="18" charset="0"/>
              </a:rPr>
              <a:t>, а эндопротезов тазобедренного сустава - продукции </a:t>
            </a:r>
            <a:r>
              <a:rPr lang="ru-RU" sz="1300" dirty="0">
                <a:latin typeface="Times New Roman" panose="02020603050405020304" pitchFamily="18" charset="0"/>
                <a:cs typeface="Times New Roman" panose="02020603050405020304" pitchFamily="18" charset="0"/>
              </a:rPr>
              <a:t>АО «</a:t>
            </a:r>
            <a:r>
              <a:rPr lang="ru-RU" sz="1300" dirty="0" err="1">
                <a:latin typeface="Times New Roman" panose="02020603050405020304" pitchFamily="18" charset="0"/>
                <a:cs typeface="Times New Roman" panose="02020603050405020304" pitchFamily="18" charset="0"/>
              </a:rPr>
              <a:t>Имплант</a:t>
            </a:r>
            <a:r>
              <a:rPr lang="ru-RU" sz="1300" dirty="0">
                <a:latin typeface="Times New Roman" panose="02020603050405020304" pitchFamily="18" charset="0"/>
                <a:cs typeface="Times New Roman" panose="02020603050405020304" pitchFamily="18" charset="0"/>
              </a:rPr>
              <a:t> МТ», которая через ООО «</a:t>
            </a:r>
            <a:r>
              <a:rPr lang="ru-RU" sz="1300" dirty="0" err="1">
                <a:latin typeface="Times New Roman" panose="02020603050405020304" pitchFamily="18" charset="0"/>
                <a:cs typeface="Times New Roman" panose="02020603050405020304" pitchFamily="18" charset="0"/>
              </a:rPr>
              <a:t>Ильком</a:t>
            </a:r>
            <a:r>
              <a:rPr lang="ru-RU" sz="1300" dirty="0">
                <a:latin typeface="Times New Roman" panose="02020603050405020304" pitchFamily="18" charset="0"/>
                <a:cs typeface="Times New Roman" panose="02020603050405020304" pitchFamily="18" charset="0"/>
              </a:rPr>
              <a:t>» в Челябинской области реализуется тремя поставщиками: ООО «Веста», ИП Мирошниченко Е.С. и ООО «</a:t>
            </a:r>
            <a:r>
              <a:rPr lang="ru-RU" sz="1300" dirty="0" err="1">
                <a:latin typeface="Times New Roman" panose="02020603050405020304" pitchFamily="18" charset="0"/>
                <a:cs typeface="Times New Roman" panose="02020603050405020304" pitchFamily="18" charset="0"/>
              </a:rPr>
              <a:t>Ортосервис</a:t>
            </a:r>
            <a:r>
              <a:rPr lang="ru-RU" sz="1300" dirty="0" smtClean="0">
                <a:latin typeface="Times New Roman" panose="02020603050405020304" pitchFamily="18" charset="0"/>
                <a:cs typeface="Times New Roman" panose="02020603050405020304" pitchFamily="18" charset="0"/>
              </a:rPr>
              <a:t>»;</a:t>
            </a:r>
          </a:p>
          <a:p>
            <a:pPr marL="109728" indent="0" algn="just">
              <a:buNone/>
            </a:pPr>
            <a:r>
              <a:rPr lang="ru-RU" sz="1300" dirty="0" smtClean="0">
                <a:latin typeface="Times New Roman" panose="02020603050405020304" pitchFamily="18" charset="0"/>
                <a:cs typeface="Times New Roman" panose="02020603050405020304" pitchFamily="18" charset="0"/>
              </a:rPr>
              <a:t>6) сотрудник учреждения был </a:t>
            </a:r>
            <a:r>
              <a:rPr lang="ru-RU" sz="1300" dirty="0">
                <a:latin typeface="Times New Roman" panose="02020603050405020304" pitchFamily="18" charset="0"/>
                <a:cs typeface="Times New Roman" panose="02020603050405020304" pitchFamily="18" charset="0"/>
              </a:rPr>
              <a:t>извещён о том, что </a:t>
            </a:r>
            <a:r>
              <a:rPr lang="ru-RU" sz="1300" dirty="0" smtClean="0">
                <a:latin typeface="Times New Roman" panose="02020603050405020304" pitchFamily="18" charset="0"/>
                <a:cs typeface="Times New Roman" panose="02020603050405020304" pitchFamily="18" charset="0"/>
              </a:rPr>
              <a:t>по одному из аукционов участники  - ООО </a:t>
            </a:r>
            <a:r>
              <a:rPr lang="ru-RU" sz="1300" dirty="0">
                <a:latin typeface="Times New Roman" panose="02020603050405020304" pitchFamily="18" charset="0"/>
                <a:cs typeface="Times New Roman" panose="02020603050405020304" pitchFamily="18" charset="0"/>
              </a:rPr>
              <a:t>«Веста» и ООО «</a:t>
            </a:r>
            <a:r>
              <a:rPr lang="ru-RU" sz="1300" dirty="0" err="1">
                <a:latin typeface="Times New Roman" panose="02020603050405020304" pitchFamily="18" charset="0"/>
                <a:cs typeface="Times New Roman" panose="02020603050405020304" pitchFamily="18" charset="0"/>
              </a:rPr>
              <a:t>Ильком</a:t>
            </a:r>
            <a:r>
              <a:rPr lang="ru-RU" sz="1300" dirty="0">
                <a:latin typeface="Times New Roman" panose="02020603050405020304" pitchFamily="18" charset="0"/>
                <a:cs typeface="Times New Roman" panose="02020603050405020304" pitchFamily="18" charset="0"/>
              </a:rPr>
              <a:t>» планируют совершить действия, которые приведут к срыву </a:t>
            </a:r>
            <a:r>
              <a:rPr lang="ru-RU" sz="1300" dirty="0" smtClean="0">
                <a:latin typeface="Times New Roman" panose="02020603050405020304" pitchFamily="18" charset="0"/>
                <a:cs typeface="Times New Roman" panose="02020603050405020304" pitchFamily="18" charset="0"/>
              </a:rPr>
              <a:t>аукциона, </a:t>
            </a:r>
            <a:r>
              <a:rPr lang="ru-RU" sz="1300" dirty="0">
                <a:latin typeface="Times New Roman" panose="02020603050405020304" pitchFamily="18" charset="0"/>
                <a:cs typeface="Times New Roman" panose="02020603050405020304" pitchFamily="18" charset="0"/>
              </a:rPr>
              <a:t>одобрил указанные </a:t>
            </a:r>
            <a:r>
              <a:rPr lang="ru-RU" sz="1300" dirty="0" smtClean="0">
                <a:latin typeface="Times New Roman" panose="02020603050405020304" pitchFamily="18" charset="0"/>
                <a:cs typeface="Times New Roman" panose="02020603050405020304" pitchFamily="18" charset="0"/>
              </a:rPr>
              <a:t>действия (антимонопольным органом в действиях хозяйствующих субъектов признано нарушение пункта 2 части 1 статьи 11 Закона о защите конкуренции, на каждое общество наложен штраф 659, 5 тыс. рублей.</a:t>
            </a:r>
          </a:p>
          <a:p>
            <a:pPr marL="109728" indent="0" algn="just">
              <a:buNone/>
            </a:pPr>
            <a:endParaRPr lang="ru-RU" sz="1400" dirty="0">
              <a:latin typeface="Times New Roman" panose="02020603050405020304" pitchFamily="18" charset="0"/>
              <a:cs typeface="Times New Roman" panose="02020603050405020304" pitchFamily="18" charset="0"/>
            </a:endParaRPr>
          </a:p>
        </p:txBody>
      </p:sp>
      <p:sp>
        <p:nvSpPr>
          <p:cNvPr id="7" name="Стрелка вправо 6"/>
          <p:cNvSpPr/>
          <p:nvPr/>
        </p:nvSpPr>
        <p:spPr>
          <a:xfrm>
            <a:off x="3516622" y="3271578"/>
            <a:ext cx="407306" cy="30143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959788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857256"/>
          </a:xfrm>
        </p:spPr>
        <p:txBody>
          <a:bodyPr>
            <a:normAutofit/>
          </a:bodyPr>
          <a:lstStyle/>
          <a:p>
            <a:pPr algn="ctr"/>
            <a:r>
              <a:rPr lang="ru-RU" sz="2500" b="1" dirty="0" smtClean="0">
                <a:solidFill>
                  <a:srgbClr val="FF0000"/>
                </a:solidFill>
                <a:latin typeface="Times New Roman" pitchFamily="18" charset="0"/>
                <a:cs typeface="Times New Roman" pitchFamily="18" charset="0"/>
              </a:rPr>
              <a:t>Поводами к возбуждению дела об административном правонарушении являются:</a:t>
            </a:r>
            <a:endParaRPr lang="ru-RU" sz="25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0" y="1357298"/>
            <a:ext cx="9144000" cy="5217238"/>
          </a:xfrm>
        </p:spPr>
        <p:txBody>
          <a:bodyPr>
            <a:noAutofit/>
          </a:bodyPr>
          <a:lstStyle/>
          <a:p>
            <a:pPr algn="just">
              <a:buFont typeface="Wingdings" pitchFamily="2" charset="2"/>
              <a:buChar char="v"/>
            </a:pPr>
            <a:r>
              <a:rPr lang="ru-RU" sz="2000" dirty="0" smtClean="0">
                <a:latin typeface="Times New Roman" pitchFamily="18" charset="0"/>
                <a:cs typeface="Times New Roman" pitchFamily="18" charset="0"/>
              </a:rPr>
              <a:t>непосредственное обнаружение должностными лицами, уполномоченными составлять протоколы об административных правонарушениях, достаточных данных, указывающих на наличие события административного правонарушения;</a:t>
            </a:r>
          </a:p>
          <a:p>
            <a:pPr algn="just">
              <a:buFont typeface="Wingdings" pitchFamily="2" charset="2"/>
              <a:buChar char="v"/>
            </a:pPr>
            <a:r>
              <a:rPr lang="ru-RU" sz="2000" dirty="0" smtClean="0">
                <a:latin typeface="Times New Roman" pitchFamily="18" charset="0"/>
                <a:cs typeface="Times New Roman" pitchFamily="18" charset="0"/>
              </a:rPr>
              <a:t>поступившие из правоохранительных органов, а также из других государственных органов, органов местного самоуправления, от общественных объединений материалы, содержащие данные, указывающие на наличие события административного правонарушения;</a:t>
            </a:r>
          </a:p>
          <a:p>
            <a:pPr algn="just">
              <a:buFont typeface="Wingdings" pitchFamily="2" charset="2"/>
              <a:buChar char="v"/>
            </a:pPr>
            <a:r>
              <a:rPr lang="ru-RU" sz="2000" dirty="0" smtClean="0">
                <a:latin typeface="Times New Roman" pitchFamily="18" charset="0"/>
                <a:cs typeface="Times New Roman" pitchFamily="18" charset="0"/>
              </a:rPr>
              <a:t>сообщения и заявления физических и юридических лиц, а также сообщения в средствах массовой информации, содержащие данные, указывающие на наличие события административного правонарушения.</a:t>
            </a:r>
          </a:p>
          <a:p>
            <a:pPr algn="just">
              <a:buNone/>
            </a:pPr>
            <a:r>
              <a:rPr lang="en-US" sz="2000" dirty="0" smtClean="0">
                <a:latin typeface="Times New Roman" pitchFamily="18" charset="0"/>
                <a:cs typeface="Times New Roman" pitchFamily="18" charset="0"/>
              </a:rPr>
              <a:t>	</a:t>
            </a:r>
          </a:p>
          <a:p>
            <a:pPr algn="just">
              <a:buNone/>
            </a:pP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Поводом к возбуждению дел об административных правонарушениях, предусмотренных </a:t>
            </a:r>
            <a:r>
              <a:rPr lang="ru-RU" sz="2000" dirty="0" smtClean="0">
                <a:latin typeface="Times New Roman" pitchFamily="18" charset="0"/>
                <a:cs typeface="Times New Roman" pitchFamily="18" charset="0"/>
                <a:hlinkClick r:id="rId2"/>
              </a:rPr>
              <a:t>статьями 14.9</a:t>
            </a:r>
            <a:r>
              <a:rPr lang="ru-RU"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hlinkClick r:id="rId3"/>
              </a:rPr>
              <a:t>14.31</a:t>
            </a:r>
            <a:r>
              <a:rPr lang="ru-RU"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hlinkClick r:id="rId4"/>
              </a:rPr>
              <a:t>14.32</a:t>
            </a:r>
            <a:r>
              <a:rPr lang="ru-RU"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hlinkClick r:id="rId5"/>
              </a:rPr>
              <a:t>14.33</a:t>
            </a:r>
            <a:r>
              <a:rPr lang="ru-RU"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hlinkClick r:id="rId6"/>
              </a:rPr>
              <a:t>14.40</a:t>
            </a:r>
            <a:r>
              <a:rPr lang="ru-RU" sz="2000" dirty="0" smtClean="0">
                <a:latin typeface="Times New Roman" pitchFamily="18" charset="0"/>
                <a:cs typeface="Times New Roman" pitchFamily="18" charset="0"/>
              </a:rPr>
              <a:t> КоАП РФ, является принятие комиссией антимонопольного органа решения, которым установлен факт нарушения </a:t>
            </a:r>
            <a:r>
              <a:rPr lang="ru-RU" sz="2000" dirty="0" smtClean="0">
                <a:latin typeface="Times New Roman" pitchFamily="18" charset="0"/>
                <a:cs typeface="Times New Roman" pitchFamily="18" charset="0"/>
                <a:hlinkClick r:id="rId7"/>
              </a:rPr>
              <a:t>антимонопольного законодательства</a:t>
            </a:r>
            <a:r>
              <a:rPr lang="ru-RU" sz="2000" dirty="0" smtClean="0">
                <a:latin typeface="Times New Roman" pitchFamily="18" charset="0"/>
                <a:cs typeface="Times New Roman" pitchFamily="18" charset="0"/>
              </a:rPr>
              <a:t> Российской Федерации.</a:t>
            </a:r>
            <a:endParaRPr lang="ru-RU" sz="2000" dirty="0"/>
          </a:p>
        </p:txBody>
      </p:sp>
    </p:spTree>
    <p:extLst>
      <p:ext uri="{BB962C8B-B14F-4D97-AF65-F5344CB8AC3E}">
        <p14:creationId xmlns:p14="http://schemas.microsoft.com/office/powerpoint/2010/main" val="7656715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857232"/>
          </a:xfrm>
        </p:spPr>
        <p:txBody>
          <a:bodyPr>
            <a:normAutofit/>
          </a:bodyPr>
          <a:lstStyle/>
          <a:p>
            <a:pPr algn="ctr"/>
            <a:r>
              <a:rPr lang="ru-RU" sz="2500" b="1" dirty="0" smtClean="0">
                <a:solidFill>
                  <a:schemeClr val="tx1"/>
                </a:solidFill>
                <a:latin typeface="Times New Roman" pitchFamily="18" charset="0"/>
                <a:cs typeface="Times New Roman" pitchFamily="18" charset="0"/>
              </a:rPr>
              <a:t>Субъекты административных правонарушений</a:t>
            </a:r>
            <a:endParaRPr lang="ru-RU" sz="2500" b="1" dirty="0">
              <a:solidFill>
                <a:schemeClr val="tx1"/>
              </a:solidFill>
              <a:latin typeface="Times New Roman" pitchFamily="18" charset="0"/>
              <a:cs typeface="Times New Roman" pitchFamily="18" charset="0"/>
            </a:endParaRPr>
          </a:p>
        </p:txBody>
      </p:sp>
      <p:sp>
        <p:nvSpPr>
          <p:cNvPr id="4" name="Прямоугольник 3"/>
          <p:cNvSpPr/>
          <p:nvPr/>
        </p:nvSpPr>
        <p:spPr>
          <a:xfrm>
            <a:off x="214282" y="714356"/>
            <a:ext cx="3643338" cy="7143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Должностные лица</a:t>
            </a:r>
            <a:endParaRPr lang="ru-RU" sz="2000" b="1" dirty="0">
              <a:solidFill>
                <a:schemeClr val="tx1"/>
              </a:solidFill>
              <a:latin typeface="Times New Roman" pitchFamily="18" charset="0"/>
              <a:cs typeface="Times New Roman" pitchFamily="18" charset="0"/>
            </a:endParaRPr>
          </a:p>
        </p:txBody>
      </p:sp>
      <p:sp>
        <p:nvSpPr>
          <p:cNvPr id="5" name="Стрелка вниз 4"/>
          <p:cNvSpPr/>
          <p:nvPr/>
        </p:nvSpPr>
        <p:spPr>
          <a:xfrm>
            <a:off x="1714480" y="1500174"/>
            <a:ext cx="484632" cy="5715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14282" y="2071678"/>
            <a:ext cx="8715436" cy="4539704"/>
          </a:xfrm>
          <a:prstGeom prst="rect">
            <a:avLst/>
          </a:prstGeom>
          <a:noFill/>
        </p:spPr>
        <p:txBody>
          <a:bodyPr wrap="square" rtlCol="0">
            <a:spAutoFit/>
          </a:bodyPr>
          <a:lstStyle/>
          <a:p>
            <a:pPr algn="just"/>
            <a:r>
              <a:rPr lang="ru-RU" sz="1700" dirty="0" smtClean="0">
                <a:latin typeface="Times New Roman" pitchFamily="18" charset="0"/>
                <a:cs typeface="Times New Roman" pitchFamily="18" charset="0"/>
              </a:rPr>
              <a:t>Под должностным лицом в КоАП РФ следует понимать лицо, постоянно, временно или в соответствии со специальными полномочиями осуществляющее функции представителя власти, то есть наделенное в установленном законом порядке распорядительными полномочиями в отношении лиц, не находящихся в служебной зависимости от него, а равно лицо, выполняющее организационно-распорядительные или административно-хозяйственные функции в государственных органах, органах государственных внебюджетных фондов Российской Федерации, органах местного самоуправления, государственных и муниципальных организациях, а также в Вооруженных Силах Российской Федерации, других войсках и воинских формированиях Российской Федерации.</a:t>
            </a:r>
          </a:p>
          <a:p>
            <a:pPr algn="just"/>
            <a:r>
              <a:rPr lang="ru-RU" sz="1700" dirty="0" smtClean="0">
                <a:latin typeface="Times New Roman" pitchFamily="18" charset="0"/>
                <a:cs typeface="Times New Roman" pitchFamily="18" charset="0"/>
              </a:rPr>
              <a:t>Лица</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осуществляющие функции члена комиссии</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контрактные управляющие</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работники контрактной службы</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 совершившие административные правонарушения</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предусмотренные статьями 7.29-7.32</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7.32.5</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частями 7 и 7.1 статьи 19.5</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статьи 19.7.2 КоАП РФ</a:t>
            </a:r>
            <a:r>
              <a:rPr lang="en-US" sz="1700" dirty="0" smtClean="0">
                <a:latin typeface="Times New Roman" pitchFamily="18" charset="0"/>
                <a:cs typeface="Times New Roman" pitchFamily="18" charset="0"/>
              </a:rPr>
              <a:t>, </a:t>
            </a:r>
            <a:r>
              <a:rPr lang="ru-RU" sz="1700" dirty="0" smtClean="0">
                <a:latin typeface="Times New Roman" pitchFamily="18" charset="0"/>
                <a:cs typeface="Times New Roman" pitchFamily="18" charset="0"/>
              </a:rPr>
              <a:t>несут административную ответственность как должностные лица.</a:t>
            </a:r>
          </a:p>
          <a:p>
            <a:pPr algn="just"/>
            <a:endParaRPr lang="ru-RU" sz="1400" dirty="0" smtClean="0">
              <a:latin typeface="Times New Roman" pitchFamily="18" charset="0"/>
              <a:cs typeface="Times New Roman" pitchFamily="18" charset="0"/>
            </a:endParaRPr>
          </a:p>
          <a:p>
            <a:r>
              <a:rPr lang="ru-RU" b="1" dirty="0" smtClean="0"/>
              <a:t/>
            </a:r>
            <a:br>
              <a:rPr lang="ru-RU" b="1" dirty="0" smtClean="0"/>
            </a:br>
            <a:r>
              <a:rPr lang="ru-RU" b="1" dirty="0" smtClean="0"/>
              <a:t/>
            </a:r>
            <a:br>
              <a:rPr lang="ru-RU" b="1" dirty="0" smtClean="0"/>
            </a:br>
            <a:endParaRPr lang="ru-RU" dirty="0"/>
          </a:p>
        </p:txBody>
      </p:sp>
      <p:sp>
        <p:nvSpPr>
          <p:cNvPr id="7" name="Прямоугольник 6"/>
          <p:cNvSpPr/>
          <p:nvPr/>
        </p:nvSpPr>
        <p:spPr>
          <a:xfrm>
            <a:off x="4929190" y="714356"/>
            <a:ext cx="3643338" cy="7143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Юридические лица</a:t>
            </a:r>
            <a:endParaRPr lang="ru-RU" sz="2000" b="1" dirty="0">
              <a:solidFill>
                <a:schemeClr val="tx1"/>
              </a:solidFill>
              <a:latin typeface="Times New Roman" pitchFamily="18" charset="0"/>
              <a:cs typeface="Times New Roman" pitchFamily="18" charset="0"/>
            </a:endParaRPr>
          </a:p>
        </p:txBody>
      </p:sp>
      <p:sp>
        <p:nvSpPr>
          <p:cNvPr id="8" name="Прямоугольник 7"/>
          <p:cNvSpPr/>
          <p:nvPr/>
        </p:nvSpPr>
        <p:spPr>
          <a:xfrm>
            <a:off x="0" y="5500702"/>
            <a:ext cx="9144000" cy="13572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accent2">
                    <a:lumMod val="75000"/>
                  </a:schemeClr>
                </a:solidFill>
                <a:latin typeface="Times New Roman" pitchFamily="18" charset="0"/>
                <a:cs typeface="Times New Roman" pitchFamily="18" charset="0"/>
              </a:rPr>
              <a:t>Срок давности привлечения к административной ответственности по статьям 7.29-7.31</a:t>
            </a:r>
            <a:r>
              <a:rPr lang="en-US" sz="1600" b="1" dirty="0" smtClean="0">
                <a:solidFill>
                  <a:schemeClr val="accent2">
                    <a:lumMod val="75000"/>
                  </a:schemeClr>
                </a:solidFill>
                <a:latin typeface="Times New Roman" pitchFamily="18" charset="0"/>
                <a:cs typeface="Times New Roman" pitchFamily="18" charset="0"/>
              </a:rPr>
              <a:t>, </a:t>
            </a:r>
            <a:r>
              <a:rPr lang="ru-RU" sz="1600" b="1" dirty="0" smtClean="0">
                <a:solidFill>
                  <a:schemeClr val="accent2">
                    <a:lumMod val="75000"/>
                  </a:schemeClr>
                </a:solidFill>
                <a:latin typeface="Times New Roman" pitchFamily="18" charset="0"/>
                <a:cs typeface="Times New Roman" pitchFamily="18" charset="0"/>
              </a:rPr>
              <a:t>7.32.5</a:t>
            </a:r>
            <a:r>
              <a:rPr lang="en-US" sz="1600" b="1" dirty="0" smtClean="0">
                <a:solidFill>
                  <a:schemeClr val="accent2">
                    <a:lumMod val="75000"/>
                  </a:schemeClr>
                </a:solidFill>
                <a:latin typeface="Times New Roman" pitchFamily="18" charset="0"/>
                <a:cs typeface="Times New Roman" pitchFamily="18" charset="0"/>
              </a:rPr>
              <a:t>, </a:t>
            </a:r>
            <a:r>
              <a:rPr lang="ru-RU" sz="1600" b="1" dirty="0" smtClean="0">
                <a:solidFill>
                  <a:schemeClr val="accent2">
                    <a:lumMod val="75000"/>
                  </a:schemeClr>
                </a:solidFill>
                <a:latin typeface="Times New Roman" pitchFamily="18" charset="0"/>
                <a:cs typeface="Times New Roman" pitchFamily="18" charset="0"/>
              </a:rPr>
              <a:t>части 7 статьи 19.5 КоАП РФ – </a:t>
            </a:r>
            <a:r>
              <a:rPr lang="ru-RU" b="1" u="sng" dirty="0" smtClean="0">
                <a:solidFill>
                  <a:schemeClr val="accent2">
                    <a:lumMod val="75000"/>
                  </a:schemeClr>
                </a:solidFill>
                <a:latin typeface="Times New Roman" pitchFamily="18" charset="0"/>
                <a:cs typeface="Times New Roman" pitchFamily="18" charset="0"/>
              </a:rPr>
              <a:t>1 год с момента совершения</a:t>
            </a:r>
            <a:r>
              <a:rPr lang="ru-RU" sz="1600" b="1" dirty="0" smtClean="0">
                <a:solidFill>
                  <a:schemeClr val="accent2">
                    <a:lumMod val="75000"/>
                  </a:schemeClr>
                </a:solidFill>
                <a:latin typeface="Times New Roman" pitchFamily="18" charset="0"/>
                <a:cs typeface="Times New Roman" pitchFamily="18" charset="0"/>
              </a:rPr>
              <a:t>.</a:t>
            </a:r>
          </a:p>
          <a:p>
            <a:pPr algn="ctr"/>
            <a:r>
              <a:rPr lang="ru-RU" sz="1600" b="1" dirty="0" smtClean="0">
                <a:solidFill>
                  <a:schemeClr val="accent2">
                    <a:lumMod val="75000"/>
                  </a:schemeClr>
                </a:solidFill>
                <a:latin typeface="Times New Roman" pitchFamily="18" charset="0"/>
                <a:cs typeface="Times New Roman" pitchFamily="18" charset="0"/>
              </a:rPr>
              <a:t>Срок давности привлечения к административной ответственности по статьям 14.9</a:t>
            </a:r>
            <a:r>
              <a:rPr lang="en-US" sz="1600" b="1" dirty="0" smtClean="0">
                <a:solidFill>
                  <a:schemeClr val="accent2">
                    <a:lumMod val="75000"/>
                  </a:schemeClr>
                </a:solidFill>
                <a:latin typeface="Times New Roman" pitchFamily="18" charset="0"/>
                <a:cs typeface="Times New Roman" pitchFamily="18" charset="0"/>
              </a:rPr>
              <a:t>, </a:t>
            </a:r>
            <a:r>
              <a:rPr lang="ru-RU" sz="1600" b="1" dirty="0" smtClean="0">
                <a:solidFill>
                  <a:schemeClr val="accent2">
                    <a:lumMod val="75000"/>
                  </a:schemeClr>
                </a:solidFill>
                <a:latin typeface="Times New Roman" pitchFamily="18" charset="0"/>
                <a:cs typeface="Times New Roman" pitchFamily="18" charset="0"/>
              </a:rPr>
              <a:t>14.31</a:t>
            </a:r>
            <a:r>
              <a:rPr lang="en-US" sz="1600" b="1" dirty="0" smtClean="0">
                <a:solidFill>
                  <a:schemeClr val="accent2">
                    <a:lumMod val="75000"/>
                  </a:schemeClr>
                </a:solidFill>
                <a:latin typeface="Times New Roman" pitchFamily="18" charset="0"/>
                <a:cs typeface="Times New Roman" pitchFamily="18" charset="0"/>
              </a:rPr>
              <a:t>, 14.32, 14.33, 14.40 </a:t>
            </a:r>
            <a:r>
              <a:rPr lang="ru-RU" sz="1600" b="1" dirty="0" smtClean="0">
                <a:solidFill>
                  <a:schemeClr val="accent2">
                    <a:lumMod val="75000"/>
                  </a:schemeClr>
                </a:solidFill>
                <a:latin typeface="Times New Roman" pitchFamily="18" charset="0"/>
                <a:cs typeface="Times New Roman" pitchFamily="18" charset="0"/>
              </a:rPr>
              <a:t>КоАП РФ</a:t>
            </a:r>
            <a:r>
              <a:rPr lang="en-US" sz="1600" b="1" dirty="0" smtClean="0">
                <a:solidFill>
                  <a:schemeClr val="accent2">
                    <a:lumMod val="75000"/>
                  </a:schemeClr>
                </a:solidFill>
                <a:latin typeface="Times New Roman" pitchFamily="18" charset="0"/>
                <a:cs typeface="Times New Roman" pitchFamily="18" charset="0"/>
              </a:rPr>
              <a:t> – </a:t>
            </a:r>
            <a:r>
              <a:rPr lang="en-US" b="1" u="sng" dirty="0" smtClean="0">
                <a:solidFill>
                  <a:schemeClr val="accent2">
                    <a:lumMod val="75000"/>
                  </a:schemeClr>
                </a:solidFill>
                <a:latin typeface="Times New Roman" pitchFamily="18" charset="0"/>
                <a:cs typeface="Times New Roman" pitchFamily="18" charset="0"/>
              </a:rPr>
              <a:t>1 </a:t>
            </a:r>
            <a:r>
              <a:rPr lang="ru-RU" b="1" u="sng" dirty="0" smtClean="0">
                <a:solidFill>
                  <a:schemeClr val="accent2">
                    <a:lumMod val="75000"/>
                  </a:schemeClr>
                </a:solidFill>
                <a:latin typeface="Times New Roman" pitchFamily="18" charset="0"/>
                <a:cs typeface="Times New Roman" pitchFamily="18" charset="0"/>
              </a:rPr>
              <a:t>год с даты вступления в силу решения антимонопольного органа о признании нарушения антимонопольного законодательства</a:t>
            </a:r>
            <a:r>
              <a:rPr lang="ru-RU" sz="1600" b="1" dirty="0" smtClean="0">
                <a:solidFill>
                  <a:schemeClr val="accent2">
                    <a:lumMod val="75000"/>
                  </a:schemeClr>
                </a:solidFill>
                <a:latin typeface="Times New Roman" pitchFamily="18" charset="0"/>
                <a:cs typeface="Times New Roman" pitchFamily="18" charset="0"/>
              </a:rPr>
              <a:t>.</a:t>
            </a:r>
            <a:endParaRPr lang="ru-RU" sz="1600" b="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216200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229600" cy="1066800"/>
          </a:xfrm>
        </p:spPr>
        <p:txBody>
          <a:bodyPr>
            <a:normAutofit/>
          </a:bodyPr>
          <a:lstStyle/>
          <a:p>
            <a:pPr algn="ctr"/>
            <a:r>
              <a:rPr lang="ru-RU" sz="2500" b="1" dirty="0" smtClean="0">
                <a:solidFill>
                  <a:srgbClr val="FF0000"/>
                </a:solidFill>
                <a:latin typeface="Times New Roman" pitchFamily="18" charset="0"/>
                <a:cs typeface="Times New Roman" pitchFamily="18" charset="0"/>
              </a:rPr>
              <a:t>Каким документом может быть возбуждено дело об административном правонарушении?</a:t>
            </a:r>
            <a:endParaRPr lang="ru-RU" sz="2500" b="1" dirty="0">
              <a:solidFill>
                <a:srgbClr val="FF0000"/>
              </a:solidFill>
              <a:latin typeface="Times New Roman" pitchFamily="18" charset="0"/>
              <a:cs typeface="Times New Roman" pitchFamily="18" charset="0"/>
            </a:endParaRPr>
          </a:p>
        </p:txBody>
      </p:sp>
      <p:sp>
        <p:nvSpPr>
          <p:cNvPr id="4" name="Прямоугольник 3"/>
          <p:cNvSpPr/>
          <p:nvPr/>
        </p:nvSpPr>
        <p:spPr>
          <a:xfrm>
            <a:off x="0" y="1357298"/>
            <a:ext cx="2857520" cy="11430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Протокол об административном правонарушении (статья 28.2 КоАП РФ)</a:t>
            </a:r>
            <a:endParaRPr lang="ru-RU" sz="2000" b="1" dirty="0">
              <a:solidFill>
                <a:schemeClr val="tx1"/>
              </a:solidFill>
              <a:latin typeface="Times New Roman" pitchFamily="18" charset="0"/>
              <a:cs typeface="Times New Roman" pitchFamily="18" charset="0"/>
            </a:endParaRPr>
          </a:p>
        </p:txBody>
      </p:sp>
      <p:sp>
        <p:nvSpPr>
          <p:cNvPr id="5" name="Стрелка вниз 4"/>
          <p:cNvSpPr/>
          <p:nvPr/>
        </p:nvSpPr>
        <p:spPr>
          <a:xfrm>
            <a:off x="928662" y="2571744"/>
            <a:ext cx="484632" cy="42862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00034" y="3071810"/>
            <a:ext cx="5000660" cy="142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rgbClr val="00B050"/>
                </a:solidFill>
                <a:latin typeface="Times New Roman" pitchFamily="18" charset="0"/>
                <a:cs typeface="Times New Roman" pitchFamily="18" charset="0"/>
              </a:rPr>
              <a:t>Должностное лицо контрольного органа в сфере закупок</a:t>
            </a:r>
            <a:r>
              <a:rPr lang="en-US" sz="2000" dirty="0" smtClean="0">
                <a:solidFill>
                  <a:srgbClr val="00B050"/>
                </a:solidFill>
                <a:latin typeface="Times New Roman" pitchFamily="18" charset="0"/>
                <a:cs typeface="Times New Roman" pitchFamily="18" charset="0"/>
              </a:rPr>
              <a:t>, </a:t>
            </a:r>
            <a:r>
              <a:rPr lang="ru-RU" sz="2000" dirty="0" smtClean="0">
                <a:solidFill>
                  <a:srgbClr val="00B050"/>
                </a:solidFill>
                <a:latin typeface="Times New Roman" pitchFamily="18" charset="0"/>
                <a:cs typeface="Times New Roman" pitchFamily="18" charset="0"/>
              </a:rPr>
              <a:t>уполномоченное на возбуждение дел об административных правонарушениях</a:t>
            </a:r>
            <a:endParaRPr lang="ru-RU" sz="2000" dirty="0">
              <a:solidFill>
                <a:srgbClr val="00B050"/>
              </a:solidFill>
              <a:latin typeface="Times New Roman" pitchFamily="18" charset="0"/>
              <a:cs typeface="Times New Roman" pitchFamily="18" charset="0"/>
            </a:endParaRPr>
          </a:p>
        </p:txBody>
      </p:sp>
      <p:sp>
        <p:nvSpPr>
          <p:cNvPr id="7" name="Прямоугольник 6"/>
          <p:cNvSpPr/>
          <p:nvPr/>
        </p:nvSpPr>
        <p:spPr>
          <a:xfrm>
            <a:off x="6000760" y="1357298"/>
            <a:ext cx="2928958" cy="121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Постановление о возбуждении дела об административном правонарушении</a:t>
            </a:r>
            <a:endParaRPr lang="ru-RU" sz="2000" b="1" dirty="0">
              <a:solidFill>
                <a:schemeClr val="tx1"/>
              </a:solidFill>
              <a:latin typeface="Times New Roman" pitchFamily="18" charset="0"/>
              <a:cs typeface="Times New Roman" pitchFamily="18" charset="0"/>
            </a:endParaRPr>
          </a:p>
        </p:txBody>
      </p:sp>
      <p:sp>
        <p:nvSpPr>
          <p:cNvPr id="8" name="Стрелка вниз 7"/>
          <p:cNvSpPr/>
          <p:nvPr/>
        </p:nvSpPr>
        <p:spPr>
          <a:xfrm>
            <a:off x="7215206" y="2714620"/>
            <a:ext cx="484632" cy="97840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000760" y="3857628"/>
            <a:ext cx="2928958" cy="1571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accent2">
                    <a:lumMod val="75000"/>
                  </a:schemeClr>
                </a:solidFill>
                <a:latin typeface="Times New Roman" pitchFamily="18" charset="0"/>
                <a:cs typeface="Times New Roman" pitchFamily="18" charset="0"/>
              </a:rPr>
              <a:t>Прокурор </a:t>
            </a:r>
          </a:p>
          <a:p>
            <a:pPr algn="ctr"/>
            <a:r>
              <a:rPr lang="ru-RU" sz="2000" dirty="0" smtClean="0">
                <a:solidFill>
                  <a:schemeClr val="accent2">
                    <a:lumMod val="75000"/>
                  </a:schemeClr>
                </a:solidFill>
                <a:latin typeface="Times New Roman" pitchFamily="18" charset="0"/>
                <a:cs typeface="Times New Roman" pitchFamily="18" charset="0"/>
              </a:rPr>
              <a:t>(статья 28.4 КоАП РФ)</a:t>
            </a:r>
            <a:endParaRPr lang="ru-RU" sz="2000" dirty="0">
              <a:solidFill>
                <a:schemeClr val="accent2">
                  <a:lumMod val="75000"/>
                </a:schemeClr>
              </a:solidFill>
              <a:latin typeface="Times New Roman" pitchFamily="18" charset="0"/>
              <a:cs typeface="Times New Roman" pitchFamily="18" charset="0"/>
            </a:endParaRPr>
          </a:p>
        </p:txBody>
      </p:sp>
      <p:sp>
        <p:nvSpPr>
          <p:cNvPr id="10" name="Прямоугольник 9"/>
          <p:cNvSpPr/>
          <p:nvPr/>
        </p:nvSpPr>
        <p:spPr>
          <a:xfrm>
            <a:off x="3000364" y="1357298"/>
            <a:ext cx="2786082" cy="11430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Административное расследование (статья 28.7 КоАП РФ)</a:t>
            </a:r>
            <a:endParaRPr lang="ru-RU" sz="2000" b="1" dirty="0">
              <a:solidFill>
                <a:schemeClr val="tx1"/>
              </a:solidFill>
              <a:latin typeface="Times New Roman" pitchFamily="18" charset="0"/>
              <a:cs typeface="Times New Roman" pitchFamily="18" charset="0"/>
            </a:endParaRPr>
          </a:p>
        </p:txBody>
      </p:sp>
      <p:sp>
        <p:nvSpPr>
          <p:cNvPr id="11" name="Стрелка вниз 10"/>
          <p:cNvSpPr/>
          <p:nvPr/>
        </p:nvSpPr>
        <p:spPr>
          <a:xfrm>
            <a:off x="4214810" y="2643182"/>
            <a:ext cx="500066" cy="35719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4286248" y="4572008"/>
            <a:ext cx="484632" cy="5715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928662" y="5214950"/>
            <a:ext cx="4857784" cy="1643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Срок проведения 1 месяц</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может быть продлен по определению руководителя</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заместителя руководителя контрольного органа в сфере закупок.</a:t>
            </a:r>
          </a:p>
          <a:p>
            <a:pPr algn="ctr"/>
            <a:r>
              <a:rPr lang="ru-RU" b="1" u="sng" dirty="0" smtClean="0">
                <a:solidFill>
                  <a:schemeClr val="tx1"/>
                </a:solidFill>
                <a:latin typeface="Times New Roman" pitchFamily="18" charset="0"/>
                <a:cs typeface="Times New Roman" pitchFamily="18" charset="0"/>
              </a:rPr>
              <a:t>Результат: протокол об административном правонарушении</a:t>
            </a:r>
            <a:endParaRPr lang="ru-RU" b="1" u="sng"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676482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785802"/>
          </a:xfrm>
        </p:spPr>
        <p:txBody>
          <a:bodyPr>
            <a:normAutofit/>
          </a:bodyPr>
          <a:lstStyle/>
          <a:p>
            <a:pPr algn="ctr"/>
            <a:r>
              <a:rPr lang="ru-RU" sz="2500" b="1" dirty="0" smtClean="0">
                <a:solidFill>
                  <a:srgbClr val="FF0000"/>
                </a:solidFill>
                <a:latin typeface="Times New Roman" pitchFamily="18" charset="0"/>
                <a:cs typeface="Times New Roman" pitchFamily="18" charset="0"/>
              </a:rPr>
              <a:t>Что должен содержать протокол (постановление)?</a:t>
            </a:r>
            <a:endParaRPr lang="ru-RU" sz="25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14282" y="928670"/>
            <a:ext cx="8643998" cy="5214974"/>
          </a:xfrm>
        </p:spPr>
        <p:txBody>
          <a:bodyPr>
            <a:normAutofit fontScale="92500" lnSpcReduction="10000"/>
          </a:bodyPr>
          <a:lstStyle/>
          <a:p>
            <a:pPr algn="just">
              <a:buFont typeface="Wingdings" pitchFamily="2" charset="2"/>
              <a:buChar char="q"/>
            </a:pPr>
            <a:r>
              <a:rPr lang="ru-RU" sz="2000" dirty="0" smtClean="0">
                <a:latin typeface="Times New Roman" pitchFamily="18" charset="0"/>
                <a:cs typeface="Times New Roman" pitchFamily="18" charset="0"/>
              </a:rPr>
              <a:t>дата и место его составления, </a:t>
            </a:r>
          </a:p>
          <a:p>
            <a:pPr algn="just">
              <a:buFont typeface="Wingdings" pitchFamily="2" charset="2"/>
              <a:buChar char="q"/>
            </a:pPr>
            <a:r>
              <a:rPr lang="ru-RU" sz="2000" dirty="0" smtClean="0">
                <a:latin typeface="Times New Roman" pitchFamily="18" charset="0"/>
                <a:cs typeface="Times New Roman" pitchFamily="18" charset="0"/>
              </a:rPr>
              <a:t>должность, фамилия и инициалы лица, составившего протокол (постановление), </a:t>
            </a:r>
          </a:p>
          <a:p>
            <a:pPr algn="just">
              <a:buFont typeface="Wingdings" pitchFamily="2" charset="2"/>
              <a:buChar char="q"/>
            </a:pPr>
            <a:r>
              <a:rPr lang="ru-RU" sz="2000" dirty="0" smtClean="0">
                <a:latin typeface="Times New Roman" pitchFamily="18" charset="0"/>
                <a:cs typeface="Times New Roman" pitchFamily="18" charset="0"/>
              </a:rPr>
              <a:t>сведения о лице, в отношении которого возбуждено дело об административном правонарушении, </a:t>
            </a:r>
          </a:p>
          <a:p>
            <a:pPr algn="just">
              <a:buFont typeface="Wingdings" pitchFamily="2" charset="2"/>
              <a:buChar char="q"/>
            </a:pPr>
            <a:r>
              <a:rPr lang="ru-RU" sz="2000" dirty="0" smtClean="0">
                <a:latin typeface="Times New Roman" pitchFamily="18" charset="0"/>
                <a:cs typeface="Times New Roman" pitchFamily="18" charset="0"/>
              </a:rPr>
              <a:t>фамилии, имена, отчества, адреса места жительства свидетелей и потерпевших, если имеются свидетели и потерпевшие, </a:t>
            </a:r>
          </a:p>
          <a:p>
            <a:pPr algn="just">
              <a:buFont typeface="Wingdings" pitchFamily="2" charset="2"/>
              <a:buChar char="q"/>
            </a:pPr>
            <a:r>
              <a:rPr lang="ru-RU" sz="2000" dirty="0" smtClean="0">
                <a:latin typeface="Times New Roman" pitchFamily="18" charset="0"/>
                <a:cs typeface="Times New Roman" pitchFamily="18" charset="0"/>
              </a:rPr>
              <a:t>место, время совершения и событие административного правонарушения, </a:t>
            </a:r>
          </a:p>
          <a:p>
            <a:pPr algn="just">
              <a:buFont typeface="Wingdings" pitchFamily="2" charset="2"/>
              <a:buChar char="q"/>
            </a:pPr>
            <a:r>
              <a:rPr lang="ru-RU" sz="2000" dirty="0" smtClean="0">
                <a:latin typeface="Times New Roman" pitchFamily="18" charset="0"/>
                <a:cs typeface="Times New Roman" pitchFamily="18" charset="0"/>
              </a:rPr>
              <a:t> статья КоАП РФ или закона субъекта Российской Федерации, предусматривающая административную ответственность за данное административное правонарушение,</a:t>
            </a:r>
          </a:p>
          <a:p>
            <a:pPr algn="just">
              <a:buFont typeface="Wingdings" pitchFamily="2" charset="2"/>
              <a:buChar char="q"/>
            </a:pPr>
            <a:r>
              <a:rPr lang="ru-RU" sz="2000" dirty="0" smtClean="0">
                <a:latin typeface="Times New Roman" pitchFamily="18" charset="0"/>
                <a:cs typeface="Times New Roman" pitchFamily="18" charset="0"/>
              </a:rPr>
              <a:t> объяснение физического лица или законного представителя юридического лица, в отношении которых возбуждено дело, </a:t>
            </a:r>
          </a:p>
          <a:p>
            <a:pPr algn="just">
              <a:buFont typeface="Wingdings" pitchFamily="2" charset="2"/>
              <a:buChar char="q"/>
            </a:pPr>
            <a:r>
              <a:rPr lang="ru-RU" sz="2000" dirty="0" smtClean="0">
                <a:latin typeface="Times New Roman" pitchFamily="18" charset="0"/>
                <a:cs typeface="Times New Roman" pitchFamily="18" charset="0"/>
              </a:rPr>
              <a:t>иные сведения, необходимые для разрешения дела.</a:t>
            </a:r>
          </a:p>
          <a:p>
            <a:pPr algn="just">
              <a:buNone/>
            </a:pPr>
            <a:endParaRPr lang="ru-RU" sz="2000" dirty="0" smtClean="0">
              <a:latin typeface="Times New Roman" pitchFamily="18" charset="0"/>
              <a:cs typeface="Times New Roman" pitchFamily="18" charset="0"/>
            </a:endParaRPr>
          </a:p>
          <a:p>
            <a:pPr algn="just">
              <a:buNone/>
            </a:pPr>
            <a:r>
              <a:rPr lang="ru-RU" sz="1800" b="1" dirty="0" smtClean="0"/>
              <a:t/>
            </a:r>
            <a:br>
              <a:rPr lang="ru-RU" sz="1800" b="1" dirty="0" smtClean="0"/>
            </a:br>
            <a:endParaRPr lang="ru-RU" sz="1800" dirty="0">
              <a:latin typeface="Times New Roman" pitchFamily="18" charset="0"/>
              <a:cs typeface="Times New Roman" pitchFamily="18" charset="0"/>
            </a:endParaRPr>
          </a:p>
        </p:txBody>
      </p:sp>
      <p:sp>
        <p:nvSpPr>
          <p:cNvPr id="4" name="Прямоугольник 3"/>
          <p:cNvSpPr/>
          <p:nvPr/>
        </p:nvSpPr>
        <p:spPr>
          <a:xfrm>
            <a:off x="214282" y="5214950"/>
            <a:ext cx="8715436" cy="142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Протокол (постановление) об административном правонарушении может быть составлен в присутствии лица и его защитника</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в отсутствие лица при наличии доказательств его надлежащего уведомления.</a:t>
            </a:r>
          </a:p>
          <a:p>
            <a:pPr algn="ctr"/>
            <a:r>
              <a:rPr lang="ru-RU" dirty="0" smtClean="0">
                <a:solidFill>
                  <a:schemeClr val="tx1"/>
                </a:solidFill>
                <a:latin typeface="Times New Roman" pitchFamily="18" charset="0"/>
                <a:cs typeface="Times New Roman" pitchFamily="18" charset="0"/>
              </a:rPr>
              <a:t>Протокол направляется лицу в течение 3-х дней с даты составления по адресу регистрации.</a:t>
            </a:r>
            <a:endParaRPr lang="ru-RU"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91759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692696"/>
            <a:ext cx="8784976" cy="5370701"/>
          </a:xfrm>
          <a:prstGeom prst="rect">
            <a:avLst/>
          </a:prstGeom>
          <a:noFill/>
        </p:spPr>
        <p:txBody>
          <a:bodyPr wrap="square" rtlCol="0">
            <a:spAutoFit/>
          </a:bodyPr>
          <a:lstStyle/>
          <a:p>
            <a:pPr algn="just"/>
            <a:r>
              <a:rPr lang="ru-RU" dirty="0"/>
              <a:t> </a:t>
            </a:r>
            <a:r>
              <a:rPr lang="ru-RU" dirty="0" smtClean="0"/>
              <a:t>	</a:t>
            </a:r>
            <a:r>
              <a:rPr lang="ru-RU" sz="1300" b="1" u="sng" dirty="0" smtClean="0">
                <a:latin typeface="Times New Roman" panose="02020603050405020304" pitchFamily="18" charset="0"/>
                <a:cs typeface="Times New Roman" panose="02020603050405020304" pitchFamily="18" charset="0"/>
              </a:rPr>
              <a:t>При </a:t>
            </a:r>
            <a:r>
              <a:rPr lang="ru-RU" sz="1300" b="1" u="sng" dirty="0">
                <a:latin typeface="Times New Roman" panose="02020603050405020304" pitchFamily="18" charset="0"/>
                <a:cs typeface="Times New Roman" panose="02020603050405020304" pitchFamily="18" charset="0"/>
              </a:rPr>
              <a:t>проведении мероприятия ведомственного контроля должностные лица, уполномоченные на осуществление ведомственного контроля, имеют право:</a:t>
            </a:r>
          </a:p>
          <a:p>
            <a:pPr algn="just"/>
            <a:r>
              <a:rPr lang="ru-RU" sz="1300" dirty="0">
                <a:latin typeface="Times New Roman" panose="02020603050405020304" pitchFamily="18" charset="0"/>
                <a:cs typeface="Times New Roman" panose="02020603050405020304" pitchFamily="18" charset="0"/>
              </a:rPr>
              <a:t>а) в случае осуществления выездного мероприятия ведомственного контроля на беспрепятственный доступ на территорию, в помещения, здания заказчика (в необходимых случаях на фотосъемку, видеозапись, копирование документов) при предъявлении ими служебных удостоверений и уведомления с учетом требований законодательства Российской Федерации о защите государственной тайны;</a:t>
            </a:r>
          </a:p>
          <a:p>
            <a:pPr algn="just"/>
            <a:r>
              <a:rPr lang="ru-RU" sz="1300" dirty="0">
                <a:latin typeface="Times New Roman" panose="02020603050405020304" pitchFamily="18" charset="0"/>
                <a:cs typeface="Times New Roman" panose="02020603050405020304" pitchFamily="18" charset="0"/>
              </a:rPr>
              <a:t>б) на истребование необходимых для проведения мероприятия ведомственного контроля документов с учетом требований законодательства Российской Федерации о защите государственной тайны;</a:t>
            </a:r>
          </a:p>
          <a:p>
            <a:pPr algn="just"/>
            <a:r>
              <a:rPr lang="ru-RU" sz="1300" dirty="0">
                <a:latin typeface="Times New Roman" panose="02020603050405020304" pitchFamily="18" charset="0"/>
                <a:cs typeface="Times New Roman" panose="02020603050405020304" pitchFamily="18" charset="0"/>
              </a:rPr>
              <a:t>в) на получение необходимых объяснений в письменной форме, в форме электронного документа и (или) устной форме по вопросам проводимого мероприятия ведомственного контроля.</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По </a:t>
            </a:r>
            <a:r>
              <a:rPr lang="ru-RU" sz="1300" dirty="0">
                <a:latin typeface="Times New Roman" panose="02020603050405020304" pitchFamily="18" charset="0"/>
                <a:cs typeface="Times New Roman" panose="02020603050405020304" pitchFamily="18" charset="0"/>
              </a:rPr>
              <a:t>результатам проведения мероприятия ведомственного контроля составляется акт проверки, который подписывается должностным лицом органа ведомственного контроля, ответственным за проведение мероприятия ведомственного контроля, и представляется руководителю органа ведомственного контроля или иному уполномоченному руководителем ведомственного контроля лицу.</a:t>
            </a:r>
          </a:p>
          <a:p>
            <a:pPr algn="just"/>
            <a:r>
              <a:rPr lang="ru-RU" sz="1300" dirty="0" smtClean="0">
                <a:latin typeface="Times New Roman" panose="02020603050405020304" pitchFamily="18" charset="0"/>
                <a:cs typeface="Times New Roman" panose="02020603050405020304" pitchFamily="18" charset="0"/>
              </a:rPr>
              <a:t>	При </a:t>
            </a:r>
            <a:r>
              <a:rPr lang="ru-RU" sz="1300" dirty="0">
                <a:latin typeface="Times New Roman" panose="02020603050405020304" pitchFamily="18" charset="0"/>
                <a:cs typeface="Times New Roman" panose="02020603050405020304" pitchFamily="18" charset="0"/>
              </a:rPr>
              <a:t>выявлении нарушений по результатам мероприятия ведомственного контроля должностными лицами, уполномоченными на проведение мероприятий ведомственного контроля, в порядке, установленном </a:t>
            </a:r>
            <a:r>
              <a:rPr lang="ru-RU" sz="1300" dirty="0" smtClean="0">
                <a:latin typeface="Times New Roman" panose="02020603050405020304" pitchFamily="18" charset="0"/>
                <a:cs typeface="Times New Roman" panose="02020603050405020304" pitchFamily="18" charset="0"/>
              </a:rPr>
              <a:t>регламентом разрабатывается </a:t>
            </a:r>
            <a:r>
              <a:rPr lang="ru-RU" sz="1300" dirty="0">
                <a:latin typeface="Times New Roman" panose="02020603050405020304" pitchFamily="18" charset="0"/>
                <a:cs typeface="Times New Roman" panose="02020603050405020304" pitchFamily="18" charset="0"/>
              </a:rPr>
              <a:t>и утверждается план устранения выявленных нарушений.</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В </a:t>
            </a:r>
            <a:r>
              <a:rPr lang="ru-RU" sz="1300" dirty="0">
                <a:latin typeface="Times New Roman" panose="02020603050405020304" pitchFamily="18" charset="0"/>
                <a:cs typeface="Times New Roman" panose="02020603050405020304" pitchFamily="18" charset="0"/>
              </a:rPr>
              <a:t>случае выявления по результатам проверок действий (бездействия), содержащих признаки административного правонарушения, материалы проверки подлежат направлению </a:t>
            </a:r>
            <a:r>
              <a:rPr lang="ru-RU" sz="1300" b="1" dirty="0">
                <a:latin typeface="Times New Roman" panose="02020603050405020304" pitchFamily="18" charset="0"/>
                <a:cs typeface="Times New Roman" panose="02020603050405020304" pitchFamily="18" charset="0"/>
              </a:rPr>
              <a:t>в соответствующий федеральный орган исполнительной власти, уполномоченный на осуществление контроля в сфере закупок товаров (работ, услуг) для обеспечения государственных и муниципальных нужд, а в случае выявления действий (бездействия), содержащих признаки состава уголовного преступления, - в правоохранительные органы.</a:t>
            </a:r>
          </a:p>
          <a:p>
            <a:pPr algn="just"/>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Материалы </a:t>
            </a:r>
            <a:r>
              <a:rPr lang="ru-RU" sz="1300" dirty="0">
                <a:latin typeface="Times New Roman" panose="02020603050405020304" pitchFamily="18" charset="0"/>
                <a:cs typeface="Times New Roman" panose="02020603050405020304" pitchFamily="18" charset="0"/>
              </a:rPr>
              <a:t>по результатам мероприятий ведомственного контроля, в том числе план устранения выявленных </a:t>
            </a:r>
            <a:r>
              <a:rPr lang="ru-RU" sz="1300" dirty="0" smtClean="0">
                <a:latin typeface="Times New Roman" panose="02020603050405020304" pitchFamily="18" charset="0"/>
                <a:cs typeface="Times New Roman" panose="02020603050405020304" pitchFamily="18" charset="0"/>
              </a:rPr>
              <a:t>нарушений, </a:t>
            </a:r>
            <a:r>
              <a:rPr lang="ru-RU" sz="1300" dirty="0">
                <a:latin typeface="Times New Roman" panose="02020603050405020304" pitchFamily="18" charset="0"/>
                <a:cs typeface="Times New Roman" panose="02020603050405020304" pitchFamily="18" charset="0"/>
              </a:rPr>
              <a:t>а также иные документы и информация, полученные (разработанные) в ходе проведения мероприятий ведомственного контроля, хранятся органом ведомственного контроля не менее 3 лет.</a:t>
            </a:r>
          </a:p>
        </p:txBody>
      </p:sp>
    </p:spTree>
    <p:extLst>
      <p:ext uri="{BB962C8B-B14F-4D97-AF65-F5344CB8AC3E}">
        <p14:creationId xmlns:p14="http://schemas.microsoft.com/office/powerpoint/2010/main" val="21987240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428604"/>
            <a:ext cx="3643338" cy="1785950"/>
          </a:xfrm>
        </p:spPr>
        <p:txBody>
          <a:bodyPr>
            <a:normAutofit fontScale="90000"/>
          </a:bodyPr>
          <a:lstStyle/>
          <a:p>
            <a:pPr algn="ctr"/>
            <a:r>
              <a:rPr lang="ru-RU" sz="2500" b="1" dirty="0" smtClean="0">
                <a:solidFill>
                  <a:srgbClr val="FF0000"/>
                </a:solidFill>
                <a:latin typeface="Times New Roman" pitchFamily="18" charset="0"/>
                <a:cs typeface="Times New Roman" pitchFamily="18" charset="0"/>
              </a:rPr>
              <a:t>Каким документом возбужденное дело передаётся на рассмотрение уполномоченному лицу?</a:t>
            </a:r>
            <a:endParaRPr lang="ru-RU" sz="2500" b="1" dirty="0">
              <a:solidFill>
                <a:srgbClr val="FF0000"/>
              </a:solidFill>
              <a:latin typeface="Times New Roman" pitchFamily="18" charset="0"/>
              <a:cs typeface="Times New Roman" pitchFamily="18" charset="0"/>
            </a:endParaRPr>
          </a:p>
        </p:txBody>
      </p:sp>
      <p:sp>
        <p:nvSpPr>
          <p:cNvPr id="4" name="Стрелка вниз 3"/>
          <p:cNvSpPr/>
          <p:nvPr/>
        </p:nvSpPr>
        <p:spPr>
          <a:xfrm>
            <a:off x="1785918" y="2214554"/>
            <a:ext cx="484632" cy="6429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00034" y="2928934"/>
            <a:ext cx="2928958" cy="1285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Определение о назначении дела к рассмотрению</a:t>
            </a:r>
            <a:endParaRPr lang="ru-RU" sz="2000" dirty="0">
              <a:solidFill>
                <a:schemeClr val="tx1"/>
              </a:solidFill>
              <a:latin typeface="Times New Roman" pitchFamily="18" charset="0"/>
              <a:cs typeface="Times New Roman" pitchFamily="18" charset="0"/>
            </a:endParaRPr>
          </a:p>
        </p:txBody>
      </p:sp>
      <p:sp>
        <p:nvSpPr>
          <p:cNvPr id="7" name="Прямоугольник 6"/>
          <p:cNvSpPr/>
          <p:nvPr/>
        </p:nvSpPr>
        <p:spPr>
          <a:xfrm>
            <a:off x="214282" y="5000636"/>
            <a:ext cx="3857652" cy="121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В течение 3-х дней направляется лицу</a:t>
            </a:r>
            <a:r>
              <a:rPr lang="en-US" sz="2000"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в отношении которого возбуждено дело по адресу регистрации</a:t>
            </a:r>
            <a:endParaRPr lang="ru-RU" sz="2000" dirty="0">
              <a:solidFill>
                <a:schemeClr val="tx1"/>
              </a:solidFill>
              <a:latin typeface="Times New Roman" pitchFamily="18" charset="0"/>
              <a:cs typeface="Times New Roman" pitchFamily="18" charset="0"/>
            </a:endParaRPr>
          </a:p>
        </p:txBody>
      </p:sp>
      <p:sp>
        <p:nvSpPr>
          <p:cNvPr id="8" name="Заголовок 1"/>
          <p:cNvSpPr txBox="1">
            <a:spLocks/>
          </p:cNvSpPr>
          <p:nvPr/>
        </p:nvSpPr>
        <p:spPr>
          <a:xfrm>
            <a:off x="4857752" y="214290"/>
            <a:ext cx="3643338" cy="1214446"/>
          </a:xfrm>
          <a:prstGeom prst="rect">
            <a:avLst/>
          </a:prstGeom>
        </p:spPr>
        <p:txBody>
          <a:bodyPr vert="horz"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5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Может ли рассмотрение</a:t>
            </a:r>
            <a:r>
              <a:rPr kumimoji="0" lang="ru-RU" sz="25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дела быть отложено</a:t>
            </a:r>
            <a:r>
              <a:rPr kumimoji="0" lang="ru-RU" sz="25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a:t>
            </a:r>
            <a:endParaRPr kumimoji="0" lang="ru-RU" sz="25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9" name="Стрелка вниз 8"/>
          <p:cNvSpPr/>
          <p:nvPr/>
        </p:nvSpPr>
        <p:spPr>
          <a:xfrm>
            <a:off x="6429388" y="1214422"/>
            <a:ext cx="484632" cy="5715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714876" y="1857364"/>
            <a:ext cx="4000528" cy="2857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Определением должностного лица</a:t>
            </a:r>
            <a:r>
              <a:rPr lang="en-US" sz="2000"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уполномоченного на рассмотрение дела</a:t>
            </a:r>
            <a:r>
              <a:rPr lang="en-US" sz="2000"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рассмотрение дела может быть отложено не более</a:t>
            </a:r>
            <a:r>
              <a:rPr lang="en-US" sz="2000"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чем на 1 месяц.</a:t>
            </a:r>
          </a:p>
          <a:p>
            <a:pPr algn="ctr"/>
            <a:r>
              <a:rPr lang="ru-RU" sz="2000" dirty="0" smtClean="0">
                <a:solidFill>
                  <a:schemeClr val="tx1"/>
                </a:solidFill>
                <a:latin typeface="Times New Roman" pitchFamily="18" charset="0"/>
                <a:cs typeface="Times New Roman" pitchFamily="18" charset="0"/>
              </a:rPr>
              <a:t>Количество определений об отложении  КоАП РФ не ограничено.</a:t>
            </a:r>
            <a:endParaRPr lang="ru-RU" sz="2000" dirty="0">
              <a:solidFill>
                <a:schemeClr val="tx1"/>
              </a:solidFill>
              <a:latin typeface="Times New Roman" pitchFamily="18" charset="0"/>
              <a:cs typeface="Times New Roman" pitchFamily="18" charset="0"/>
            </a:endParaRPr>
          </a:p>
        </p:txBody>
      </p:sp>
      <p:sp>
        <p:nvSpPr>
          <p:cNvPr id="11" name="Стрелка вниз 10"/>
          <p:cNvSpPr/>
          <p:nvPr/>
        </p:nvSpPr>
        <p:spPr>
          <a:xfrm>
            <a:off x="1785918" y="4286256"/>
            <a:ext cx="484632" cy="6429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6500826" y="4786322"/>
            <a:ext cx="484632" cy="5715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857752" y="5429264"/>
            <a:ext cx="3857652" cy="121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В течение 3-х дней направляется лицу</a:t>
            </a:r>
            <a:r>
              <a:rPr lang="en-US" sz="2000" dirty="0" smtClean="0">
                <a:solidFill>
                  <a:schemeClr val="tx1"/>
                </a:solidFill>
                <a:latin typeface="Times New Roman" pitchFamily="18" charset="0"/>
                <a:cs typeface="Times New Roman" pitchFamily="18" charset="0"/>
              </a:rPr>
              <a:t>, </a:t>
            </a:r>
            <a:r>
              <a:rPr lang="ru-RU" sz="2000" dirty="0" smtClean="0">
                <a:solidFill>
                  <a:schemeClr val="tx1"/>
                </a:solidFill>
                <a:latin typeface="Times New Roman" pitchFamily="18" charset="0"/>
                <a:cs typeface="Times New Roman" pitchFamily="18" charset="0"/>
              </a:rPr>
              <a:t>в отношении которого возбуждено дело по адресу регистрации</a:t>
            </a:r>
            <a:endParaRPr lang="ru-RU"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3018811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571504"/>
          </a:xfrm>
        </p:spPr>
        <p:txBody>
          <a:bodyPr>
            <a:noAutofit/>
          </a:bodyPr>
          <a:lstStyle/>
          <a:p>
            <a:pPr algn="ctr"/>
            <a:r>
              <a:rPr lang="ru-RU" sz="2500" b="1" dirty="0" smtClean="0">
                <a:solidFill>
                  <a:srgbClr val="FF0000"/>
                </a:solidFill>
                <a:latin typeface="Times New Roman" pitchFamily="18" charset="0"/>
                <a:cs typeface="Times New Roman" pitchFamily="18" charset="0"/>
              </a:rPr>
              <a:t>Каким документом завершается рассмотрение дела об административном правонарушении???</a:t>
            </a:r>
            <a:endParaRPr lang="ru-RU" sz="2500" b="1" dirty="0">
              <a:solidFill>
                <a:srgbClr val="FF0000"/>
              </a:solidFill>
              <a:latin typeface="Times New Roman" pitchFamily="18" charset="0"/>
              <a:cs typeface="Times New Roman" pitchFamily="18" charset="0"/>
            </a:endParaRPr>
          </a:p>
        </p:txBody>
      </p:sp>
      <p:sp>
        <p:nvSpPr>
          <p:cNvPr id="4" name="Стрелка вниз 3"/>
          <p:cNvSpPr/>
          <p:nvPr/>
        </p:nvSpPr>
        <p:spPr>
          <a:xfrm>
            <a:off x="857224" y="1214422"/>
            <a:ext cx="484632" cy="6429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14282" y="1928802"/>
            <a:ext cx="2928958" cy="1785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Постановление о прекращении производства по делу по основаниям</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указанным статьей 24.5 КоАП РФ</a:t>
            </a:r>
            <a:endParaRPr lang="ru-RU" dirty="0">
              <a:solidFill>
                <a:schemeClr val="tx1"/>
              </a:solidFill>
              <a:latin typeface="Times New Roman" pitchFamily="18" charset="0"/>
              <a:cs typeface="Times New Roman" pitchFamily="18" charset="0"/>
            </a:endParaRPr>
          </a:p>
        </p:txBody>
      </p:sp>
      <p:sp>
        <p:nvSpPr>
          <p:cNvPr id="6" name="Стрелка вниз 5"/>
          <p:cNvSpPr/>
          <p:nvPr/>
        </p:nvSpPr>
        <p:spPr>
          <a:xfrm>
            <a:off x="4500562" y="1214422"/>
            <a:ext cx="484632" cy="6429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357554" y="1928802"/>
            <a:ext cx="2857520" cy="1785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Постановление о прекращении производства по делу на основании статьи 2.9 КоАП РФ</a:t>
            </a:r>
            <a:endParaRPr lang="ru-RU" dirty="0">
              <a:solidFill>
                <a:schemeClr val="tx1"/>
              </a:solidFill>
              <a:latin typeface="Times New Roman" pitchFamily="18" charset="0"/>
              <a:cs typeface="Times New Roman" pitchFamily="18" charset="0"/>
            </a:endParaRPr>
          </a:p>
        </p:txBody>
      </p:sp>
      <p:sp>
        <p:nvSpPr>
          <p:cNvPr id="8" name="Стрелка вниз 7"/>
          <p:cNvSpPr/>
          <p:nvPr/>
        </p:nvSpPr>
        <p:spPr>
          <a:xfrm>
            <a:off x="7858148" y="1214422"/>
            <a:ext cx="484632" cy="64294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357950" y="1928802"/>
            <a:ext cx="2571768" cy="1785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Постановление о наложении штрафа</a:t>
            </a:r>
            <a:endParaRPr lang="ru-RU" dirty="0">
              <a:solidFill>
                <a:schemeClr val="tx1"/>
              </a:solidFill>
              <a:latin typeface="Times New Roman" pitchFamily="18" charset="0"/>
              <a:cs typeface="Times New Roman" pitchFamily="18" charset="0"/>
            </a:endParaRPr>
          </a:p>
        </p:txBody>
      </p:sp>
      <p:sp>
        <p:nvSpPr>
          <p:cNvPr id="10" name="Прямоугольник 9"/>
          <p:cNvSpPr/>
          <p:nvPr/>
        </p:nvSpPr>
        <p:spPr>
          <a:xfrm>
            <a:off x="214282" y="3929066"/>
            <a:ext cx="8715436" cy="27146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Постановление изготавливается и направляется лицу</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в отношении которого возбуждено дело</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в срок не позднее 3-х дней по адресу регистрации.</a:t>
            </a:r>
          </a:p>
          <a:p>
            <a:pPr algn="ctr"/>
            <a:r>
              <a:rPr lang="ru-RU" dirty="0" smtClean="0">
                <a:solidFill>
                  <a:schemeClr val="tx1"/>
                </a:solidFill>
                <a:latin typeface="Times New Roman" pitchFamily="18" charset="0"/>
                <a:cs typeface="Times New Roman" pitchFamily="18" charset="0"/>
              </a:rPr>
              <a:t>Срок обжалования: не позднее 10 дней с даты получения постановления.</a:t>
            </a:r>
          </a:p>
          <a:p>
            <a:pPr algn="ctr"/>
            <a:r>
              <a:rPr lang="ru-RU" dirty="0" smtClean="0">
                <a:solidFill>
                  <a:schemeClr val="tx1"/>
                </a:solidFill>
                <a:latin typeface="Times New Roman" pitchFamily="18" charset="0"/>
                <a:cs typeface="Times New Roman" pitchFamily="18" charset="0"/>
              </a:rPr>
              <a:t>Жалоба подается в суд общей юрисдикции по месту совершения правонарушения</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если проводилось административное расследование</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то в суд общей юрисдикции по месту нахождения органа</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вынесшего постановление.</a:t>
            </a:r>
          </a:p>
          <a:p>
            <a:pPr algn="ctr"/>
            <a:r>
              <a:rPr lang="ru-RU" dirty="0" smtClean="0">
                <a:solidFill>
                  <a:schemeClr val="tx1"/>
                </a:solidFill>
                <a:latin typeface="Times New Roman" pitchFamily="18" charset="0"/>
                <a:cs typeface="Times New Roman" pitchFamily="18" charset="0"/>
              </a:rPr>
              <a:t>Срок оплаты штрафа: 60 дней с даты вступления постановления в силу.</a:t>
            </a:r>
          </a:p>
          <a:p>
            <a:pPr algn="ctr"/>
            <a:r>
              <a:rPr lang="ru-RU" dirty="0" smtClean="0">
                <a:solidFill>
                  <a:schemeClr val="tx1"/>
                </a:solidFill>
                <a:latin typeface="Times New Roman" pitchFamily="18" charset="0"/>
                <a:cs typeface="Times New Roman" pitchFamily="18" charset="0"/>
              </a:rPr>
              <a:t>В случае неисполнения постановления в срок информация направляется в службу судебных приставов и составляется протокол по статье 20.25 КоАП РФ.</a:t>
            </a:r>
          </a:p>
          <a:p>
            <a:pPr algn="ctr"/>
            <a:r>
              <a:rPr lang="en-US" dirty="0" smtClean="0">
                <a:solidFill>
                  <a:schemeClr val="tx1"/>
                </a:solidFill>
                <a:latin typeface="Times New Roman" pitchFamily="18" charset="0"/>
                <a:cs typeface="Times New Roman" pitchFamily="18" charset="0"/>
              </a:rPr>
              <a:t> </a:t>
            </a:r>
            <a:endParaRPr lang="ru-RU"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665314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714364"/>
          </a:xfrm>
        </p:spPr>
        <p:txBody>
          <a:bodyPr>
            <a:normAutofit/>
          </a:bodyPr>
          <a:lstStyle/>
          <a:p>
            <a:pPr algn="ctr"/>
            <a:r>
              <a:rPr lang="ru-RU" dirty="0" smtClean="0">
                <a:latin typeface="Times New Roman" pitchFamily="18" charset="0"/>
                <a:cs typeface="Times New Roman" pitchFamily="18" charset="0"/>
              </a:rPr>
              <a:t>Проблемные сферы закупок</a:t>
            </a:r>
            <a:endParaRPr lang="ru-RU" dirty="0">
              <a:latin typeface="Times New Roman" pitchFamily="18" charset="0"/>
              <a:cs typeface="Times New Roman" pitchFamily="18" charset="0"/>
            </a:endParaRPr>
          </a:p>
        </p:txBody>
      </p:sp>
      <p:sp>
        <p:nvSpPr>
          <p:cNvPr id="4" name="Прямоугольник 3"/>
          <p:cNvSpPr/>
          <p:nvPr/>
        </p:nvSpPr>
        <p:spPr>
          <a:xfrm>
            <a:off x="214282" y="1357298"/>
            <a:ext cx="8643998" cy="6429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Приобретение лекарственных средств и изделий медицинского назначения</a:t>
            </a:r>
            <a:endParaRPr lang="ru-RU" sz="2000" dirty="0">
              <a:solidFill>
                <a:schemeClr val="tx1"/>
              </a:solidFill>
              <a:latin typeface="Times New Roman" pitchFamily="18" charset="0"/>
              <a:cs typeface="Times New Roman" pitchFamily="18" charset="0"/>
            </a:endParaRPr>
          </a:p>
        </p:txBody>
      </p:sp>
      <p:sp>
        <p:nvSpPr>
          <p:cNvPr id="5" name="Прямоугольник 4"/>
          <p:cNvSpPr/>
          <p:nvPr/>
        </p:nvSpPr>
        <p:spPr>
          <a:xfrm>
            <a:off x="214282" y="2000240"/>
            <a:ext cx="8643998" cy="57150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Услуги обязательного страхования гражданской ответственности владельцев транспортных средств</a:t>
            </a:r>
            <a:endParaRPr lang="ru-RU" sz="2000" dirty="0">
              <a:solidFill>
                <a:schemeClr val="tx1"/>
              </a:solidFill>
              <a:latin typeface="Times New Roman" pitchFamily="18" charset="0"/>
              <a:cs typeface="Times New Roman" pitchFamily="18" charset="0"/>
            </a:endParaRPr>
          </a:p>
        </p:txBody>
      </p:sp>
      <p:sp>
        <p:nvSpPr>
          <p:cNvPr id="6" name="Прямоугольник 5"/>
          <p:cNvSpPr/>
          <p:nvPr/>
        </p:nvSpPr>
        <p:spPr>
          <a:xfrm>
            <a:off x="214282" y="2571744"/>
            <a:ext cx="8643998" cy="85725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Строительство, реконструкция, капитальный ремонт объектов капитального строительства (объекты газоснабжения, детские сады, школы, учреждения здравоохранения и т.д.)</a:t>
            </a:r>
            <a:endParaRPr lang="ru-RU" sz="2000" dirty="0">
              <a:solidFill>
                <a:schemeClr val="tx1"/>
              </a:solidFill>
              <a:latin typeface="Times New Roman" pitchFamily="18" charset="0"/>
              <a:cs typeface="Times New Roman" pitchFamily="18" charset="0"/>
            </a:endParaRPr>
          </a:p>
        </p:txBody>
      </p:sp>
      <p:sp>
        <p:nvSpPr>
          <p:cNvPr id="8" name="Прямоугольник 7"/>
          <p:cNvSpPr/>
          <p:nvPr/>
        </p:nvSpPr>
        <p:spPr>
          <a:xfrm>
            <a:off x="214282" y="3429000"/>
            <a:ext cx="8643998" cy="1000132"/>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Строительство, реконструкция, ремонт, капитальный ремонт, содержание автомобильных дорог, искусственных дорожных сооружений, объектов благоустройства</a:t>
            </a:r>
            <a:endParaRPr lang="ru-RU" sz="2000" dirty="0">
              <a:solidFill>
                <a:schemeClr val="tx1"/>
              </a:solidFill>
              <a:latin typeface="Times New Roman" pitchFamily="18" charset="0"/>
              <a:cs typeface="Times New Roman" pitchFamily="18" charset="0"/>
            </a:endParaRPr>
          </a:p>
        </p:txBody>
      </p:sp>
      <p:sp>
        <p:nvSpPr>
          <p:cNvPr id="9" name="Прямоугольник 8"/>
          <p:cNvSpPr/>
          <p:nvPr/>
        </p:nvSpPr>
        <p:spPr>
          <a:xfrm>
            <a:off x="214282" y="4429132"/>
            <a:ext cx="8643998" cy="1071570"/>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Приобретение объектов недвижимости для переселения граждан из ветхоаварийного жилья, детей-сирот, детей ,оставшихся без попечения родителей</a:t>
            </a:r>
            <a:endParaRPr lang="ru-RU" sz="2000" dirty="0">
              <a:solidFill>
                <a:schemeClr val="tx1"/>
              </a:solidFill>
              <a:latin typeface="Times New Roman" pitchFamily="18" charset="0"/>
              <a:cs typeface="Times New Roman" pitchFamily="18" charset="0"/>
            </a:endParaRPr>
          </a:p>
        </p:txBody>
      </p:sp>
      <p:sp>
        <p:nvSpPr>
          <p:cNvPr id="10" name="Прямоугольник 9"/>
          <p:cNvSpPr/>
          <p:nvPr/>
        </p:nvSpPr>
        <p:spPr>
          <a:xfrm>
            <a:off x="214282" y="5500702"/>
            <a:ext cx="8643998" cy="785818"/>
          </a:xfrm>
          <a:prstGeom prst="rect">
            <a:avLst/>
          </a:prstGeom>
          <a:solidFill>
            <a:srgbClr val="AF87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latin typeface="Times New Roman" pitchFamily="18" charset="0"/>
                <a:cs typeface="Times New Roman" pitchFamily="18" charset="0"/>
              </a:rPr>
              <a:t>Приобретение программного обеспечения</a:t>
            </a:r>
            <a:endParaRPr lang="ru-RU" sz="20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1500198"/>
          </a:xfrm>
        </p:spPr>
        <p:txBody>
          <a:bodyPr>
            <a:normAutofit/>
          </a:bodyPr>
          <a:lstStyle/>
          <a:p>
            <a:pPr algn="ctr"/>
            <a:r>
              <a:rPr lang="ru-RU" sz="2400" b="1" dirty="0" smtClean="0">
                <a:latin typeface="Times New Roman" pitchFamily="18" charset="0"/>
                <a:cs typeface="Times New Roman" pitchFamily="18" charset="0"/>
              </a:rPr>
              <a:t>Нарушения законодательства о контрактной системе можно условно разделить на следующие блоки:</a:t>
            </a:r>
            <a:endParaRPr lang="ru-RU" sz="2400" b="1" dirty="0">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963038162"/>
              </p:ext>
            </p:extLst>
          </p:nvPr>
        </p:nvGraphicFramePr>
        <p:xfrm>
          <a:off x="457200" y="1714488"/>
          <a:ext cx="8229600" cy="4859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94A3374-D250-45D0-A168-65D52496266F}" type="slidenum">
              <a:rPr lang="ru-RU" altLang="ru-RU" sz="1200" smtClean="0">
                <a:solidFill>
                  <a:srgbClr val="898989"/>
                </a:solidFill>
              </a:rPr>
              <a:pPr eaLnBrk="1" hangingPunct="1">
                <a:spcBef>
                  <a:spcPct val="0"/>
                </a:spcBef>
                <a:buFontTx/>
                <a:buNone/>
              </a:pPr>
              <a:t>114</a:t>
            </a:fld>
            <a:endParaRPr lang="ru-RU" altLang="ru-RU" sz="1200" smtClean="0">
              <a:solidFill>
                <a:srgbClr val="898989"/>
              </a:solidFill>
            </a:endParaRPr>
          </a:p>
        </p:txBody>
      </p:sp>
      <p:pic>
        <p:nvPicPr>
          <p:cNvPr id="4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388" y="115888"/>
            <a:ext cx="5688012" cy="100965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Times New Roman" panose="02020603050405020304" pitchFamily="18" charset="0"/>
                <a:cs typeface="Times New Roman" panose="02020603050405020304" pitchFamily="18" charset="0"/>
              </a:rPr>
              <a:t>Нарушения законодательства о контрактной системе при выборе способа определения поставщиков (подрядчиков, исполнителей)</a:t>
            </a:r>
          </a:p>
        </p:txBody>
      </p:sp>
      <p:sp>
        <p:nvSpPr>
          <p:cNvPr id="5" name="Скругленный прямоугольник 4"/>
          <p:cNvSpPr/>
          <p:nvPr/>
        </p:nvSpPr>
        <p:spPr>
          <a:xfrm>
            <a:off x="201613" y="3716338"/>
            <a:ext cx="3074987" cy="2952750"/>
          </a:xfrm>
          <a:prstGeom prst="round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Times New Roman" panose="02020603050405020304" pitchFamily="18" charset="0"/>
                <a:cs typeface="Times New Roman" panose="02020603050405020304" pitchFamily="18" charset="0"/>
              </a:rPr>
              <a:t>Строительство, реконструкция, капитальный ремонт объектов капитального строительства, линейных объектов (объекты газоснабжения, капитальный ремонт или реконструкция сетей водоснабжения, строительство, реконструкция, капитальный ремонт, содержание дорог)</a:t>
            </a:r>
          </a:p>
        </p:txBody>
      </p:sp>
      <p:sp>
        <p:nvSpPr>
          <p:cNvPr id="6" name="Стрелка вниз 5"/>
          <p:cNvSpPr/>
          <p:nvPr/>
        </p:nvSpPr>
        <p:spPr>
          <a:xfrm>
            <a:off x="3203575" y="1125538"/>
            <a:ext cx="2736850" cy="2590800"/>
          </a:xfrm>
          <a:prstGeom prst="down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i="1" dirty="0">
                <a:solidFill>
                  <a:schemeClr val="tx1"/>
                </a:solidFill>
                <a:latin typeface="Times New Roman" panose="02020603050405020304" pitchFamily="18" charset="0"/>
                <a:cs typeface="Times New Roman" panose="02020603050405020304" pitchFamily="18" charset="0"/>
              </a:rPr>
              <a:t>Суть нарушения</a:t>
            </a:r>
          </a:p>
          <a:p>
            <a:pPr algn="ctr">
              <a:defRPr/>
            </a:pPr>
            <a:r>
              <a:rPr lang="ru-RU" b="1" i="1" dirty="0">
                <a:solidFill>
                  <a:schemeClr val="tx1"/>
                </a:solidFill>
                <a:latin typeface="Times New Roman" panose="02020603050405020304" pitchFamily="18" charset="0"/>
                <a:cs typeface="Times New Roman" panose="02020603050405020304" pitchFamily="18" charset="0"/>
              </a:rPr>
              <a:t>ч. 1, 2, 2.1 статьи 7.29 КоАП РФ</a:t>
            </a:r>
          </a:p>
        </p:txBody>
      </p:sp>
      <p:sp>
        <p:nvSpPr>
          <p:cNvPr id="7" name="Скругленный прямоугольник 6"/>
          <p:cNvSpPr/>
          <p:nvPr/>
        </p:nvSpPr>
        <p:spPr>
          <a:xfrm>
            <a:off x="3419475" y="3716338"/>
            <a:ext cx="5616575" cy="2952750"/>
          </a:xfrm>
          <a:prstGeom prst="roundRect">
            <a:avLst/>
          </a:prstGeom>
          <a:solidFill>
            <a:srgbClr val="BAA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Times New Roman" panose="02020603050405020304" pitchFamily="18" charset="0"/>
                <a:cs typeface="Times New Roman" panose="02020603050405020304" pitchFamily="18" charset="0"/>
              </a:rPr>
              <a:t>1) Заключение контрактов </a:t>
            </a:r>
            <a:r>
              <a:rPr lang="ru-RU" sz="1600" b="1" i="1" dirty="0">
                <a:solidFill>
                  <a:schemeClr val="tx1"/>
                </a:solidFill>
                <a:latin typeface="Times New Roman" panose="02020603050405020304" pitchFamily="18" charset="0"/>
                <a:cs typeface="Times New Roman" panose="02020603050405020304" pitchFamily="18" charset="0"/>
              </a:rPr>
              <a:t>по пункту 9 части 1 статьи 93 ФЗ № 44</a:t>
            </a:r>
            <a:r>
              <a:rPr lang="ru-RU" sz="1600" dirty="0">
                <a:solidFill>
                  <a:schemeClr val="tx1"/>
                </a:solidFill>
                <a:latin typeface="Times New Roman" panose="02020603050405020304" pitchFamily="18" charset="0"/>
                <a:cs typeface="Times New Roman" panose="02020603050405020304" pitchFamily="18" charset="0"/>
              </a:rPr>
              <a:t>  (в том числе на основании протоколов Комиссий по ГО и ЧО) в отсутствие оснований (аварий, обстоятельств непреодолимой силы, чрезвычайных ситуаций природного техногенного характера).</a:t>
            </a:r>
          </a:p>
          <a:p>
            <a:pPr algn="ctr">
              <a:defRPr/>
            </a:pPr>
            <a:r>
              <a:rPr lang="ru-RU" sz="1600" dirty="0" smtClean="0">
                <a:solidFill>
                  <a:schemeClr val="tx1"/>
                </a:solidFill>
                <a:latin typeface="Times New Roman" panose="02020603050405020304" pitchFamily="18" charset="0"/>
                <a:cs typeface="Times New Roman" panose="02020603050405020304" pitchFamily="18" charset="0"/>
              </a:rPr>
              <a:t>2) </a:t>
            </a:r>
            <a:r>
              <a:rPr lang="ru-RU" sz="1600" dirty="0">
                <a:solidFill>
                  <a:schemeClr val="tx1"/>
                </a:solidFill>
                <a:latin typeface="Times New Roman" panose="02020603050405020304" pitchFamily="18" charset="0"/>
                <a:cs typeface="Times New Roman" panose="02020603050405020304" pitchFamily="18" charset="0"/>
              </a:rPr>
              <a:t>Проведение закупок конкурсами вместо электронного аукциона </a:t>
            </a:r>
            <a:r>
              <a:rPr lang="ru-RU" sz="1600" dirty="0" smtClean="0">
                <a:solidFill>
                  <a:schemeClr val="tx1"/>
                </a:solidFill>
                <a:latin typeface="Times New Roman" panose="02020603050405020304" pitchFamily="18" charset="0"/>
                <a:cs typeface="Times New Roman" panose="02020603050405020304" pitchFamily="18" charset="0"/>
              </a:rPr>
              <a:t>(статьи 24,  </a:t>
            </a:r>
            <a:r>
              <a:rPr lang="ru-RU" sz="1600" dirty="0">
                <a:solidFill>
                  <a:schemeClr val="tx1"/>
                </a:solidFill>
                <a:latin typeface="Times New Roman" panose="02020603050405020304" pitchFamily="18" charset="0"/>
                <a:cs typeface="Times New Roman" panose="02020603050405020304" pitchFamily="18" charset="0"/>
              </a:rPr>
              <a:t>Распоряжения Правительства РФ № 471-р</a:t>
            </a:r>
            <a:r>
              <a:rPr lang="ru-RU" sz="1600" dirty="0" smtClean="0">
                <a:solidFill>
                  <a:schemeClr val="tx1"/>
                </a:solidFill>
                <a:latin typeface="Times New Roman" panose="02020603050405020304" pitchFamily="18" charset="0"/>
                <a:cs typeface="Times New Roman" panose="02020603050405020304" pitchFamily="18" charset="0"/>
              </a:rPr>
              <a:t>).</a:t>
            </a:r>
          </a:p>
          <a:p>
            <a:pPr algn="ctr">
              <a:defRPr/>
            </a:pPr>
            <a:r>
              <a:rPr lang="ru-RU" sz="1600" dirty="0" smtClean="0">
                <a:solidFill>
                  <a:schemeClr val="tx1"/>
                </a:solidFill>
                <a:latin typeface="Times New Roman" panose="02020603050405020304" pitchFamily="18" charset="0"/>
                <a:cs typeface="Times New Roman" panose="02020603050405020304" pitchFamily="18" charset="0"/>
              </a:rPr>
              <a:t>3) Заключение контрактов по пункту 11 части 1 статьи 93 ФЗ № 44 в отсутствие правовых оснований</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8" name="Стрелка вниз 7"/>
          <p:cNvSpPr/>
          <p:nvPr/>
        </p:nvSpPr>
        <p:spPr>
          <a:xfrm>
            <a:off x="33338" y="1125538"/>
            <a:ext cx="2700337" cy="2519362"/>
          </a:xfrm>
          <a:prstGeom prst="downArrow">
            <a:avLst>
              <a:gd name="adj1" fmla="val 50000"/>
              <a:gd name="adj2" fmla="val 50916"/>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i="1" dirty="0">
                <a:solidFill>
                  <a:schemeClr val="tx1"/>
                </a:solidFill>
                <a:latin typeface="Times New Roman" panose="02020603050405020304" pitchFamily="18" charset="0"/>
                <a:cs typeface="Times New Roman" panose="02020603050405020304" pitchFamily="18" charset="0"/>
              </a:rPr>
              <a:t>Объекты закупок</a:t>
            </a:r>
          </a:p>
        </p:txBody>
      </p:sp>
    </p:spTree>
    <p:extLst>
      <p:ext uri="{BB962C8B-B14F-4D97-AF65-F5344CB8AC3E}">
        <p14:creationId xmlns:p14="http://schemas.microsoft.com/office/powerpoint/2010/main" val="3171805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85720" y="500042"/>
            <a:ext cx="2808312" cy="342902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i="1" dirty="0" smtClean="0">
                <a:solidFill>
                  <a:schemeClr val="tx1"/>
                </a:solidFill>
              </a:rPr>
              <a:t>Закупка у единственного поставщика (подрядчика, исполнителя) п. 9 ч. 1 ст. 93</a:t>
            </a:r>
          </a:p>
          <a:p>
            <a:pPr algn="ctr"/>
            <a:r>
              <a:rPr lang="ru-RU" sz="2400" i="1" dirty="0" smtClean="0">
                <a:solidFill>
                  <a:schemeClr val="tx1"/>
                </a:solidFill>
              </a:rPr>
              <a:t>ФЗ № 44</a:t>
            </a:r>
            <a:endParaRPr lang="ru-RU" sz="2400" i="1" dirty="0">
              <a:solidFill>
                <a:schemeClr val="tx1"/>
              </a:solidFill>
            </a:endParaRPr>
          </a:p>
        </p:txBody>
      </p:sp>
      <p:sp>
        <p:nvSpPr>
          <p:cNvPr id="5" name="Стрелка вправо 4"/>
          <p:cNvSpPr/>
          <p:nvPr/>
        </p:nvSpPr>
        <p:spPr>
          <a:xfrm>
            <a:off x="3214678" y="364877"/>
            <a:ext cx="978408" cy="484632"/>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4313484" y="428604"/>
            <a:ext cx="4617752" cy="3571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авария</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7" name="Стрелка вправо 6"/>
          <p:cNvSpPr/>
          <p:nvPr/>
        </p:nvSpPr>
        <p:spPr>
          <a:xfrm>
            <a:off x="3214678" y="1071546"/>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p:cNvSpPr/>
          <p:nvPr/>
        </p:nvSpPr>
        <p:spPr>
          <a:xfrm>
            <a:off x="3214678" y="1785926"/>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4309709" y="885234"/>
            <a:ext cx="4607372" cy="42862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непреодолимая сила</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1" name="Стрелка вправо 10"/>
          <p:cNvSpPr/>
          <p:nvPr/>
        </p:nvSpPr>
        <p:spPr>
          <a:xfrm>
            <a:off x="3229994" y="2728344"/>
            <a:ext cx="978408"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311910" y="1543831"/>
            <a:ext cx="4558131" cy="100526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медицинская помощь в экстренной форме либо в оказании медицинской помощи в неотложной форме</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69432" y="4410167"/>
            <a:ext cx="8572560" cy="110706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Tx/>
              <a:buChar char="-"/>
            </a:pPr>
            <a:r>
              <a:rPr lang="ru-RU" dirty="0" smtClean="0">
                <a:solidFill>
                  <a:schemeClr val="tx1"/>
                </a:solidFill>
                <a:latin typeface="Times New Roman" pitchFamily="18" charset="0"/>
                <a:cs typeface="Times New Roman" pitchFamily="18" charset="0"/>
              </a:rPr>
              <a:t>применение иных способов определения подрядчика (исполнителя), требующих затрат времени нецелесообразно;</a:t>
            </a:r>
          </a:p>
          <a:p>
            <a:pPr algn="just">
              <a:buFontTx/>
              <a:buChar char="-"/>
            </a:pPr>
            <a:r>
              <a:rPr lang="ru-RU" dirty="0" smtClean="0">
                <a:solidFill>
                  <a:schemeClr val="tx1"/>
                </a:solidFill>
                <a:latin typeface="Times New Roman" pitchFamily="18" charset="0"/>
                <a:cs typeface="Times New Roman" pitchFamily="18" charset="0"/>
              </a:rPr>
              <a:t> контракт заключается в количестве, объеме, которые необходимы для ликвидации или предупреждения.</a:t>
            </a:r>
            <a:endParaRPr lang="ru-RU" dirty="0">
              <a:solidFill>
                <a:schemeClr val="tx1"/>
              </a:solidFill>
              <a:latin typeface="Times New Roman" pitchFamily="18" charset="0"/>
              <a:cs typeface="Times New Roman" pitchFamily="18" charset="0"/>
            </a:endParaRPr>
          </a:p>
        </p:txBody>
      </p:sp>
      <p:sp>
        <p:nvSpPr>
          <p:cNvPr id="2" name="Скругленный прямоугольник 1"/>
          <p:cNvSpPr/>
          <p:nvPr/>
        </p:nvSpPr>
        <p:spPr>
          <a:xfrm>
            <a:off x="4313484" y="2776779"/>
            <a:ext cx="4554102" cy="1440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предупреждения (</a:t>
            </a:r>
            <a:r>
              <a:rPr lang="ru-RU" sz="1400" b="1" u="sng" dirty="0">
                <a:solidFill>
                  <a:schemeClr val="tx1"/>
                </a:solidFill>
                <a:latin typeface="Times New Roman" panose="02020603050405020304" pitchFamily="18" charset="0"/>
                <a:cs typeface="Times New Roman" panose="02020603050405020304" pitchFamily="18" charset="0"/>
              </a:rPr>
              <a:t>при введении режима повышенной готовности функционирования органов управления и сил единой государственной системы предупреждения и ликвидации чрезвычайных ситуаций</a:t>
            </a:r>
            <a:r>
              <a:rPr lang="ru-RU" sz="1400" dirty="0">
                <a:solidFill>
                  <a:schemeClr val="tx1"/>
                </a:solidFill>
                <a:latin typeface="Times New Roman" panose="02020603050405020304" pitchFamily="18" charset="0"/>
                <a:cs typeface="Times New Roman" panose="02020603050405020304" pitchFamily="18" charset="0"/>
              </a:rPr>
              <a:t>) и (или) ликвидации чрезвычайной ситуации, для оказания гуманитарной помощи</a:t>
            </a:r>
          </a:p>
        </p:txBody>
      </p:sp>
      <p:sp>
        <p:nvSpPr>
          <p:cNvPr id="3" name="Прямоугольник 2"/>
          <p:cNvSpPr/>
          <p:nvPr/>
        </p:nvSpPr>
        <p:spPr>
          <a:xfrm>
            <a:off x="107504" y="5661248"/>
            <a:ext cx="8928992" cy="1080120"/>
          </a:xfrm>
          <a:prstGeom prst="rect">
            <a:avLst/>
          </a:prstGeom>
          <a:solidFill>
            <a:schemeClr val="accent3">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Закупки</a:t>
            </a:r>
            <a:r>
              <a:rPr lang="ru-RU" sz="1400" dirty="0">
                <a:solidFill>
                  <a:schemeClr val="tx1"/>
                </a:solidFill>
                <a:latin typeface="Times New Roman" panose="02020603050405020304" pitchFamily="18" charset="0"/>
                <a:cs typeface="Times New Roman" panose="02020603050405020304" pitchFamily="18" charset="0"/>
              </a:rPr>
              <a:t>, направленные на профилактику, предупреждение и ликвидацию последствий распространения COVID-19 могут осуществляться </a:t>
            </a:r>
            <a:r>
              <a:rPr lang="ru-RU" sz="1400" dirty="0" smtClean="0">
                <a:solidFill>
                  <a:schemeClr val="tx1"/>
                </a:solidFill>
                <a:latin typeface="Times New Roman" panose="02020603050405020304" pitchFamily="18" charset="0"/>
                <a:cs typeface="Times New Roman" panose="02020603050405020304" pitchFamily="18" charset="0"/>
              </a:rPr>
              <a:t>по пункту 9 части 1 статьи 93 ФЗ № 44 при </a:t>
            </a:r>
            <a:r>
              <a:rPr lang="ru-RU" sz="1400" dirty="0">
                <a:solidFill>
                  <a:schemeClr val="tx1"/>
                </a:solidFill>
                <a:latin typeface="Times New Roman" panose="02020603050405020304" pitchFamily="18" charset="0"/>
                <a:cs typeface="Times New Roman" panose="02020603050405020304" pitchFamily="18" charset="0"/>
              </a:rPr>
              <a:t>условии наличия причинно-следственной связи цели и предмета такой закупки</a:t>
            </a:r>
            <a:r>
              <a:rPr lang="ru-RU" sz="1400" dirty="0" smtClean="0">
                <a:solidFill>
                  <a:schemeClr val="tx1"/>
                </a:solidFill>
                <a:latin typeface="Times New Roman" panose="02020603050405020304" pitchFamily="18" charset="0"/>
                <a:cs typeface="Times New Roman" panose="02020603050405020304" pitchFamily="18" charset="0"/>
              </a:rPr>
              <a:t>.</a:t>
            </a:r>
          </a:p>
          <a:p>
            <a:pPr algn="ctr"/>
            <a:r>
              <a:rPr lang="ru-RU" sz="1400" dirty="0" smtClean="0">
                <a:solidFill>
                  <a:schemeClr val="tx1"/>
                </a:solidFill>
                <a:latin typeface="Times New Roman" panose="02020603050405020304" pitchFamily="18" charset="0"/>
                <a:cs typeface="Times New Roman" panose="02020603050405020304" pitchFamily="18" charset="0"/>
              </a:rPr>
              <a:t>(совместное письмо ФАС России, Министерства финансов России, МЧС России от 03.04.2020, письмо ФАС России от 18.03.2020 № ИА/21684/20, письмо Министерства финансов </a:t>
            </a:r>
            <a:r>
              <a:rPr lang="ru-RU" sz="1400" dirty="0">
                <a:solidFill>
                  <a:schemeClr val="tx1"/>
                </a:solidFill>
                <a:latin typeface="Times New Roman" panose="02020603050405020304" pitchFamily="18" charset="0"/>
                <a:cs typeface="Times New Roman" panose="02020603050405020304" pitchFamily="18" charset="0"/>
              </a:rPr>
              <a:t>России от 19.03.2020 </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 </a:t>
            </a:r>
            <a:r>
              <a:rPr lang="ru-RU" sz="1400" dirty="0" smtClean="0">
                <a:solidFill>
                  <a:schemeClr val="tx1"/>
                </a:solidFill>
                <a:latin typeface="Times New Roman" panose="02020603050405020304" pitchFamily="18" charset="0"/>
                <a:cs typeface="Times New Roman" panose="02020603050405020304" pitchFamily="18" charset="0"/>
              </a:rPr>
              <a:t>24-06-06/21324)</a:t>
            </a:r>
            <a:endParaRPr lang="ru-RU" sz="1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1285884"/>
          </a:xfrm>
        </p:spPr>
        <p:txBody>
          <a:bodyPr>
            <a:normAutofit/>
          </a:bodyPr>
          <a:lstStyle/>
          <a:p>
            <a:pPr algn="ctr"/>
            <a:r>
              <a:rPr lang="ru-RU" sz="2800" b="1" dirty="0" smtClean="0">
                <a:latin typeface="Times New Roman" pitchFamily="18" charset="0"/>
                <a:cs typeface="Times New Roman" pitchFamily="18" charset="0"/>
              </a:rPr>
              <a:t>Постановление Президиума Верховного суда Российской Федерации от 24.03.2016 № 7</a:t>
            </a:r>
            <a:endParaRPr lang="ru-RU" sz="2800" b="1" dirty="0">
              <a:latin typeface="Times New Roman" pitchFamily="18" charset="0"/>
              <a:cs typeface="Times New Roman" pitchFamily="18" charset="0"/>
            </a:endParaRPr>
          </a:p>
        </p:txBody>
      </p:sp>
      <p:sp>
        <p:nvSpPr>
          <p:cNvPr id="3" name="Содержимое 2"/>
          <p:cNvSpPr>
            <a:spLocks noGrp="1"/>
          </p:cNvSpPr>
          <p:nvPr>
            <p:ph idx="1"/>
          </p:nvPr>
        </p:nvSpPr>
        <p:spPr>
          <a:xfrm>
            <a:off x="107504" y="1484784"/>
            <a:ext cx="8928992" cy="3384376"/>
          </a:xfrm>
        </p:spPr>
        <p:txBody>
          <a:bodyPr>
            <a:normAutofit fontScale="70000" lnSpcReduction="20000"/>
          </a:bodyPr>
          <a:lstStyle/>
          <a:p>
            <a:pPr algn="just"/>
            <a:r>
              <a:rPr lang="ru-RU" dirty="0" smtClean="0">
                <a:latin typeface="Times New Roman" pitchFamily="18" charset="0"/>
                <a:cs typeface="Times New Roman" pitchFamily="18" charset="0"/>
              </a:rPr>
              <a:t>пункт 3 статьи 401 ГК РФ  - для признания обстоятельства непреодолимой силы необходимо, чтобы оно носило </a:t>
            </a:r>
            <a:r>
              <a:rPr lang="ru-RU" b="1" u="sng" dirty="0" smtClean="0">
                <a:latin typeface="Times New Roman" pitchFamily="18" charset="0"/>
                <a:cs typeface="Times New Roman" pitchFamily="18" charset="0"/>
              </a:rPr>
              <a:t>чрезвычайный и непредотвратимый характер</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требование чрезвычайности подразумевает </a:t>
            </a:r>
            <a:r>
              <a:rPr lang="ru-RU" b="1" u="sng" dirty="0" smtClean="0">
                <a:latin typeface="Times New Roman" pitchFamily="18" charset="0"/>
                <a:cs typeface="Times New Roman" pitchFamily="18" charset="0"/>
              </a:rPr>
              <a:t>исключительность рассматриваемого обстоятельства</a:t>
            </a:r>
            <a:r>
              <a:rPr lang="ru-RU" dirty="0" smtClean="0">
                <a:latin typeface="Times New Roman" pitchFamily="18" charset="0"/>
                <a:cs typeface="Times New Roman" pitchFamily="18" charset="0"/>
              </a:rPr>
              <a:t>, наступление которого не является обычным в конкретных условиях;</a:t>
            </a:r>
          </a:p>
          <a:p>
            <a:pPr algn="just"/>
            <a:r>
              <a:rPr lang="ru-RU" dirty="0" smtClean="0">
                <a:latin typeface="Times New Roman" pitchFamily="18" charset="0"/>
                <a:cs typeface="Times New Roman" pitchFamily="18" charset="0"/>
              </a:rPr>
              <a:t>не могут быть признаны непреодолимой силой обстоятельства, наступление которых зависело от воли или действий стороны обязательства, например, отсутствие необходимых денежных средств, нарушение обязательств контрагентами и т.д.</a:t>
            </a:r>
          </a:p>
          <a:p>
            <a:pPr marL="109728" indent="0" algn="just">
              <a:buNone/>
            </a:pPr>
            <a:r>
              <a:rPr lang="ru-RU" dirty="0" smtClean="0">
                <a:latin typeface="Times New Roman" pitchFamily="18" charset="0"/>
                <a:cs typeface="Times New Roman" pitchFamily="18" charset="0"/>
              </a:rPr>
              <a:t>	</a:t>
            </a:r>
            <a:r>
              <a:rPr lang="ru-RU" i="1" u="sng" dirty="0" smtClean="0">
                <a:latin typeface="Times New Roman" pitchFamily="18" charset="0"/>
                <a:cs typeface="Times New Roman" pitchFamily="18" charset="0"/>
              </a:rPr>
              <a:t>Постановления </a:t>
            </a:r>
            <a:r>
              <a:rPr lang="ru-RU" i="1" u="sng" dirty="0">
                <a:latin typeface="Times New Roman" pitchFamily="18" charset="0"/>
                <a:cs typeface="Times New Roman" pitchFamily="18" charset="0"/>
              </a:rPr>
              <a:t>Арбитражного суда Уральского округа № Ф09-7971/15 от 11.03.2016 по делу № А76-11583/2015, № Ф09-3441/15 от 13.10.2015 по делу № </a:t>
            </a:r>
            <a:r>
              <a:rPr lang="ru-RU" i="1" u="sng" dirty="0" smtClean="0">
                <a:latin typeface="Times New Roman" pitchFamily="18" charset="0"/>
                <a:cs typeface="Times New Roman" pitchFamily="18" charset="0"/>
              </a:rPr>
              <a:t>А76-30263/2014, от 09.12.2020 по делу № А76-48041/2019.</a:t>
            </a:r>
            <a:endParaRPr lang="ru-RU" i="1" u="sng" dirty="0">
              <a:latin typeface="Times New Roman" pitchFamily="18" charset="0"/>
              <a:cs typeface="Times New Roman" pitchFamily="18" charset="0"/>
            </a:endParaRPr>
          </a:p>
        </p:txBody>
      </p:sp>
      <p:sp>
        <p:nvSpPr>
          <p:cNvPr id="4" name="Скругленный прямоугольник 3"/>
          <p:cNvSpPr/>
          <p:nvPr/>
        </p:nvSpPr>
        <p:spPr>
          <a:xfrm>
            <a:off x="251520" y="4869160"/>
            <a:ext cx="8678198" cy="163167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smtClean="0">
                <a:solidFill>
                  <a:schemeClr val="tx1"/>
                </a:solidFill>
                <a:latin typeface="Times New Roman" pitchFamily="18" charset="0"/>
                <a:cs typeface="Times New Roman" pitchFamily="18" charset="0"/>
              </a:rPr>
              <a:t>Не являются обстоятельствами непреодолимой силы:</a:t>
            </a:r>
          </a:p>
          <a:p>
            <a:pPr algn="ctr">
              <a:buFont typeface="Wingdings" pitchFamily="2" charset="2"/>
              <a:buChar char="v"/>
            </a:pPr>
            <a:r>
              <a:rPr lang="ru-RU" b="1" dirty="0" smtClean="0">
                <a:solidFill>
                  <a:schemeClr val="tx1"/>
                </a:solidFill>
                <a:latin typeface="Times New Roman" pitchFamily="18" charset="0"/>
                <a:cs typeface="Times New Roman" pitchFamily="18" charset="0"/>
              </a:rPr>
              <a:t> предписания контрольных органов в сфере закупок;</a:t>
            </a:r>
          </a:p>
          <a:p>
            <a:pPr algn="ctr">
              <a:buFont typeface="Wingdings" pitchFamily="2" charset="2"/>
              <a:buChar char="v"/>
            </a:pPr>
            <a:r>
              <a:rPr lang="ru-RU" b="1" dirty="0" smtClean="0">
                <a:solidFill>
                  <a:schemeClr val="tx1"/>
                </a:solidFill>
                <a:latin typeface="Times New Roman" pitchFamily="18" charset="0"/>
                <a:cs typeface="Times New Roman" pitchFamily="18" charset="0"/>
              </a:rPr>
              <a:t>ограниченный срок действия лимитов бюджетных обязательств;</a:t>
            </a:r>
          </a:p>
          <a:p>
            <a:pPr algn="ctr">
              <a:buFont typeface="Wingdings" pitchFamily="2" charset="2"/>
              <a:buChar char="v"/>
            </a:pPr>
            <a:r>
              <a:rPr lang="ru-RU" b="1" dirty="0" smtClean="0">
                <a:solidFill>
                  <a:schemeClr val="tx1"/>
                </a:solidFill>
                <a:latin typeface="Times New Roman" pitchFamily="18" charset="0"/>
                <a:cs typeface="Times New Roman" pitchFamily="18" charset="0"/>
              </a:rPr>
              <a:t>расторжение контрактов с поставщиками (подрядчиками, исполнителями)</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29600" cy="720080"/>
          </a:xfrm>
        </p:spPr>
        <p:txBody>
          <a:bodyPr>
            <a:normAutofit fontScale="90000"/>
          </a:bodyPr>
          <a:lstStyle/>
          <a:p>
            <a:pPr algn="ctr"/>
            <a:r>
              <a:rPr lang="ru-RU" sz="2700" b="1" dirty="0" smtClean="0">
                <a:solidFill>
                  <a:srgbClr val="FF0000"/>
                </a:solidFill>
                <a:latin typeface="Times New Roman" panose="02020603050405020304" pitchFamily="18" charset="0"/>
                <a:cs typeface="Times New Roman" panose="02020603050405020304" pitchFamily="18" charset="0"/>
              </a:rPr>
              <a:t>Медицинская </a:t>
            </a:r>
            <a:r>
              <a:rPr lang="ru-RU" sz="2700" b="1" dirty="0">
                <a:solidFill>
                  <a:srgbClr val="FF0000"/>
                </a:solidFill>
                <a:latin typeface="Times New Roman" panose="02020603050405020304" pitchFamily="18" charset="0"/>
                <a:cs typeface="Times New Roman" panose="02020603050405020304" pitchFamily="18" charset="0"/>
              </a:rPr>
              <a:t>помощь в экстренной форме либо в оказании медицинской помощи в неотложной форме</a:t>
            </a:r>
            <a:r>
              <a:rPr lang="ru-RU" dirty="0"/>
              <a:t/>
            </a:r>
            <a:br>
              <a:rPr lang="ru-RU" dirty="0"/>
            </a:br>
            <a:endParaRPr lang="ru-RU" dirty="0"/>
          </a:p>
        </p:txBody>
      </p:sp>
      <p:sp>
        <p:nvSpPr>
          <p:cNvPr id="3" name="Объект 2"/>
          <p:cNvSpPr>
            <a:spLocks noGrp="1"/>
          </p:cNvSpPr>
          <p:nvPr>
            <p:ph idx="1"/>
          </p:nvPr>
        </p:nvSpPr>
        <p:spPr>
          <a:xfrm>
            <a:off x="179512" y="1340768"/>
            <a:ext cx="8856984" cy="5233768"/>
          </a:xfrm>
        </p:spPr>
        <p:txBody>
          <a:bodyPr>
            <a:normAutofit/>
          </a:bodyPr>
          <a:lstStyle/>
          <a:p>
            <a:pPr marL="109728" indent="0" algn="just">
              <a:buNone/>
            </a:pPr>
            <a:r>
              <a:rPr lang="ru-RU" sz="1600" dirty="0" smtClean="0">
                <a:latin typeface="Times New Roman" panose="02020603050405020304" pitchFamily="18" charset="0"/>
                <a:cs typeface="Times New Roman" panose="02020603050405020304" pitchFamily="18" charset="0"/>
              </a:rPr>
              <a:t>	Медицинская </a:t>
            </a:r>
            <a:r>
              <a:rPr lang="ru-RU" sz="1600" dirty="0">
                <a:latin typeface="Times New Roman" panose="02020603050405020304" pitchFamily="18" charset="0"/>
                <a:cs typeface="Times New Roman" panose="02020603050405020304" pitchFamily="18" charset="0"/>
              </a:rPr>
              <a:t>помощь в экстренной форме оказывается при внезапных острых заболеваниях, состояниях, обострении хронических заболеваний, представляющих угрозу жизни пациента (п. 1 ч. 4 ст. 32 Закона от 21.11.2011 N 323-ФЗ</a:t>
            </a:r>
            <a:r>
              <a:rPr lang="ru-RU" sz="1600" dirty="0" smtClean="0">
                <a:latin typeface="Times New Roman" panose="02020603050405020304" pitchFamily="18" charset="0"/>
                <a:cs typeface="Times New Roman" panose="02020603050405020304" pitchFamily="18" charset="0"/>
              </a:rPr>
              <a:t>).</a:t>
            </a:r>
          </a:p>
          <a:p>
            <a:pPr marL="109728"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Медицинскую </a:t>
            </a:r>
            <a:r>
              <a:rPr lang="ru-RU" sz="1600" dirty="0">
                <a:latin typeface="Times New Roman" panose="02020603050405020304" pitchFamily="18" charset="0"/>
                <a:cs typeface="Times New Roman" panose="02020603050405020304" pitchFamily="18" charset="0"/>
              </a:rPr>
              <a:t>помощь в экстренной форме гражданину оказывают медицинская организация и медицинский работник безотлагательно и бесплатно. Отказ в ее оказании не допускается (ч. 2 ст. 11 Закона N 323-ФЗ).</a:t>
            </a:r>
          </a:p>
          <a:p>
            <a:pPr marL="109728" indent="0" algn="just">
              <a:buNone/>
            </a:pPr>
            <a:r>
              <a:rPr lang="ru-RU" sz="1600" dirty="0" smtClean="0">
                <a:latin typeface="Times New Roman" panose="02020603050405020304" pitchFamily="18" charset="0"/>
                <a:cs typeface="Times New Roman" panose="02020603050405020304" pitchFamily="18" charset="0"/>
              </a:rPr>
              <a:t>	Медицинская </a:t>
            </a:r>
            <a:r>
              <a:rPr lang="ru-RU" sz="1600" dirty="0">
                <a:latin typeface="Times New Roman" panose="02020603050405020304" pitchFamily="18" charset="0"/>
                <a:cs typeface="Times New Roman" panose="02020603050405020304" pitchFamily="18" charset="0"/>
              </a:rPr>
              <a:t>организация - это юридическое лицо независимо от формы собственности, осуществляющее медицинскую деятельность на основании лицензии, выданной в соответствии с законодательством РФ о лицензировании отдельных видов деятельности, в том числе и частная медицинская клиника (п. 11 ст. 2 Закона N 323-ФЗ).</a:t>
            </a:r>
          </a:p>
          <a:p>
            <a:pPr marL="109728" indent="0" algn="just">
              <a:buNone/>
            </a:pPr>
            <a:r>
              <a:rPr lang="ru-RU" sz="1600" dirty="0" smtClean="0">
                <a:latin typeface="Times New Roman" panose="02020603050405020304" pitchFamily="18" charset="0"/>
                <a:cs typeface="Times New Roman" panose="02020603050405020304" pitchFamily="18" charset="0"/>
              </a:rPr>
              <a:t>	Таким </a:t>
            </a:r>
            <a:r>
              <a:rPr lang="ru-RU" sz="1600" dirty="0">
                <a:latin typeface="Times New Roman" panose="02020603050405020304" pitchFamily="18" charset="0"/>
                <a:cs typeface="Times New Roman" panose="02020603050405020304" pitchFamily="18" charset="0"/>
              </a:rPr>
              <a:t>образом, любому человеку в целях устранения угрозы жизни гарантирована бесплатная экстренная медицинская помощь. Ее оказывает в том числе и частная медицинская клиника.</a:t>
            </a:r>
          </a:p>
          <a:p>
            <a:pPr marL="109728" indent="0" algn="just">
              <a:buNone/>
            </a:pPr>
            <a:r>
              <a:rPr lang="ru-RU" sz="1600" dirty="0" smtClean="0">
                <a:latin typeface="Times New Roman" panose="02020603050405020304" pitchFamily="18" charset="0"/>
                <a:cs typeface="Times New Roman" panose="02020603050405020304" pitchFamily="18" charset="0"/>
              </a:rPr>
              <a:t>	Кроме </a:t>
            </a:r>
            <a:r>
              <a:rPr lang="ru-RU" sz="1600" dirty="0">
                <a:latin typeface="Times New Roman" panose="02020603050405020304" pitchFamily="18" charset="0"/>
                <a:cs typeface="Times New Roman" panose="02020603050405020304" pitchFamily="18" charset="0"/>
              </a:rPr>
              <a:t>того, медицинские услуги оказываются бесплатно, если при предоставлении платных медицинских услуг потребуются дополнительные медицинские услуги по экстренным показаниям для устранения угрозы жизни пациента при внезапных острых заболеваниях, состояниях, обострениях хронических заболеваний (п. 21 Правил, утв. Постановлением Правительства РФ от 04.10.2012 N 1006).</a:t>
            </a:r>
          </a:p>
          <a:p>
            <a:pPr marL="109728" indent="0" algn="just">
              <a:buNone/>
            </a:pPr>
            <a:r>
              <a:rPr lang="ru-RU" sz="1600" dirty="0" smtClean="0">
                <a:latin typeface="Times New Roman" panose="02020603050405020304" pitchFamily="18" charset="0"/>
                <a:cs typeface="Times New Roman" panose="02020603050405020304" pitchFamily="18" charset="0"/>
              </a:rPr>
              <a:t>	За </a:t>
            </a:r>
            <a:r>
              <a:rPr lang="ru-RU" sz="1600" dirty="0">
                <a:latin typeface="Times New Roman" panose="02020603050405020304" pitchFamily="18" charset="0"/>
                <a:cs typeface="Times New Roman" panose="02020603050405020304" pitchFamily="18" charset="0"/>
              </a:rPr>
              <a:t>неоказание медицинской помощи в экстренной форме медицинские организации и медицинские работники несут ответственность (ч. 3 ст. 11 Закона N 323-ФЗ).</a:t>
            </a:r>
          </a:p>
          <a:p>
            <a:pPr algn="just"/>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20753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066800"/>
          </a:xfrm>
        </p:spPr>
        <p:txBody>
          <a:bodyPr>
            <a:noAutofit/>
          </a:bodyPr>
          <a:lstStyle/>
          <a:p>
            <a:pPr algn="ctr"/>
            <a:r>
              <a:rPr lang="ru-RU" sz="2000" b="1" dirty="0">
                <a:solidFill>
                  <a:schemeClr val="tx1"/>
                </a:solidFill>
                <a:latin typeface="Times New Roman" panose="02020603050405020304" pitchFamily="18" charset="0"/>
                <a:cs typeface="Times New Roman" panose="02020603050405020304" pitchFamily="18" charset="0"/>
              </a:rPr>
              <a:t>Федеральный закон от 21.12.1994 N </a:t>
            </a:r>
            <a:r>
              <a:rPr lang="ru-RU" sz="2000" b="1" dirty="0" smtClean="0">
                <a:solidFill>
                  <a:schemeClr val="tx1"/>
                </a:solidFill>
                <a:latin typeface="Times New Roman" panose="02020603050405020304" pitchFamily="18" charset="0"/>
                <a:cs typeface="Times New Roman" panose="02020603050405020304" pitchFamily="18" charset="0"/>
              </a:rPr>
              <a:t>68-ФЗ</a:t>
            </a:r>
            <a:r>
              <a:rPr lang="ru-RU" sz="2000" b="1" dirty="0">
                <a:solidFill>
                  <a:schemeClr val="tx1"/>
                </a:solidFill>
                <a:latin typeface="Times New Roman" panose="02020603050405020304" pitchFamily="18" charset="0"/>
                <a:cs typeface="Times New Roman" panose="02020603050405020304" pitchFamily="18" charset="0"/>
              </a:rPr>
              <a:t/>
            </a:r>
            <a:br>
              <a:rPr lang="ru-RU" sz="2000" b="1" dirty="0">
                <a:solidFill>
                  <a:schemeClr val="tx1"/>
                </a:solidFill>
                <a:latin typeface="Times New Roman" panose="02020603050405020304" pitchFamily="18" charset="0"/>
                <a:cs typeface="Times New Roman" panose="02020603050405020304" pitchFamily="18" charset="0"/>
              </a:rPr>
            </a:br>
            <a:r>
              <a:rPr lang="ru-RU" sz="2000" b="1" dirty="0" smtClean="0">
                <a:solidFill>
                  <a:schemeClr val="tx1"/>
                </a:solidFill>
                <a:latin typeface="Times New Roman" panose="02020603050405020304" pitchFamily="18" charset="0"/>
                <a:cs typeface="Times New Roman" panose="02020603050405020304" pitchFamily="18" charset="0"/>
              </a:rPr>
              <a:t>«О </a:t>
            </a:r>
            <a:r>
              <a:rPr lang="ru-RU" sz="2000" b="1" dirty="0">
                <a:solidFill>
                  <a:schemeClr val="tx1"/>
                </a:solidFill>
                <a:latin typeface="Times New Roman" panose="02020603050405020304" pitchFamily="18" charset="0"/>
                <a:cs typeface="Times New Roman" panose="02020603050405020304" pitchFamily="18" charset="0"/>
              </a:rPr>
              <a:t>защите населения и территорий от чрезвычайных ситуаций природного и техногенного </a:t>
            </a:r>
            <a:r>
              <a:rPr lang="ru-RU" sz="2000" b="1" dirty="0" smtClean="0">
                <a:solidFill>
                  <a:schemeClr val="tx1"/>
                </a:solidFill>
                <a:latin typeface="Times New Roman" panose="02020603050405020304" pitchFamily="18" charset="0"/>
                <a:cs typeface="Times New Roman" panose="02020603050405020304" pitchFamily="18" charset="0"/>
              </a:rPr>
              <a:t>характера»</a:t>
            </a:r>
            <a:r>
              <a:rPr lang="ru-RU" sz="2000" b="1" dirty="0">
                <a:solidFill>
                  <a:schemeClr val="tx1"/>
                </a:solidFill>
                <a:latin typeface="Times New Roman" panose="02020603050405020304" pitchFamily="18" charset="0"/>
                <a:cs typeface="Times New Roman" panose="02020603050405020304" pitchFamily="18" charset="0"/>
              </a:rPr>
              <a:t/>
            </a:r>
            <a:br>
              <a:rPr lang="ru-RU" sz="2000" b="1" dirty="0">
                <a:solidFill>
                  <a:schemeClr val="tx1"/>
                </a:solidFill>
                <a:latin typeface="Times New Roman" panose="02020603050405020304" pitchFamily="18" charset="0"/>
                <a:cs typeface="Times New Roman" panose="02020603050405020304" pitchFamily="18" charset="0"/>
              </a:rPr>
            </a:b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1268760"/>
            <a:ext cx="5616624" cy="5040560"/>
          </a:xfrm>
        </p:spPr>
        <p:txBody>
          <a:bodyPr>
            <a:normAutofit fontScale="92500" lnSpcReduction="20000"/>
          </a:bodyPr>
          <a:lstStyle/>
          <a:p>
            <a:pPr algn="just"/>
            <a:r>
              <a:rPr lang="ru-RU" sz="1600" b="1" dirty="0">
                <a:latin typeface="Times New Roman" panose="02020603050405020304" pitchFamily="18" charset="0"/>
                <a:cs typeface="Times New Roman" panose="02020603050405020304" pitchFamily="18" charset="0"/>
              </a:rPr>
              <a:t>Чрезвычайная ситуация </a:t>
            </a:r>
            <a:r>
              <a:rPr lang="ru-RU" sz="1600" dirty="0">
                <a:latin typeface="Times New Roman" panose="02020603050405020304" pitchFamily="18" charset="0"/>
                <a:cs typeface="Times New Roman" panose="02020603050405020304" pitchFamily="18" charset="0"/>
              </a:rPr>
              <a:t>- это обстановка на определенной территории, сложившаяся </a:t>
            </a:r>
            <a:r>
              <a:rPr lang="ru-RU" sz="1600" b="1" u="sng" dirty="0">
                <a:solidFill>
                  <a:srgbClr val="00B0F0"/>
                </a:solidFill>
                <a:latin typeface="Times New Roman" panose="02020603050405020304" pitchFamily="18" charset="0"/>
                <a:cs typeface="Times New Roman" panose="02020603050405020304" pitchFamily="18" charset="0"/>
              </a:rPr>
              <a:t>в результате аварии, опасного природного явления, катастрофы, распространения заболевания, представляющего опасность для окружающих, стихийного или иного бедствия</a:t>
            </a:r>
            <a:r>
              <a:rPr lang="ru-RU" sz="1600" dirty="0">
                <a:latin typeface="Times New Roman" panose="02020603050405020304" pitchFamily="18" charset="0"/>
                <a:cs typeface="Times New Roman" panose="02020603050405020304" pitchFamily="18" charset="0"/>
              </a:rPr>
              <a:t>, которые могут повлечь или повлекли за собой человеческие жертвы, ущерб здоровью людей или окружающей среде, значительные материальные потери и нарушение условий жизнедеятельности людей</a:t>
            </a:r>
            <a:r>
              <a:rPr lang="ru-RU" sz="1600" dirty="0" smtClean="0">
                <a:latin typeface="Times New Roman" panose="02020603050405020304" pitchFamily="18" charset="0"/>
                <a:cs typeface="Times New Roman" panose="02020603050405020304" pitchFamily="18" charset="0"/>
              </a:rPr>
              <a:t>.</a:t>
            </a:r>
          </a:p>
          <a:p>
            <a:pPr marL="109728" indent="0" algn="just">
              <a:buNone/>
            </a:pPr>
            <a:r>
              <a:rPr lang="ru-RU" sz="1600" b="1" dirty="0" smtClean="0">
                <a:latin typeface="Times New Roman" panose="02020603050405020304" pitchFamily="18" charset="0"/>
                <a:cs typeface="Times New Roman" panose="02020603050405020304" pitchFamily="18" charset="0"/>
              </a:rPr>
              <a:t>	Перечень </a:t>
            </a:r>
            <a:r>
              <a:rPr lang="ru-RU" sz="1600" b="1" dirty="0">
                <a:latin typeface="Times New Roman" panose="02020603050405020304" pitchFamily="18" charset="0"/>
                <a:cs typeface="Times New Roman" panose="02020603050405020304" pitchFamily="18" charset="0"/>
              </a:rPr>
              <a:t>социально значимых заболеваний и перечня заболеваний, представляющих опасность для </a:t>
            </a:r>
            <a:r>
              <a:rPr lang="ru-RU" sz="1600" b="1" dirty="0" smtClean="0">
                <a:latin typeface="Times New Roman" panose="02020603050405020304" pitchFamily="18" charset="0"/>
                <a:cs typeface="Times New Roman" panose="02020603050405020304" pitchFamily="18" charset="0"/>
              </a:rPr>
              <a:t>окружающих</a:t>
            </a:r>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утвержден Постановлением </a:t>
            </a:r>
            <a:r>
              <a:rPr lang="ru-RU" sz="1600" b="1" dirty="0">
                <a:latin typeface="Times New Roman" panose="02020603050405020304" pitchFamily="18" charset="0"/>
                <a:cs typeface="Times New Roman" panose="02020603050405020304" pitchFamily="18" charset="0"/>
              </a:rPr>
              <a:t>Правительства РФ от 01.12.2004 </a:t>
            </a:r>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715</a:t>
            </a:r>
          </a:p>
          <a:p>
            <a:pPr marL="109728" indent="0" algn="just">
              <a:buNone/>
            </a:pPr>
            <a:endParaRPr lang="ru-RU" sz="1600"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Предупреждение чрезвычайных ситуаций </a:t>
            </a:r>
            <a:r>
              <a:rPr lang="ru-RU" sz="1200" dirty="0">
                <a:latin typeface="Times New Roman" panose="02020603050405020304" pitchFamily="18" charset="0"/>
                <a:cs typeface="Times New Roman" panose="02020603050405020304" pitchFamily="18" charset="0"/>
              </a:rPr>
              <a:t>- это комплекс мероприятий, проводимых заблаговременно и направленных на максимально возможное уменьшение риска возникновения чрезвычайных ситуаций, а также на сохранение здоровья людей, снижение размеров ущерба окружающей среде и материальных потерь в случае их возникновения.</a:t>
            </a:r>
          </a:p>
          <a:p>
            <a:pPr algn="just"/>
            <a:r>
              <a:rPr lang="ru-RU" sz="1200" b="1" dirty="0">
                <a:latin typeface="Times New Roman" panose="02020603050405020304" pitchFamily="18" charset="0"/>
                <a:cs typeface="Times New Roman" panose="02020603050405020304" pitchFamily="18" charset="0"/>
              </a:rPr>
              <a:t>Ликвидация чрезвычайных ситуаций </a:t>
            </a:r>
            <a:r>
              <a:rPr lang="ru-RU" sz="1200" dirty="0">
                <a:latin typeface="Times New Roman" panose="02020603050405020304" pitchFamily="18" charset="0"/>
                <a:cs typeface="Times New Roman" panose="02020603050405020304" pitchFamily="18" charset="0"/>
              </a:rPr>
              <a:t>- это аварийно-спасательные и другие неотложные работы, проводимые при возникновении чрезвычайных ситуаций и направленные на спасение жизни и сохранение здоровья людей, снижение размеров ущерба окружающей среде и материальных потерь, а также на локализацию зон чрезвычайных ситуаций, прекращение действия характерных для них опасных факторов.</a:t>
            </a:r>
          </a:p>
          <a:p>
            <a:pPr algn="just"/>
            <a:r>
              <a:rPr lang="ru-RU" sz="1200" b="1" dirty="0">
                <a:latin typeface="Times New Roman" panose="02020603050405020304" pitchFamily="18" charset="0"/>
                <a:cs typeface="Times New Roman" panose="02020603050405020304" pitchFamily="18" charset="0"/>
              </a:rPr>
              <a:t>Зона чрезвычайной ситуации </a:t>
            </a:r>
            <a:r>
              <a:rPr lang="ru-RU" sz="1200" dirty="0">
                <a:latin typeface="Times New Roman" panose="02020603050405020304" pitchFamily="18" charset="0"/>
                <a:cs typeface="Times New Roman" panose="02020603050405020304" pitchFamily="18" charset="0"/>
              </a:rPr>
              <a:t>- это территория, на которой сложилась чрезвычайная ситуация.</a:t>
            </a:r>
          </a:p>
          <a:p>
            <a:endParaRPr lang="ru-RU" sz="1600"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438867392"/>
              </p:ext>
            </p:extLst>
          </p:nvPr>
        </p:nvGraphicFramePr>
        <p:xfrm>
          <a:off x="5868144" y="1412776"/>
          <a:ext cx="3024335" cy="4647414"/>
        </p:xfrm>
        <a:graphic>
          <a:graphicData uri="http://schemas.openxmlformats.org/drawingml/2006/table">
            <a:tbl>
              <a:tblPr>
                <a:tableStyleId>{5C22544A-7EE6-4342-B048-85BDC9FD1C3A}</a:tableStyleId>
              </a:tblPr>
              <a:tblGrid>
                <a:gridCol w="1488903"/>
                <a:gridCol w="1535432"/>
              </a:tblGrid>
              <a:tr h="195673">
                <a:tc>
                  <a:txBody>
                    <a:bodyPr/>
                    <a:lstStyle/>
                    <a:p>
                      <a:pPr algn="ctr">
                        <a:lnSpc>
                          <a:spcPct val="115000"/>
                        </a:lnSpc>
                        <a:spcAft>
                          <a:spcPts val="0"/>
                        </a:spcAft>
                      </a:pPr>
                      <a:r>
                        <a:rPr lang="ru-RU" sz="700">
                          <a:effectLst/>
                        </a:rPr>
                        <a:t>Код заболеваний по </a:t>
                      </a:r>
                      <a:r>
                        <a:rPr lang="ru-RU" sz="700" u="none" strike="noStrike">
                          <a:effectLst/>
                          <a:hlinkClick r:id="rId2"/>
                        </a:rPr>
                        <a:t>МКБ-10</a:t>
                      </a:r>
                      <a:r>
                        <a:rPr lang="ru-RU" sz="700">
                          <a:effectLst/>
                        </a:rPr>
                        <a:t> </a:t>
                      </a:r>
                      <a:r>
                        <a:rPr lang="ru-RU" sz="700" u="none" strike="noStrike">
                          <a:effectLst/>
                          <a:hlinkClick r:id="rId3" action="ppaction://hlinkfile"/>
                        </a:rPr>
                        <a:t>&lt;*&gt;</a:t>
                      </a:r>
                      <a:endParaRPr lang="ru-RU" sz="700">
                        <a:effectLst/>
                        <a:latin typeface="Calibri"/>
                        <a:ea typeface="Times New Roman"/>
                        <a:cs typeface="Calibri"/>
                      </a:endParaRPr>
                    </a:p>
                  </a:txBody>
                  <a:tcPr marL="26684" marR="26684" marT="43899" marB="43899"/>
                </a:tc>
                <a:tc>
                  <a:txBody>
                    <a:bodyPr/>
                    <a:lstStyle/>
                    <a:p>
                      <a:pPr algn="ctr">
                        <a:lnSpc>
                          <a:spcPct val="115000"/>
                        </a:lnSpc>
                        <a:spcAft>
                          <a:spcPts val="0"/>
                        </a:spcAft>
                      </a:pPr>
                      <a:r>
                        <a:rPr lang="ru-RU" sz="700">
                          <a:effectLst/>
                        </a:rPr>
                        <a:t>Наименование заболеваний</a:t>
                      </a:r>
                      <a:endParaRPr lang="ru-RU" sz="700">
                        <a:effectLst/>
                        <a:latin typeface="Calibri"/>
                        <a:ea typeface="Times New Roman"/>
                        <a:cs typeface="Calibri"/>
                      </a:endParaRPr>
                    </a:p>
                  </a:txBody>
                  <a:tcPr marL="26684" marR="26684" marT="43899" marB="43899"/>
                </a:tc>
              </a:tr>
              <a:tr h="309725">
                <a:tc>
                  <a:txBody>
                    <a:bodyPr/>
                    <a:lstStyle/>
                    <a:p>
                      <a:pPr>
                        <a:lnSpc>
                          <a:spcPct val="115000"/>
                        </a:lnSpc>
                        <a:spcAft>
                          <a:spcPts val="0"/>
                        </a:spcAft>
                      </a:pPr>
                      <a:r>
                        <a:rPr lang="ru-RU" sz="700" dirty="0">
                          <a:effectLst/>
                        </a:rPr>
                        <a:t>1. В 20 - В 24</a:t>
                      </a:r>
                      <a:endParaRPr lang="ru-RU" sz="700" dirty="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болезнь, вызванная вирусом иммунодефицита человека (ВИЧ)</a:t>
                      </a:r>
                      <a:endParaRPr lang="ru-RU" sz="700">
                        <a:effectLst/>
                        <a:latin typeface="Calibri"/>
                        <a:ea typeface="Times New Roman"/>
                        <a:cs typeface="Calibri"/>
                      </a:endParaRPr>
                    </a:p>
                  </a:txBody>
                  <a:tcPr marL="26684" marR="26684" marT="43899" marB="43899"/>
                </a:tc>
              </a:tr>
              <a:tr h="537828">
                <a:tc>
                  <a:txBody>
                    <a:bodyPr/>
                    <a:lstStyle/>
                    <a:p>
                      <a:pPr>
                        <a:lnSpc>
                          <a:spcPct val="115000"/>
                        </a:lnSpc>
                        <a:spcAft>
                          <a:spcPts val="0"/>
                        </a:spcAft>
                      </a:pPr>
                      <a:r>
                        <a:rPr lang="ru-RU" sz="700">
                          <a:effectLst/>
                        </a:rPr>
                        <a:t>2. А 90 - А 99</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вирусные лихорадки, передаваемые членистоногими, и вирусные геморрагические лихорадки</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3. В 65 - В 83</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гельминтозы</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4. В 16; В 18.0; В 18.1</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гепатит В</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5. В 17.1; В 18.2</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гепатит С</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6. А 36</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дифтерия</a:t>
                      </a:r>
                      <a:endParaRPr lang="ru-RU" sz="700">
                        <a:effectLst/>
                        <a:latin typeface="Calibri"/>
                        <a:ea typeface="Times New Roman"/>
                        <a:cs typeface="Calibri"/>
                      </a:endParaRPr>
                    </a:p>
                  </a:txBody>
                  <a:tcPr marL="26684" marR="26684" marT="43899" marB="43899"/>
                </a:tc>
              </a:tr>
              <a:tr h="309725">
                <a:tc>
                  <a:txBody>
                    <a:bodyPr/>
                    <a:lstStyle/>
                    <a:p>
                      <a:pPr>
                        <a:lnSpc>
                          <a:spcPct val="115000"/>
                        </a:lnSpc>
                        <a:spcAft>
                          <a:spcPts val="0"/>
                        </a:spcAft>
                      </a:pPr>
                      <a:r>
                        <a:rPr lang="ru-RU" sz="700">
                          <a:effectLst/>
                        </a:rPr>
                        <a:t>7. А 50 - А 64</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инфекции, передающиеся преимущественно половым путем</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8. А 30</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лепра</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9. В 50 - В 54</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малярия</a:t>
                      </a:r>
                      <a:endParaRPr lang="ru-RU" sz="700">
                        <a:effectLst/>
                        <a:latin typeface="Calibri"/>
                        <a:ea typeface="Times New Roman"/>
                        <a:cs typeface="Calibri"/>
                      </a:endParaRPr>
                    </a:p>
                  </a:txBody>
                  <a:tcPr marL="26684" marR="26684" marT="43899" marB="43899"/>
                </a:tc>
              </a:tr>
              <a:tr h="309725">
                <a:tc>
                  <a:txBody>
                    <a:bodyPr/>
                    <a:lstStyle/>
                    <a:p>
                      <a:pPr>
                        <a:lnSpc>
                          <a:spcPct val="115000"/>
                        </a:lnSpc>
                        <a:spcAft>
                          <a:spcPts val="0"/>
                        </a:spcAft>
                      </a:pPr>
                      <a:r>
                        <a:rPr lang="ru-RU" sz="700">
                          <a:effectLst/>
                        </a:rPr>
                        <a:t>10. В 85 - В 89</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педикулез, акариаз и другие инфестации</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11. А 24</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сап и мелиоидоз</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12. А 22</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сибирская язва</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13. А 15 - А 19</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туберкулез</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14. А 00</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холера</a:t>
                      </a:r>
                      <a:endParaRPr lang="ru-RU" sz="700">
                        <a:effectLst/>
                        <a:latin typeface="Calibri"/>
                        <a:ea typeface="Times New Roman"/>
                        <a:cs typeface="Calibri"/>
                      </a:endParaRPr>
                    </a:p>
                  </a:txBody>
                  <a:tcPr marL="26684" marR="26684" marT="43899" marB="43899"/>
                </a:tc>
              </a:tr>
              <a:tr h="195673">
                <a:tc>
                  <a:txBody>
                    <a:bodyPr/>
                    <a:lstStyle/>
                    <a:p>
                      <a:pPr>
                        <a:lnSpc>
                          <a:spcPct val="115000"/>
                        </a:lnSpc>
                        <a:spcAft>
                          <a:spcPts val="0"/>
                        </a:spcAft>
                      </a:pPr>
                      <a:r>
                        <a:rPr lang="ru-RU" sz="700">
                          <a:effectLst/>
                        </a:rPr>
                        <a:t>15. А 20</a:t>
                      </a:r>
                      <a:endParaRPr lang="ru-RU" sz="700">
                        <a:effectLst/>
                        <a:latin typeface="Calibri"/>
                        <a:ea typeface="Times New Roman"/>
                        <a:cs typeface="Calibri"/>
                      </a:endParaRPr>
                    </a:p>
                  </a:txBody>
                  <a:tcPr marL="26684" marR="26684" marT="43899" marB="43899"/>
                </a:tc>
                <a:tc>
                  <a:txBody>
                    <a:bodyPr/>
                    <a:lstStyle/>
                    <a:p>
                      <a:pPr algn="just">
                        <a:lnSpc>
                          <a:spcPct val="115000"/>
                        </a:lnSpc>
                        <a:spcAft>
                          <a:spcPts val="0"/>
                        </a:spcAft>
                      </a:pPr>
                      <a:r>
                        <a:rPr lang="ru-RU" sz="700">
                          <a:effectLst/>
                        </a:rPr>
                        <a:t>чума</a:t>
                      </a:r>
                      <a:endParaRPr lang="ru-RU" sz="700">
                        <a:effectLst/>
                        <a:latin typeface="Calibri"/>
                        <a:ea typeface="Times New Roman"/>
                        <a:cs typeface="Calibri"/>
                      </a:endParaRPr>
                    </a:p>
                  </a:txBody>
                  <a:tcPr marL="26684" marR="26684" marT="43899" marB="43899"/>
                </a:tc>
              </a:tr>
              <a:tr h="309725">
                <a:tc>
                  <a:txBody>
                    <a:bodyPr/>
                    <a:lstStyle/>
                    <a:p>
                      <a:pPr>
                        <a:lnSpc>
                          <a:spcPct val="115000"/>
                        </a:lnSpc>
                        <a:spcAft>
                          <a:spcPts val="0"/>
                        </a:spcAft>
                      </a:pPr>
                      <a:r>
                        <a:rPr lang="ru-RU" sz="700">
                          <a:effectLst/>
                        </a:rPr>
                        <a:t>16. В 34.2</a:t>
                      </a:r>
                      <a:endParaRPr lang="ru-RU" sz="700">
                        <a:effectLst/>
                        <a:latin typeface="Calibri"/>
                        <a:ea typeface="Times New Roman"/>
                        <a:cs typeface="Calibri"/>
                      </a:endParaRPr>
                    </a:p>
                  </a:txBody>
                  <a:tcPr marL="26684" marR="26684" marT="43899" marB="43899"/>
                </a:tc>
                <a:tc>
                  <a:txBody>
                    <a:bodyPr/>
                    <a:lstStyle/>
                    <a:p>
                      <a:pPr>
                        <a:lnSpc>
                          <a:spcPct val="115000"/>
                        </a:lnSpc>
                        <a:spcAft>
                          <a:spcPts val="0"/>
                        </a:spcAft>
                      </a:pPr>
                      <a:r>
                        <a:rPr lang="ru-RU" sz="700">
                          <a:effectLst/>
                        </a:rPr>
                        <a:t>коронавирусная инфекция (2019-nCoV)</a:t>
                      </a:r>
                      <a:endParaRPr lang="ru-RU" sz="700">
                        <a:effectLst/>
                        <a:latin typeface="Calibri"/>
                        <a:ea typeface="Times New Roman"/>
                        <a:cs typeface="Calibri"/>
                      </a:endParaRPr>
                    </a:p>
                  </a:txBody>
                  <a:tcPr marL="26684" marR="26684" marT="43899" marB="43899"/>
                </a:tc>
              </a:tr>
              <a:tr h="195673">
                <a:tc gridSpan="2">
                  <a:txBody>
                    <a:bodyPr/>
                    <a:lstStyle/>
                    <a:p>
                      <a:pPr algn="just">
                        <a:lnSpc>
                          <a:spcPct val="115000"/>
                        </a:lnSpc>
                        <a:spcAft>
                          <a:spcPts val="0"/>
                        </a:spcAft>
                      </a:pPr>
                      <a:r>
                        <a:rPr lang="ru-RU" sz="700" dirty="0">
                          <a:effectLst/>
                        </a:rPr>
                        <a:t>(п. 16 введен </a:t>
                      </a:r>
                      <a:r>
                        <a:rPr lang="ru-RU" sz="700" u="none" strike="noStrike" dirty="0">
                          <a:effectLst/>
                          <a:hlinkClick r:id="rId4"/>
                        </a:rPr>
                        <a:t>Постановлением</a:t>
                      </a:r>
                      <a:r>
                        <a:rPr lang="ru-RU" sz="700" dirty="0">
                          <a:effectLst/>
                        </a:rPr>
                        <a:t> Правительства РФ от 31.01.2020 N 66)</a:t>
                      </a:r>
                      <a:endParaRPr lang="ru-RU" sz="700" dirty="0">
                        <a:effectLst/>
                        <a:latin typeface="Calibri"/>
                        <a:ea typeface="Times New Roman"/>
                        <a:cs typeface="Calibri"/>
                      </a:endParaRPr>
                    </a:p>
                  </a:txBody>
                  <a:tcPr marL="26684" marR="26684" marT="43899" marB="43899"/>
                </a:tc>
                <a:tc hMerge="1">
                  <a:txBody>
                    <a:bodyPr/>
                    <a:lstStyle/>
                    <a:p>
                      <a:endParaRPr lang="ru-RU"/>
                    </a:p>
                  </a:txBody>
                  <a:tcPr/>
                </a:tc>
              </a:tr>
            </a:tbl>
          </a:graphicData>
        </a:graphic>
      </p:graphicFrame>
      <p:sp>
        <p:nvSpPr>
          <p:cNvPr id="5" name="TextBox 4"/>
          <p:cNvSpPr txBox="1"/>
          <p:nvPr/>
        </p:nvSpPr>
        <p:spPr>
          <a:xfrm>
            <a:off x="107504" y="6021288"/>
            <a:ext cx="8928992" cy="923330"/>
          </a:xfrm>
          <a:prstGeom prst="rect">
            <a:avLst/>
          </a:prstGeom>
          <a:noFill/>
        </p:spPr>
        <p:txBody>
          <a:bodyPr wrap="square" rtlCol="0">
            <a:spAutoFit/>
          </a:bodyPr>
          <a:lstStyle/>
          <a:p>
            <a:pPr algn="just"/>
            <a:r>
              <a:rPr lang="ru-RU" sz="1200" b="1" dirty="0" smtClean="0">
                <a:solidFill>
                  <a:srgbClr val="00B050"/>
                </a:solidFill>
                <a:latin typeface="Times New Roman" panose="02020603050405020304" pitchFamily="18" charset="0"/>
                <a:cs typeface="Times New Roman" panose="02020603050405020304" pitchFamily="18" charset="0"/>
              </a:rPr>
              <a:t>Введение режима повышенной готовности или чрезвычайной ситуации осуществляется Правительством </a:t>
            </a:r>
            <a:r>
              <a:rPr lang="ru-RU" sz="1200" b="1" dirty="0">
                <a:solidFill>
                  <a:srgbClr val="00B050"/>
                </a:solidFill>
                <a:latin typeface="Times New Roman" panose="02020603050405020304" pitchFamily="18" charset="0"/>
                <a:cs typeface="Times New Roman" panose="02020603050405020304" pitchFamily="18" charset="0"/>
              </a:rPr>
              <a:t>Российской Федерации, органов государственной власти субъектов Российской Федерации и органов местного самоуправления в области защиты населения и территорий от чрезвычайных </a:t>
            </a:r>
            <a:r>
              <a:rPr lang="ru-RU" sz="1200" b="1" dirty="0" smtClean="0">
                <a:solidFill>
                  <a:srgbClr val="00B050"/>
                </a:solidFill>
                <a:latin typeface="Times New Roman" panose="02020603050405020304" pitchFamily="18" charset="0"/>
                <a:cs typeface="Times New Roman" panose="02020603050405020304" pitchFamily="18" charset="0"/>
              </a:rPr>
              <a:t>ситуаций.</a:t>
            </a:r>
            <a:endParaRPr lang="ru-RU" sz="1200" b="1" dirty="0">
              <a:solidFill>
                <a:srgbClr val="00B050"/>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4067772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8229600" cy="1066800"/>
          </a:xfrm>
        </p:spPr>
        <p:txBody>
          <a:bodyPr>
            <a:noAutofit/>
          </a:bodyPr>
          <a:lstStyle/>
          <a:p>
            <a:pPr algn="ctr"/>
            <a:r>
              <a:rPr lang="ru-RU" sz="2400" b="1" dirty="0" smtClean="0">
                <a:latin typeface="Times New Roman" pitchFamily="18" charset="0"/>
                <a:cs typeface="Times New Roman" pitchFamily="18" charset="0"/>
              </a:rPr>
              <a:t>Закупка у единственного поставщика (подрядчика, исполнителя) по пункту 9 части 1 статьи 93 ФЗ № 44 с нарушением законодательства о контрактной системе</a:t>
            </a:r>
            <a:endParaRPr lang="ru-RU" sz="2400" b="1" dirty="0">
              <a:latin typeface="Times New Roman" pitchFamily="18" charset="0"/>
              <a:cs typeface="Times New Roman" pitchFamily="18" charset="0"/>
            </a:endParaRPr>
          </a:p>
        </p:txBody>
      </p:sp>
      <p:sp>
        <p:nvSpPr>
          <p:cNvPr id="3" name="Содержимое 2"/>
          <p:cNvSpPr>
            <a:spLocks noGrp="1"/>
          </p:cNvSpPr>
          <p:nvPr>
            <p:ph idx="1"/>
          </p:nvPr>
        </p:nvSpPr>
        <p:spPr>
          <a:xfrm>
            <a:off x="0" y="1484784"/>
            <a:ext cx="9144000" cy="5373216"/>
          </a:xfrm>
        </p:spPr>
        <p:txBody>
          <a:bodyPr>
            <a:normAutofit fontScale="85000" lnSpcReduction="20000"/>
          </a:bodyPr>
          <a:lstStyle/>
          <a:p>
            <a:pPr algn="just">
              <a:buFont typeface="Wingdings" pitchFamily="2" charset="2"/>
              <a:buChar char="Ø"/>
            </a:pPr>
            <a:r>
              <a:rPr lang="ru-RU" sz="1500" dirty="0" smtClean="0">
                <a:latin typeface="Times New Roman" pitchFamily="18" charset="0"/>
                <a:cs typeface="Times New Roman" pitchFamily="18" charset="0"/>
              </a:rPr>
              <a:t>Постановление о наложении штрафа по делу № </a:t>
            </a:r>
            <a:r>
              <a:rPr lang="ru-RU" sz="1500" b="1" dirty="0" smtClean="0">
                <a:latin typeface="Times New Roman" pitchFamily="18" charset="0"/>
                <a:cs typeface="Times New Roman" pitchFamily="18" charset="0"/>
              </a:rPr>
              <a:t>7.29-2/129-2017</a:t>
            </a:r>
            <a:r>
              <a:rPr lang="ru-RU" sz="1500" dirty="0" smtClean="0">
                <a:latin typeface="Times New Roman" pitchFamily="18" charset="0"/>
                <a:cs typeface="Times New Roman" pitchFamily="18" charset="0"/>
              </a:rPr>
              <a:t> (выполнение работ по инженерной подготовке территории с элементами благоустройства оз. Смолино г. Челябинск (25 </a:t>
            </a:r>
            <a:r>
              <a:rPr lang="ru-RU" sz="1500" dirty="0" err="1" smtClean="0">
                <a:latin typeface="Times New Roman" pitchFamily="18" charset="0"/>
                <a:cs typeface="Times New Roman" pitchFamily="18" charset="0"/>
              </a:rPr>
              <a:t>т.р</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a:t>
            </a:r>
            <a:r>
              <a:rPr lang="ru-RU" sz="1500" dirty="0">
                <a:latin typeface="Times New Roman" pitchFamily="18" charset="0"/>
                <a:cs typeface="Times New Roman" pitchFamily="18" charset="0"/>
              </a:rPr>
              <a:t>о наложении штрафа по делу № </a:t>
            </a:r>
            <a:r>
              <a:rPr lang="ru-RU" sz="1500" b="1" dirty="0">
                <a:latin typeface="Times New Roman" pitchFamily="18" charset="0"/>
                <a:cs typeface="Times New Roman" pitchFamily="18" charset="0"/>
              </a:rPr>
              <a:t>7.29-2/37-2017</a:t>
            </a:r>
            <a:r>
              <a:rPr lang="ru-RU" sz="1500" dirty="0">
                <a:latin typeface="Times New Roman" pitchFamily="18" charset="0"/>
                <a:cs typeface="Times New Roman" pitchFamily="18" charset="0"/>
              </a:rPr>
              <a:t> (выполнение строительно-монтажных по объекту «Газоснабжение пос</a:t>
            </a:r>
            <a:r>
              <a:rPr lang="ru-RU" sz="1500" dirty="0" smtClean="0">
                <a:latin typeface="Times New Roman" pitchFamily="18" charset="0"/>
                <a:cs typeface="Times New Roman" pitchFamily="18" charset="0"/>
              </a:rPr>
              <a:t>. </a:t>
            </a:r>
            <a:r>
              <a:rPr lang="ru-RU" sz="1500" dirty="0" err="1" smtClean="0">
                <a:latin typeface="Times New Roman" pitchFamily="18" charset="0"/>
                <a:cs typeface="Times New Roman" pitchFamily="18" charset="0"/>
              </a:rPr>
              <a:t>Закаменский</a:t>
            </a:r>
            <a:r>
              <a:rPr lang="ru-RU" sz="1500" dirty="0" smtClean="0">
                <a:latin typeface="Times New Roman" pitchFamily="18" charset="0"/>
                <a:cs typeface="Times New Roman" pitchFamily="18" charset="0"/>
              </a:rPr>
              <a:t> </a:t>
            </a:r>
            <a:r>
              <a:rPr lang="ru-RU" sz="1500" dirty="0">
                <a:latin typeface="Times New Roman" pitchFamily="18" charset="0"/>
                <a:cs typeface="Times New Roman" pitchFamily="18" charset="0"/>
              </a:rPr>
              <a:t>г</a:t>
            </a:r>
            <a:r>
              <a:rPr lang="ru-RU" sz="1500" dirty="0" smtClean="0">
                <a:latin typeface="Times New Roman" pitchFamily="18" charset="0"/>
                <a:cs typeface="Times New Roman" pitchFamily="18" charset="0"/>
              </a:rPr>
              <a:t>. Златоуст </a:t>
            </a:r>
            <a:r>
              <a:rPr lang="ru-RU" sz="1500" dirty="0">
                <a:latin typeface="Times New Roman" pitchFamily="18" charset="0"/>
                <a:cs typeface="Times New Roman" pitchFamily="18" charset="0"/>
              </a:rPr>
              <a:t>Челябинской области</a:t>
            </a:r>
            <a:r>
              <a:rPr lang="ru-RU" sz="1500" dirty="0" smtClean="0">
                <a:latin typeface="Times New Roman" pitchFamily="18" charset="0"/>
                <a:cs typeface="Times New Roman" pitchFamily="18" charset="0"/>
              </a:rPr>
              <a:t>») (50 </a:t>
            </a:r>
            <a:r>
              <a:rPr lang="ru-RU" sz="1500" dirty="0" err="1" smtClean="0">
                <a:latin typeface="Times New Roman" pitchFamily="18" charset="0"/>
                <a:cs typeface="Times New Roman" pitchFamily="18" charset="0"/>
              </a:rPr>
              <a:t>т.р</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a:t>
            </a:r>
            <a:r>
              <a:rPr lang="ru-RU" sz="1500" dirty="0">
                <a:latin typeface="Times New Roman" pitchFamily="18" charset="0"/>
                <a:cs typeface="Times New Roman" pitchFamily="18" charset="0"/>
              </a:rPr>
              <a:t>о наложении штрафа по делу № </a:t>
            </a:r>
            <a:r>
              <a:rPr lang="ru-RU" sz="1500" b="1" dirty="0" smtClean="0">
                <a:latin typeface="Times New Roman" pitchFamily="18" charset="0"/>
                <a:cs typeface="Times New Roman" pitchFamily="18" charset="0"/>
              </a:rPr>
              <a:t>7.29-2/282-2017 </a:t>
            </a:r>
            <a:r>
              <a:rPr lang="ru-RU" sz="1500" dirty="0">
                <a:latin typeface="Times New Roman" pitchFamily="18" charset="0"/>
                <a:cs typeface="Times New Roman" pitchFamily="18" charset="0"/>
              </a:rPr>
              <a:t>(выполнение работ по капитальному ремонту тепловой сети</a:t>
            </a:r>
            <a:r>
              <a:rPr lang="ru-RU" sz="1500" dirty="0" smtClean="0">
                <a:latin typeface="Times New Roman" pitchFamily="18" charset="0"/>
                <a:cs typeface="Times New Roman" pitchFamily="18" charset="0"/>
              </a:rPr>
              <a:t>) (50 </a:t>
            </a:r>
            <a:r>
              <a:rPr lang="ru-RU" sz="1500" dirty="0" err="1" smtClean="0">
                <a:latin typeface="Times New Roman" pitchFamily="18" charset="0"/>
                <a:cs typeface="Times New Roman" pitchFamily="18" charset="0"/>
              </a:rPr>
              <a:t>т.р</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a:t>
            </a:r>
            <a:r>
              <a:rPr lang="ru-RU" sz="1500" dirty="0">
                <a:latin typeface="Times New Roman" pitchFamily="18" charset="0"/>
                <a:cs typeface="Times New Roman" pitchFamily="18" charset="0"/>
              </a:rPr>
              <a:t>о наложении штрафа по делу № </a:t>
            </a:r>
            <a:r>
              <a:rPr lang="ru-RU" sz="1500" b="1" dirty="0" smtClean="0">
                <a:latin typeface="Times New Roman" pitchFamily="18" charset="0"/>
                <a:cs typeface="Times New Roman" pitchFamily="18" charset="0"/>
              </a:rPr>
              <a:t>7.29-2/195-16 </a:t>
            </a:r>
            <a:r>
              <a:rPr lang="ru-RU" sz="1500" dirty="0">
                <a:latin typeface="Times New Roman" pitchFamily="18" charset="0"/>
                <a:cs typeface="Times New Roman" pitchFamily="18" charset="0"/>
              </a:rPr>
              <a:t>(выполнение изыскательских работ для дальнейшего проектирования источника хозяйственно-питьевого водоснабжения за счет подземных вод г. Верхний Уфалей Челябинской области</a:t>
            </a:r>
            <a:r>
              <a:rPr lang="ru-RU" sz="1500" dirty="0" smtClean="0">
                <a:latin typeface="Times New Roman" pitchFamily="18" charset="0"/>
                <a:cs typeface="Times New Roman" pitchFamily="18" charset="0"/>
              </a:rPr>
              <a:t>) (25 </a:t>
            </a:r>
            <a:r>
              <a:rPr lang="ru-RU" sz="1500" dirty="0" err="1" smtClean="0">
                <a:latin typeface="Times New Roman" pitchFamily="18" charset="0"/>
                <a:cs typeface="Times New Roman" pitchFamily="18" charset="0"/>
              </a:rPr>
              <a:t>т.р</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о наложении штрафа по делу </a:t>
            </a:r>
            <a:r>
              <a:rPr lang="ru-RU" sz="1500" dirty="0">
                <a:latin typeface="Times New Roman" pitchFamily="18" charset="0"/>
                <a:cs typeface="Times New Roman" pitchFamily="18" charset="0"/>
              </a:rPr>
              <a:t>№  </a:t>
            </a:r>
            <a:r>
              <a:rPr lang="ru-RU" sz="1500" b="1" dirty="0">
                <a:latin typeface="Times New Roman" pitchFamily="18" charset="0"/>
                <a:cs typeface="Times New Roman" pitchFamily="18" charset="0"/>
              </a:rPr>
              <a:t>7.29-2/146-2018</a:t>
            </a:r>
            <a:r>
              <a:rPr lang="ru-RU" sz="1500" dirty="0">
                <a:latin typeface="Times New Roman" pitchFamily="18" charset="0"/>
                <a:cs typeface="Times New Roman" pitchFamily="18" charset="0"/>
              </a:rPr>
              <a:t> (</a:t>
            </a:r>
            <a:r>
              <a:rPr lang="ru-RU" sz="1500" dirty="0" smtClean="0">
                <a:latin typeface="Times New Roman" pitchFamily="18" charset="0"/>
                <a:cs typeface="Times New Roman" pitchFamily="18" charset="0"/>
              </a:rPr>
              <a:t>строительство </a:t>
            </a:r>
            <a:r>
              <a:rPr lang="ru-RU" sz="1500" dirty="0">
                <a:latin typeface="Times New Roman" pitchFamily="18" charset="0"/>
                <a:cs typeface="Times New Roman" pitchFamily="18" charset="0"/>
              </a:rPr>
              <a:t>объекта «Газовая мини-котельная с дизельной электростанцией для очистных сооружений в селе Фершампенуаз </a:t>
            </a:r>
            <a:r>
              <a:rPr lang="ru-RU" sz="1500" dirty="0" err="1">
                <a:latin typeface="Times New Roman" pitchFamily="18" charset="0"/>
                <a:cs typeface="Times New Roman" pitchFamily="18" charset="0"/>
              </a:rPr>
              <a:t>Нагайбакского</a:t>
            </a:r>
            <a:r>
              <a:rPr lang="ru-RU" sz="1500" dirty="0">
                <a:latin typeface="Times New Roman" pitchFamily="18" charset="0"/>
                <a:cs typeface="Times New Roman" pitchFamily="18" charset="0"/>
              </a:rPr>
              <a:t> района Челябинской области</a:t>
            </a:r>
            <a:r>
              <a:rPr lang="ru-RU" sz="1500" dirty="0" smtClean="0">
                <a:latin typeface="Times New Roman" pitchFamily="18" charset="0"/>
                <a:cs typeface="Times New Roman" pitchFamily="18" charset="0"/>
              </a:rPr>
              <a:t>») (25 </a:t>
            </a:r>
            <a:r>
              <a:rPr lang="ru-RU" sz="1500" dirty="0" err="1" smtClean="0">
                <a:latin typeface="Times New Roman" pitchFamily="18" charset="0"/>
                <a:cs typeface="Times New Roman" pitchFamily="18" charset="0"/>
              </a:rPr>
              <a:t>т.р</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о </a:t>
            </a:r>
            <a:r>
              <a:rPr lang="ru-RU" sz="1500" dirty="0">
                <a:latin typeface="Times New Roman" pitchFamily="18" charset="0"/>
                <a:cs typeface="Times New Roman" pitchFamily="18" charset="0"/>
              </a:rPr>
              <a:t>наложении штрафа по делу № </a:t>
            </a:r>
            <a:r>
              <a:rPr lang="ru-RU" sz="1500" b="1" dirty="0" smtClean="0">
                <a:latin typeface="Times New Roman" pitchFamily="18" charset="0"/>
                <a:cs typeface="Times New Roman" pitchFamily="18" charset="0"/>
              </a:rPr>
              <a:t>7.29-2/253-2018 </a:t>
            </a:r>
            <a:r>
              <a:rPr lang="ru-RU" sz="1500" dirty="0">
                <a:latin typeface="Times New Roman" pitchFamily="18" charset="0"/>
                <a:cs typeface="Times New Roman" pitchFamily="18" charset="0"/>
              </a:rPr>
              <a:t>(</a:t>
            </a:r>
            <a:r>
              <a:rPr lang="ru-RU" sz="1500" dirty="0" smtClean="0">
                <a:latin typeface="Times New Roman" pitchFamily="18" charset="0"/>
                <a:cs typeface="Times New Roman" pitchFamily="18" charset="0"/>
              </a:rPr>
              <a:t>капитальный ремонт </a:t>
            </a:r>
            <a:r>
              <a:rPr lang="ru-RU" sz="1500" dirty="0">
                <a:latin typeface="Times New Roman" pitchFamily="18" charset="0"/>
                <a:cs typeface="Times New Roman" pitchFamily="18" charset="0"/>
              </a:rPr>
              <a:t>наружного водопровода в Петрозаводском сельском поселении</a:t>
            </a:r>
            <a:r>
              <a:rPr lang="ru-RU" sz="1500" dirty="0" smtClean="0">
                <a:latin typeface="Times New Roman" pitchFamily="18" charset="0"/>
                <a:cs typeface="Times New Roman" pitchFamily="18" charset="0"/>
              </a:rPr>
              <a:t>) (50 </a:t>
            </a:r>
            <a:r>
              <a:rPr lang="ru-RU" sz="1500" dirty="0" err="1" smtClean="0">
                <a:latin typeface="Times New Roman" pitchFamily="18" charset="0"/>
                <a:cs typeface="Times New Roman" pitchFamily="18" charset="0"/>
              </a:rPr>
              <a:t>т.р</a:t>
            </a:r>
            <a:r>
              <a:rPr lang="ru-RU" sz="1500" dirty="0" smtClean="0">
                <a:latin typeface="Times New Roman" pitchFamily="18" charset="0"/>
                <a:cs typeface="Times New Roman" pitchFamily="18" charset="0"/>
              </a:rPr>
              <a:t>.);</a:t>
            </a:r>
            <a:endParaRPr lang="ru-RU" sz="1500" dirty="0">
              <a:latin typeface="Times New Roman" pitchFamily="18" charset="0"/>
              <a:cs typeface="Times New Roman" pitchFamily="18" charset="0"/>
            </a:endParaRPr>
          </a:p>
          <a:p>
            <a:pPr algn="just">
              <a:buFont typeface="Wingdings" pitchFamily="2" charset="2"/>
              <a:buChar char="Ø"/>
            </a:pPr>
            <a:r>
              <a:rPr lang="ru-RU" sz="1500" dirty="0" smtClean="0">
                <a:latin typeface="Times New Roman" pitchFamily="18" charset="0"/>
                <a:cs typeface="Times New Roman" pitchFamily="18" charset="0"/>
              </a:rPr>
              <a:t>Постановление Арбитражного суда Уральского округа от 11.03.2016 по делу </a:t>
            </a:r>
            <a:r>
              <a:rPr lang="ru-RU" sz="1500" b="1" dirty="0" smtClean="0">
                <a:latin typeface="Times New Roman" pitchFamily="18" charset="0"/>
                <a:cs typeface="Times New Roman" pitchFamily="18" charset="0"/>
              </a:rPr>
              <a:t>А76-11583/2015</a:t>
            </a:r>
            <a:r>
              <a:rPr lang="ru-RU" sz="1500" dirty="0">
                <a:latin typeface="Times New Roman" pitchFamily="18" charset="0"/>
                <a:cs typeface="Times New Roman" pitchFamily="18" charset="0"/>
              </a:rPr>
              <a:t> (выполнение комплекса мероприятий по строительству объекта «Детский сад на 150 мест в пос. Горняк по ул. Елькина, 2, Челябинская область, г. Копейск</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Арбитражного суда </a:t>
            </a:r>
            <a:r>
              <a:rPr lang="ru-RU" sz="1500" dirty="0">
                <a:latin typeface="Times New Roman" pitchFamily="18" charset="0"/>
                <a:cs typeface="Times New Roman" pitchFamily="18" charset="0"/>
              </a:rPr>
              <a:t>Уральского округа от 13.10.2015 по делу № </a:t>
            </a:r>
            <a:r>
              <a:rPr lang="ru-RU" sz="1500" b="1" dirty="0">
                <a:latin typeface="Times New Roman" pitchFamily="18" charset="0"/>
                <a:cs typeface="Times New Roman" pitchFamily="18" charset="0"/>
              </a:rPr>
              <a:t>А76-30263/2014 </a:t>
            </a:r>
            <a:r>
              <a:rPr lang="ru-RU" sz="1500" dirty="0">
                <a:latin typeface="Times New Roman" pitchFamily="18" charset="0"/>
                <a:cs typeface="Times New Roman" pitchFamily="18" charset="0"/>
              </a:rPr>
              <a:t>(выполнение комплекса мероприятий по строительству объекта «Детский сад по ул. Калинина, д. 15 «а» в микрорайоне № 19 г. Копейска</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Решение Арбитражного суда Челябинской области от 07.02.2018 по делу № </a:t>
            </a:r>
            <a:r>
              <a:rPr lang="ru-RU" sz="1500" b="1" dirty="0" smtClean="0">
                <a:latin typeface="Times New Roman" pitchFamily="18" charset="0"/>
                <a:cs typeface="Times New Roman" pitchFamily="18" charset="0"/>
              </a:rPr>
              <a:t>А76-1156/2017 </a:t>
            </a:r>
            <a:r>
              <a:rPr lang="ru-RU" sz="1500" dirty="0" smtClean="0">
                <a:latin typeface="Times New Roman" pitchFamily="18" charset="0"/>
                <a:cs typeface="Times New Roman" pitchFamily="18" charset="0"/>
              </a:rPr>
              <a:t>(строительство автомобильной дороги </a:t>
            </a:r>
            <a:r>
              <a:rPr lang="ru-RU" sz="1500" dirty="0" err="1" smtClean="0">
                <a:latin typeface="Times New Roman" pitchFamily="18" charset="0"/>
                <a:cs typeface="Times New Roman" pitchFamily="18" charset="0"/>
              </a:rPr>
              <a:t>Кирса-Казанцевский</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smtClean="0">
                <a:latin typeface="Times New Roman" pitchFamily="18" charset="0"/>
                <a:cs typeface="Times New Roman" pitchFamily="18" charset="0"/>
              </a:rPr>
              <a:t>Постановление </a:t>
            </a:r>
            <a:r>
              <a:rPr lang="ru-RU" sz="1500" dirty="0">
                <a:latin typeface="Times New Roman" pitchFamily="18" charset="0"/>
                <a:cs typeface="Times New Roman" pitchFamily="18" charset="0"/>
              </a:rPr>
              <a:t>о наложении штрафа по делу № </a:t>
            </a:r>
            <a:r>
              <a:rPr lang="ru-RU" sz="1500" b="1" dirty="0">
                <a:latin typeface="Times New Roman" pitchFamily="18" charset="0"/>
                <a:cs typeface="Times New Roman" pitchFamily="18" charset="0"/>
              </a:rPr>
              <a:t>7.29-2/550-2018</a:t>
            </a:r>
            <a:r>
              <a:rPr lang="ru-RU" sz="1500" dirty="0">
                <a:latin typeface="Times New Roman" pitchFamily="18" charset="0"/>
                <a:cs typeface="Times New Roman" pitchFamily="18" charset="0"/>
              </a:rPr>
              <a:t> от 29.10.2018 (содержание дорог на сумму более 70 млн. рублей</a:t>
            </a:r>
            <a:r>
              <a:rPr lang="ru-RU" sz="1500" dirty="0" smtClean="0">
                <a:latin typeface="Times New Roman" pitchFamily="18" charset="0"/>
                <a:cs typeface="Times New Roman" pitchFamily="18" charset="0"/>
              </a:rPr>
              <a:t>).</a:t>
            </a:r>
          </a:p>
          <a:p>
            <a:pPr algn="just">
              <a:buFont typeface="Wingdings" pitchFamily="2" charset="2"/>
              <a:buChar char="Ø"/>
            </a:pPr>
            <a:r>
              <a:rPr lang="ru-RU" sz="1500" dirty="0">
                <a:latin typeface="Times New Roman" pitchFamily="18" charset="0"/>
                <a:cs typeface="Times New Roman" pitchFamily="18" charset="0"/>
              </a:rPr>
              <a:t>Решение Московского УФАС России от 24.04.2020 по делу N 077/06/1-7116/2020: закупки у единственного поставщика на поставку портативных лабораторий для экспресс-диагностики COVID-2019 правомерна.</a:t>
            </a:r>
          </a:p>
          <a:p>
            <a:pPr algn="just">
              <a:buFont typeface="Wingdings" pitchFamily="2" charset="2"/>
              <a:buChar char="Ø"/>
            </a:pPr>
            <a:r>
              <a:rPr lang="ru-RU" sz="1500" dirty="0">
                <a:latin typeface="Times New Roman" pitchFamily="18" charset="0"/>
                <a:cs typeface="Times New Roman" pitchFamily="18" charset="0"/>
              </a:rPr>
              <a:t>Решение Татарстанского УФАС России от 29.04.2020 N АЯ-04/5599: </a:t>
            </a:r>
            <a:r>
              <a:rPr lang="ru-RU" sz="1500" dirty="0" smtClean="0">
                <a:latin typeface="Times New Roman" pitchFamily="18" charset="0"/>
                <a:cs typeface="Times New Roman" pitchFamily="18" charset="0"/>
              </a:rPr>
              <a:t>закупка на выполнение </a:t>
            </a:r>
            <a:r>
              <a:rPr lang="ru-RU" sz="1500" dirty="0">
                <a:latin typeface="Times New Roman" pitchFamily="18" charset="0"/>
                <a:cs typeface="Times New Roman" pitchFamily="18" charset="0"/>
              </a:rPr>
              <a:t>строительно-монтажных и прочих работ, в том числе установка и монтаж оборудования по объекту: «Общеобразовательная школа на 1501 место с бассейном в жилом комплексе по ул. Н.Ершова Советского района г. </a:t>
            </a:r>
            <a:r>
              <a:rPr lang="ru-RU" sz="1500" dirty="0" smtClean="0">
                <a:latin typeface="Times New Roman" pitchFamily="18" charset="0"/>
                <a:cs typeface="Times New Roman" pitchFamily="18" charset="0"/>
              </a:rPr>
              <a:t>Казани». </a:t>
            </a:r>
            <a:endParaRPr lang="ru-RU" sz="1500" dirty="0">
              <a:latin typeface="Times New Roman" pitchFamily="18" charset="0"/>
              <a:cs typeface="Times New Roman" pitchFamily="18" charset="0"/>
            </a:endParaRPr>
          </a:p>
          <a:p>
            <a:pPr algn="just">
              <a:buFont typeface="Wingdings" pitchFamily="2" charset="2"/>
              <a:buChar char="Ø"/>
            </a:pPr>
            <a:endParaRPr lang="ru-RU" sz="1500" dirty="0" smtClean="0">
              <a:latin typeface="Times New Roman" pitchFamily="18" charset="0"/>
              <a:cs typeface="Times New Roman" pitchFamily="18" charset="0"/>
            </a:endParaRPr>
          </a:p>
          <a:p>
            <a:pPr algn="just">
              <a:buFont typeface="Wingdings" pitchFamily="2" charset="2"/>
              <a:buChar char="Ø"/>
            </a:pPr>
            <a:endParaRPr lang="ru-RU" sz="1500" dirty="0">
              <a:latin typeface="Times New Roman" pitchFamily="18" charset="0"/>
              <a:cs typeface="Times New Roman" pitchFamily="18" charset="0"/>
            </a:endParaRPr>
          </a:p>
          <a:p>
            <a:pPr algn="just">
              <a:buFont typeface="Wingdings" pitchFamily="2" charset="2"/>
              <a:buChar char="Ø"/>
            </a:pPr>
            <a:endParaRPr lang="ru-RU" sz="1500" dirty="0" smtClean="0">
              <a:latin typeface="Times New Roman" pitchFamily="18" charset="0"/>
              <a:cs typeface="Times New Roman" pitchFamily="18" charset="0"/>
            </a:endParaRPr>
          </a:p>
          <a:p>
            <a:pPr algn="just">
              <a:buFont typeface="Wingdings" pitchFamily="2" charset="2"/>
              <a:buChar char="Ø"/>
            </a:pPr>
            <a:endParaRPr lang="ru-RU" sz="2000" dirty="0" smtClean="0">
              <a:latin typeface="Times New Roman" pitchFamily="18" charset="0"/>
              <a:cs typeface="Times New Roman" pitchFamily="18" charset="0"/>
            </a:endParaRPr>
          </a:p>
          <a:p>
            <a:pPr algn="just">
              <a:buFont typeface="Wingdings" pitchFamily="2" charset="2"/>
              <a:buChar char="Ø"/>
            </a:pPr>
            <a:endParaRPr lang="ru-RU" sz="2000" dirty="0" smtClean="0">
              <a:latin typeface="Times New Roman" pitchFamily="18" charset="0"/>
              <a:cs typeface="Times New Roman" pitchFamily="18" charset="0"/>
            </a:endParaRPr>
          </a:p>
          <a:p>
            <a:pPr marL="109728" indent="0" algn="just">
              <a:buNone/>
            </a:pPr>
            <a:endParaRPr lang="ru-RU" sz="2000" dirty="0" smtClean="0">
              <a:latin typeface="Times New Roman" pitchFamily="18" charset="0"/>
              <a:cs typeface="Times New Roman" pitchFamily="18" charset="0"/>
            </a:endParaRPr>
          </a:p>
          <a:p>
            <a:pPr algn="just">
              <a:buFont typeface="Wingdings" pitchFamily="2" charset="2"/>
              <a:buChar char="Ø"/>
            </a:pPr>
            <a:endParaRPr lang="ru-RU"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8336" y="811266"/>
            <a:ext cx="8229600" cy="692696"/>
          </a:xfrm>
        </p:spPr>
        <p:txBody>
          <a:bodyPr>
            <a:normAutofit fontScale="90000"/>
          </a:bodyPr>
          <a:lstStyle/>
          <a:p>
            <a:pPr algn="ctr"/>
            <a:r>
              <a:rPr lang="ru-RU" sz="2400" dirty="0" smtClean="0">
                <a:effectLst/>
                <a:latin typeface="Times New Roman" panose="02020603050405020304" pitchFamily="18" charset="0"/>
                <a:cs typeface="Times New Roman" panose="02020603050405020304" pitchFamily="18" charset="0"/>
              </a:rPr>
              <a:t>Проблемные вопросы, связанные с взаимодействием антимонопольного органа  и органов ведомственного контроля</a:t>
            </a:r>
            <a:endParaRPr lang="ru-RU" sz="2400" dirty="0">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40807" y="1556792"/>
            <a:ext cx="8208912" cy="8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Направляется информация о нарушениях из актов органов ведомственного контроля, не позволяющая определить содержание нарушения (ссылка на ИКЗ или номер извещения закупки или № контракта и статья закона, которая нарушена).</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14288" y="2548697"/>
            <a:ext cx="8208912" cy="2095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smtClean="0">
              <a:solidFill>
                <a:schemeClr val="tx1"/>
              </a:solidFill>
              <a:latin typeface="Times New Roman" panose="02020603050405020304" pitchFamily="18" charset="0"/>
              <a:cs typeface="Times New Roman" panose="02020603050405020304" pitchFamily="18" charset="0"/>
            </a:endParaRPr>
          </a:p>
          <a:p>
            <a:pPr algn="ctr"/>
            <a:r>
              <a:rPr lang="ru-RU" sz="1600" dirty="0" smtClean="0">
                <a:solidFill>
                  <a:schemeClr val="tx1"/>
                </a:solidFill>
                <a:latin typeface="Times New Roman" panose="02020603050405020304" pitchFamily="18" charset="0"/>
                <a:cs typeface="Times New Roman" panose="02020603050405020304" pitchFamily="18" charset="0"/>
              </a:rPr>
              <a:t>Направляется </a:t>
            </a:r>
            <a:r>
              <a:rPr lang="ru-RU" sz="1600" dirty="0">
                <a:solidFill>
                  <a:schemeClr val="tx1"/>
                </a:solidFill>
                <a:latin typeface="Times New Roman" panose="02020603050405020304" pitchFamily="18" charset="0"/>
                <a:cs typeface="Times New Roman" panose="02020603050405020304" pitchFamily="18" charset="0"/>
              </a:rPr>
              <a:t>информация о </a:t>
            </a:r>
            <a:r>
              <a:rPr lang="ru-RU" sz="1600" dirty="0" smtClean="0">
                <a:solidFill>
                  <a:schemeClr val="tx1"/>
                </a:solidFill>
                <a:latin typeface="Times New Roman" panose="02020603050405020304" pitchFamily="18" charset="0"/>
                <a:cs typeface="Times New Roman" panose="02020603050405020304" pitchFamily="18" charset="0"/>
              </a:rPr>
              <a:t>нарушениях, сроки давности привлечения к ответственности по которым истекли, или по которым срок давности истекает в пределах месяца (по практике средний срок, необходимый для привлечения к административной ответственности виновных лиц составляет 1,5-2 месяца с учетом необходимости надлежащего уведомления лиц и вручения им процессуальных документов).</a:t>
            </a:r>
          </a:p>
          <a:p>
            <a:pPr algn="ctr"/>
            <a:r>
              <a:rPr lang="ru-RU" sz="1600" dirty="0" smtClean="0">
                <a:solidFill>
                  <a:schemeClr val="tx1"/>
                </a:solidFill>
                <a:latin typeface="Times New Roman" panose="02020603050405020304" pitchFamily="18" charset="0"/>
                <a:cs typeface="Times New Roman" panose="02020603050405020304" pitchFamily="18" charset="0"/>
              </a:rPr>
              <a:t>По событиям административных правонарушений, по которым истекли сроки давности, выносится определение об отказе  в возбуждении дела об административном правонарушении).</a:t>
            </a:r>
          </a:p>
          <a:p>
            <a:pPr algn="ct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03944" y="4803358"/>
            <a:ext cx="8219256" cy="10539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Times New Roman" panose="02020603050405020304" pitchFamily="18" charset="0"/>
                <a:cs typeface="Times New Roman" panose="02020603050405020304" pitchFamily="18" charset="0"/>
              </a:rPr>
              <a:t>Направляется информация о </a:t>
            </a:r>
            <a:r>
              <a:rPr lang="ru-RU" sz="1600" dirty="0" smtClean="0">
                <a:solidFill>
                  <a:schemeClr val="tx1"/>
                </a:solidFill>
                <a:latin typeface="Times New Roman" panose="02020603050405020304" pitchFamily="18" charset="0"/>
                <a:cs typeface="Times New Roman" panose="02020603050405020304" pitchFamily="18" charset="0"/>
              </a:rPr>
              <a:t>нарушениях, по которым у антимонопольного органа отсутствуют полномочия по привлечению к административной ответственности виновных лиц (например, нарушения по нормированию, планированию, исполнению контрактов).</a:t>
            </a:r>
            <a:endParaRPr lang="ru-RU"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67794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1066800"/>
          </a:xfrm>
        </p:spPr>
        <p:txBody>
          <a:bodyPr>
            <a:noAutofit/>
          </a:bodyPr>
          <a:lstStyle/>
          <a:p>
            <a:pPr algn="ctr"/>
            <a:r>
              <a:rPr lang="ru-RU" sz="2400" b="1" dirty="0" smtClean="0">
                <a:latin typeface="Times New Roman" pitchFamily="18" charset="0"/>
                <a:cs typeface="Times New Roman" pitchFamily="18" charset="0"/>
              </a:rPr>
              <a:t>Закупка у единственного поставщика (подрядчика, исполнителя) по пункту 6 части 1 статьи 93 ФЗ № 44 с нарушением законодательства о контрактной системе</a:t>
            </a:r>
            <a:endParaRPr lang="ru-RU" sz="2400" dirty="0"/>
          </a:p>
        </p:txBody>
      </p:sp>
      <p:sp>
        <p:nvSpPr>
          <p:cNvPr id="3" name="Содержимое 2"/>
          <p:cNvSpPr>
            <a:spLocks noGrp="1"/>
          </p:cNvSpPr>
          <p:nvPr>
            <p:ph idx="1"/>
          </p:nvPr>
        </p:nvSpPr>
        <p:spPr>
          <a:xfrm>
            <a:off x="428596" y="1571612"/>
            <a:ext cx="8229600" cy="2721484"/>
          </a:xfrm>
        </p:spPr>
        <p:txBody>
          <a:bodyPr>
            <a:normAutofit fontScale="62500" lnSpcReduction="20000"/>
          </a:bodyPr>
          <a:lstStyle/>
          <a:p>
            <a:pPr algn="just"/>
            <a:r>
              <a:rPr lang="ru-RU" dirty="0" smtClean="0">
                <a:latin typeface="Times New Roman" pitchFamily="18" charset="0"/>
                <a:cs typeface="Times New Roman" pitchFamily="18" charset="0"/>
              </a:rPr>
              <a:t>закупка работы или услуги, выполнение или оказание которых может осуществляться </a:t>
            </a:r>
            <a:r>
              <a:rPr lang="ru-RU" b="1" u="sng" dirty="0" smtClean="0">
                <a:latin typeface="Times New Roman" pitchFamily="18" charset="0"/>
                <a:cs typeface="Times New Roman" pitchFamily="18" charset="0"/>
              </a:rPr>
              <a:t>только органом исполнительной власти </a:t>
            </a:r>
            <a:r>
              <a:rPr lang="ru-RU" dirty="0" smtClean="0">
                <a:latin typeface="Times New Roman" pitchFamily="18" charset="0"/>
                <a:cs typeface="Times New Roman" pitchFamily="18" charset="0"/>
              </a:rPr>
              <a:t>в соответствии с его полномочиями либо </a:t>
            </a:r>
            <a:r>
              <a:rPr lang="ru-RU" b="1" u="sng" dirty="0" smtClean="0">
                <a:latin typeface="Times New Roman" pitchFamily="18" charset="0"/>
                <a:cs typeface="Times New Roman" pitchFamily="18" charset="0"/>
              </a:rPr>
              <a:t>подведомственными ему государственным учреждением, государственным унитарным предприятием</a:t>
            </a:r>
            <a:r>
              <a:rPr lang="ru-RU" dirty="0" smtClean="0">
                <a:latin typeface="Times New Roman" pitchFamily="18" charset="0"/>
                <a:cs typeface="Times New Roman" pitchFamily="18" charset="0"/>
              </a:rPr>
              <a:t>, </a:t>
            </a:r>
            <a:r>
              <a:rPr lang="ru-RU" b="1" u="sng" dirty="0">
                <a:latin typeface="Times New Roman" pitchFamily="18" charset="0"/>
                <a:cs typeface="Times New Roman" pitchFamily="18" charset="0"/>
              </a:rPr>
              <a:t>либо акционерным обществом, сто процентов акций которого принадлежит Российской </a:t>
            </a:r>
            <a:r>
              <a:rPr lang="ru-RU" b="1" u="sng" dirty="0" smtClean="0">
                <a:latin typeface="Times New Roman" pitchFamily="18" charset="0"/>
                <a:cs typeface="Times New Roman" pitchFamily="18" charset="0"/>
              </a:rPr>
              <a:t>Федерации, </a:t>
            </a:r>
            <a:r>
              <a:rPr lang="ru-RU" dirty="0" smtClean="0">
                <a:latin typeface="Times New Roman" pitchFamily="18" charset="0"/>
                <a:cs typeface="Times New Roman" pitchFamily="18" charset="0"/>
              </a:rPr>
              <a:t>соответствующие полномочия которых устанавливаются федеральными законами, нормативными правовыми актами Президента Российской Федерации или нормативными правовыми актами Правительства Российской Федерации, законодательными актами соответствующего субъекта Российской Федерации.</a:t>
            </a:r>
            <a:endParaRPr lang="ru-RU" dirty="0">
              <a:latin typeface="Times New Roman" pitchFamily="18" charset="0"/>
              <a:cs typeface="Times New Roman" pitchFamily="18" charset="0"/>
            </a:endParaRPr>
          </a:p>
        </p:txBody>
      </p:sp>
      <p:sp>
        <p:nvSpPr>
          <p:cNvPr id="4" name="Скругленный прямоугольник 3"/>
          <p:cNvSpPr/>
          <p:nvPr/>
        </p:nvSpPr>
        <p:spPr>
          <a:xfrm>
            <a:off x="357158" y="4152710"/>
            <a:ext cx="8501122" cy="258865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chemeClr val="tx1"/>
              </a:solidFill>
              <a:latin typeface="Times New Roman" pitchFamily="18" charset="0"/>
              <a:cs typeface="Times New Roman" pitchFamily="18" charset="0"/>
            </a:endParaRPr>
          </a:p>
          <a:p>
            <a:pPr algn="ctr"/>
            <a:endParaRPr lang="ru-RU" b="1" dirty="0">
              <a:solidFill>
                <a:schemeClr val="tx1"/>
              </a:solidFill>
              <a:latin typeface="Times New Roman" pitchFamily="18" charset="0"/>
              <a:cs typeface="Times New Roman" pitchFamily="18" charset="0"/>
            </a:endParaRPr>
          </a:p>
          <a:p>
            <a:pPr algn="ctr"/>
            <a:endParaRPr lang="ru-RU" b="1" dirty="0" smtClean="0">
              <a:solidFill>
                <a:schemeClr val="tx1"/>
              </a:solidFill>
              <a:latin typeface="Times New Roman" pitchFamily="18" charset="0"/>
              <a:cs typeface="Times New Roman" pitchFamily="18" charset="0"/>
            </a:endParaRPr>
          </a:p>
          <a:p>
            <a:pPr algn="ctr"/>
            <a:endParaRPr lang="ru-RU" b="1" dirty="0">
              <a:solidFill>
                <a:schemeClr val="tx1"/>
              </a:solidFill>
              <a:latin typeface="Times New Roman" pitchFamily="18" charset="0"/>
              <a:cs typeface="Times New Roman" pitchFamily="18" charset="0"/>
            </a:endParaRPr>
          </a:p>
          <a:p>
            <a:pPr algn="ctr"/>
            <a:r>
              <a:rPr lang="ru-RU" b="1" dirty="0" smtClean="0">
                <a:solidFill>
                  <a:schemeClr val="tx1"/>
                </a:solidFill>
                <a:latin typeface="Times New Roman" pitchFamily="18" charset="0"/>
                <a:cs typeface="Times New Roman" pitchFamily="18" charset="0"/>
              </a:rPr>
              <a:t>Примеры из практики Челябинского УФАС России:</a:t>
            </a:r>
          </a:p>
          <a:p>
            <a:pPr algn="ctr"/>
            <a:r>
              <a:rPr lang="ru-RU" sz="1600" dirty="0" smtClean="0">
                <a:solidFill>
                  <a:schemeClr val="tx1"/>
                </a:solidFill>
                <a:latin typeface="Times New Roman" pitchFamily="18" charset="0"/>
                <a:cs typeface="Times New Roman" pitchFamily="18" charset="0"/>
              </a:rPr>
              <a:t>решение Челябинского УФАС России от 12.10.2016 № </a:t>
            </a:r>
            <a:r>
              <a:rPr lang="ru-RU" sz="1600" b="1" dirty="0">
                <a:solidFill>
                  <a:schemeClr val="tx1"/>
                </a:solidFill>
                <a:latin typeface="Times New Roman" pitchFamily="18" charset="0"/>
                <a:cs typeface="Times New Roman" pitchFamily="18" charset="0"/>
              </a:rPr>
              <a:t>205-ВП/2016 </a:t>
            </a:r>
            <a:r>
              <a:rPr lang="ru-RU" sz="1600" b="1" dirty="0" smtClean="0">
                <a:solidFill>
                  <a:schemeClr val="tx1"/>
                </a:solidFill>
                <a:latin typeface="Times New Roman" pitchFamily="18" charset="0"/>
                <a:cs typeface="Times New Roman" pitchFamily="18" charset="0"/>
              </a:rPr>
              <a:t>(</a:t>
            </a:r>
            <a:r>
              <a:rPr lang="ru-RU" sz="1600" dirty="0" smtClean="0">
                <a:solidFill>
                  <a:schemeClr val="tx1"/>
                </a:solidFill>
                <a:latin typeface="Times New Roman" pitchFamily="18" charset="0"/>
                <a:cs typeface="Times New Roman" pitchFamily="18" charset="0"/>
              </a:rPr>
              <a:t>договор</a:t>
            </a:r>
            <a:r>
              <a:rPr lang="ru-RU" sz="1600" b="1"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оказание </a:t>
            </a:r>
            <a:r>
              <a:rPr lang="ru-RU" sz="1600" dirty="0">
                <a:solidFill>
                  <a:schemeClr val="tx1"/>
                </a:solidFill>
                <a:latin typeface="Times New Roman" pitchFamily="18" charset="0"/>
                <a:cs typeface="Times New Roman" pitchFamily="18" charset="0"/>
              </a:rPr>
              <a:t>услуг по проверке соответствия заказчика критериям аккредитации, установленным Приказом Минэкономразвития России № 326 от 30.05.2014, для целей подтверждения </a:t>
            </a:r>
            <a:r>
              <a:rPr lang="ru-RU" sz="1600" dirty="0" smtClean="0">
                <a:solidFill>
                  <a:schemeClr val="tx1"/>
                </a:solidFill>
                <a:latin typeface="Times New Roman" pitchFamily="18" charset="0"/>
                <a:cs typeface="Times New Roman" pitchFamily="18" charset="0"/>
              </a:rPr>
              <a:t>компетентности с ООО)</a:t>
            </a:r>
            <a:r>
              <a:rPr lang="ru-RU" sz="1600" b="1" dirty="0" smtClean="0">
                <a:solidFill>
                  <a:schemeClr val="tx1"/>
                </a:solidFill>
                <a:latin typeface="Times New Roman" pitchFamily="18" charset="0"/>
                <a:cs typeface="Times New Roman" pitchFamily="18" charset="0"/>
              </a:rPr>
              <a:t>, </a:t>
            </a:r>
          </a:p>
          <a:p>
            <a:pPr algn="ctr"/>
            <a:r>
              <a:rPr lang="ru-RU" sz="1600" dirty="0" smtClean="0">
                <a:solidFill>
                  <a:schemeClr val="tx1"/>
                </a:solidFill>
                <a:latin typeface="Times New Roman" pitchFamily="18" charset="0"/>
                <a:cs typeface="Times New Roman" pitchFamily="18" charset="0"/>
              </a:rPr>
              <a:t>Постановление Арбитражного суда Уральского округа от 03.10.2016 по делу № </a:t>
            </a:r>
            <a:r>
              <a:rPr lang="ru-RU" sz="1600" b="1" dirty="0" smtClean="0">
                <a:solidFill>
                  <a:schemeClr val="tx1"/>
                </a:solidFill>
                <a:latin typeface="Times New Roman" pitchFamily="18" charset="0"/>
                <a:cs typeface="Times New Roman" pitchFamily="18" charset="0"/>
              </a:rPr>
              <a:t>А76-28363/2015 </a:t>
            </a:r>
            <a:r>
              <a:rPr lang="ru-RU" sz="1600" dirty="0" smtClean="0">
                <a:solidFill>
                  <a:schemeClr val="tx1"/>
                </a:solidFill>
                <a:latin typeface="Times New Roman" pitchFamily="18" charset="0"/>
                <a:cs typeface="Times New Roman" pitchFamily="18" charset="0"/>
              </a:rPr>
              <a:t>(медицинские услуги с муниципальными учреждениями здравоохранения), </a:t>
            </a:r>
          </a:p>
          <a:p>
            <a:pPr algn="ctr"/>
            <a:r>
              <a:rPr lang="ru-RU" sz="1600" dirty="0" smtClean="0">
                <a:solidFill>
                  <a:schemeClr val="tx1"/>
                </a:solidFill>
                <a:latin typeface="Times New Roman" pitchFamily="18" charset="0"/>
                <a:cs typeface="Times New Roman" pitchFamily="18" charset="0"/>
              </a:rPr>
              <a:t>Постановление Восемнадцатого арбитражного апелляционного суда от 11.10.2017 по делу № </a:t>
            </a:r>
            <a:r>
              <a:rPr lang="ru-RU" sz="1600" b="1" dirty="0">
                <a:solidFill>
                  <a:schemeClr val="tx1"/>
                </a:solidFill>
                <a:latin typeface="Times New Roman" pitchFamily="18" charset="0"/>
                <a:cs typeface="Times New Roman" pitchFamily="18" charset="0"/>
              </a:rPr>
              <a:t>А76-10881/2017 </a:t>
            </a:r>
            <a:r>
              <a:rPr lang="ru-RU" sz="1600" dirty="0">
                <a:solidFill>
                  <a:schemeClr val="tx1"/>
                </a:solidFill>
                <a:latin typeface="Times New Roman" pitchFamily="18" charset="0"/>
                <a:cs typeface="Times New Roman" pitchFamily="18" charset="0"/>
              </a:rPr>
              <a:t>(медицинские услуги с муниципальными учреждениями здравоохранения</a:t>
            </a:r>
            <a:r>
              <a:rPr lang="ru-RU" sz="1600" dirty="0" smtClean="0">
                <a:solidFill>
                  <a:schemeClr val="tx1"/>
                </a:solidFill>
                <a:latin typeface="Times New Roman" pitchFamily="18" charset="0"/>
                <a:cs typeface="Times New Roman" pitchFamily="18" charset="0"/>
              </a:rPr>
              <a:t>);</a:t>
            </a:r>
          </a:p>
          <a:p>
            <a:pPr algn="ctr"/>
            <a:endParaRPr lang="ru-RU" dirty="0" smtClean="0">
              <a:solidFill>
                <a:schemeClr val="tx1"/>
              </a:solidFill>
              <a:latin typeface="Times New Roman" pitchFamily="18" charset="0"/>
              <a:cs typeface="Times New Roman" pitchFamily="18" charset="0"/>
            </a:endParaRPr>
          </a:p>
          <a:p>
            <a:pPr algn="ctr"/>
            <a:endParaRPr lang="ru-RU" dirty="0" smtClean="0">
              <a:solidFill>
                <a:schemeClr val="tx1"/>
              </a:solidFill>
              <a:latin typeface="Times New Roman" pitchFamily="18" charset="0"/>
              <a:cs typeface="Times New Roman" pitchFamily="18" charset="0"/>
            </a:endParaRPr>
          </a:p>
          <a:p>
            <a:pPr algn="ctr"/>
            <a:endParaRPr lang="ru-RU" b="1" dirty="0" smtClean="0">
              <a:solidFill>
                <a:schemeClr val="tx1"/>
              </a:solidFill>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071538" y="599202"/>
            <a:ext cx="73881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800" b="1" u="sng" dirty="0" smtClean="0">
                <a:solidFill>
                  <a:schemeClr val="tx1"/>
                </a:solidFill>
                <a:latin typeface="Times New Roman" pitchFamily="18" charset="0"/>
              </a:rPr>
              <a:t>Выбор </a:t>
            </a:r>
            <a:r>
              <a:rPr lang="ru-RU" altLang="ru-RU" sz="1800" b="1" u="sng" dirty="0">
                <a:solidFill>
                  <a:schemeClr val="tx1"/>
                </a:solidFill>
                <a:latin typeface="Times New Roman" pitchFamily="18" charset="0"/>
              </a:rPr>
              <a:t>способа определения поставщика (подрядчика</a:t>
            </a:r>
            <a:r>
              <a:rPr lang="en-US" altLang="ru-RU" sz="1800" b="1" u="sng" dirty="0">
                <a:solidFill>
                  <a:schemeClr val="tx1"/>
                </a:solidFill>
                <a:latin typeface="Times New Roman" pitchFamily="18" charset="0"/>
              </a:rPr>
              <a:t>, </a:t>
            </a:r>
            <a:r>
              <a:rPr lang="ru-RU" altLang="ru-RU" sz="1800" b="1" u="sng" dirty="0">
                <a:solidFill>
                  <a:schemeClr val="tx1"/>
                </a:solidFill>
                <a:latin typeface="Times New Roman" pitchFamily="18" charset="0"/>
              </a:rPr>
              <a:t>исполнителя</a:t>
            </a:r>
            <a:r>
              <a:rPr lang="ru-RU" altLang="ru-RU" sz="1800" b="1" u="sng" dirty="0" smtClean="0">
                <a:solidFill>
                  <a:schemeClr val="tx1"/>
                </a:solidFill>
                <a:latin typeface="Times New Roman" pitchFamily="18" charset="0"/>
              </a:rPr>
              <a:t>) с нарушением ФЗ № 44 </a:t>
            </a:r>
            <a:endParaRPr lang="ru-RU" altLang="ru-RU" sz="1800" b="1" u="sng" dirty="0">
              <a:solidFill>
                <a:schemeClr val="tx1"/>
              </a:solidFill>
              <a:latin typeface="Times New Roman" pitchFamily="18" charset="0"/>
            </a:endParaRPr>
          </a:p>
        </p:txBody>
      </p:sp>
      <p:sp>
        <p:nvSpPr>
          <p:cNvPr id="4" name="TextBox 3"/>
          <p:cNvSpPr txBox="1"/>
          <p:nvPr/>
        </p:nvSpPr>
        <p:spPr>
          <a:xfrm>
            <a:off x="215148" y="1199420"/>
            <a:ext cx="4286250" cy="2800767"/>
          </a:xfrm>
          <a:prstGeom prst="rect">
            <a:avLst/>
          </a:prstGeom>
          <a:solidFill>
            <a:schemeClr val="bg1"/>
          </a:solidFill>
        </p:spPr>
        <p:txBody>
          <a:bodyPr>
            <a:spAutoFit/>
          </a:bodyPr>
          <a:lstStyle/>
          <a:p>
            <a:pPr algn="just">
              <a:defRPr/>
            </a:pPr>
            <a:r>
              <a:rPr lang="ru-RU" sz="1600" b="1" u="sng" dirty="0">
                <a:latin typeface="Times New Roman" panose="02020603050405020304" pitchFamily="18" charset="0"/>
                <a:cs typeface="Times New Roman" panose="02020603050405020304" pitchFamily="18" charset="0"/>
              </a:rPr>
              <a:t>Пункт 11 части 1 статьи 93 </a:t>
            </a:r>
            <a:r>
              <a:rPr lang="ru-RU" sz="1600" dirty="0">
                <a:latin typeface="Times New Roman" panose="02020603050405020304" pitchFamily="18" charset="0"/>
                <a:cs typeface="Times New Roman" panose="02020603050405020304" pitchFamily="18" charset="0"/>
              </a:rPr>
              <a:t>ФЗ № 44 предусматривает право заказчика осуществлять закупку у единственного поставщика (подрядчика</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исполнителя)  в случае</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если </a:t>
            </a:r>
            <a:r>
              <a:rPr lang="ru-RU" sz="1600" b="1" u="sng" dirty="0">
                <a:latin typeface="Times New Roman" panose="02020603050405020304" pitchFamily="18" charset="0"/>
                <a:cs typeface="Times New Roman" panose="02020603050405020304" pitchFamily="18" charset="0"/>
              </a:rPr>
              <a:t>производство товара</a:t>
            </a:r>
            <a:r>
              <a:rPr lang="en-US" sz="1600" b="1" u="sng" dirty="0">
                <a:latin typeface="Times New Roman" panose="02020603050405020304" pitchFamily="18" charset="0"/>
                <a:cs typeface="Times New Roman" panose="02020603050405020304" pitchFamily="18" charset="0"/>
              </a:rPr>
              <a:t>, </a:t>
            </a:r>
            <a:r>
              <a:rPr lang="ru-RU" sz="1600" b="1" u="sng" dirty="0">
                <a:latin typeface="Times New Roman" panose="02020603050405020304" pitchFamily="18" charset="0"/>
                <a:cs typeface="Times New Roman" panose="02020603050405020304" pitchFamily="18" charset="0"/>
              </a:rPr>
              <a:t>выполнение работ</a:t>
            </a:r>
            <a:r>
              <a:rPr lang="en-US" sz="1600" b="1" u="sng" dirty="0">
                <a:latin typeface="Times New Roman" panose="02020603050405020304" pitchFamily="18" charset="0"/>
                <a:cs typeface="Times New Roman" panose="02020603050405020304" pitchFamily="18" charset="0"/>
              </a:rPr>
              <a:t>, </a:t>
            </a:r>
            <a:r>
              <a:rPr lang="ru-RU" sz="1600" b="1" u="sng" dirty="0">
                <a:latin typeface="Times New Roman" panose="02020603050405020304" pitchFamily="18" charset="0"/>
                <a:cs typeface="Times New Roman" panose="02020603050405020304" pitchFamily="18" charset="0"/>
              </a:rPr>
              <a:t>оказание услуги осуществляется учреждением и предприятием уголовно-исполнительной системы </a:t>
            </a:r>
            <a:r>
              <a:rPr lang="ru-RU" sz="1600" dirty="0">
                <a:latin typeface="Times New Roman" panose="02020603050405020304" pitchFamily="18" charset="0"/>
                <a:cs typeface="Times New Roman" panose="02020603050405020304" pitchFamily="18" charset="0"/>
              </a:rPr>
              <a:t>в соответствии с перечнем товаров</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работ</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услуг</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утвержденным Правительством Российской Федерации.</a:t>
            </a:r>
          </a:p>
        </p:txBody>
      </p:sp>
      <p:sp>
        <p:nvSpPr>
          <p:cNvPr id="5" name="TextBox 4"/>
          <p:cNvSpPr txBox="1"/>
          <p:nvPr/>
        </p:nvSpPr>
        <p:spPr>
          <a:xfrm>
            <a:off x="215148" y="4077072"/>
            <a:ext cx="4286250" cy="2308324"/>
          </a:xfrm>
          <a:prstGeom prst="rect">
            <a:avLst/>
          </a:prstGeom>
          <a:solidFill>
            <a:schemeClr val="bg1"/>
          </a:solidFill>
        </p:spPr>
        <p:txBody>
          <a:bodyPr>
            <a:spAutoFit/>
          </a:bodyPr>
          <a:lstStyle/>
          <a:p>
            <a:pPr algn="just">
              <a:defRPr/>
            </a:pPr>
            <a:r>
              <a:rPr lang="ru-RU" sz="1600" dirty="0">
                <a:latin typeface="Times New Roman" panose="02020603050405020304" pitchFamily="18" charset="0"/>
                <a:cs typeface="Times New Roman" panose="02020603050405020304" pitchFamily="18" charset="0"/>
              </a:rPr>
              <a:t>Перечень товаров (работ</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услуг)</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производимых (выполняемых</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оказываемых) учреждениями и предприятиями уголовно-исполнительной системы</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закупка которых может осуществляться  у единственного поставщика (подрядчика</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исполнителя) утвержден </a:t>
            </a:r>
            <a:r>
              <a:rPr lang="ru-RU" sz="1600" b="1" u="sng" dirty="0">
                <a:latin typeface="Times New Roman" panose="02020603050405020304" pitchFamily="18" charset="0"/>
                <a:cs typeface="Times New Roman" panose="02020603050405020304" pitchFamily="18" charset="0"/>
              </a:rPr>
              <a:t>Постановлением Правительства Российской Федерации от 26.12.2013 № </a:t>
            </a:r>
            <a:r>
              <a:rPr lang="ru-RU" sz="1600" b="1" u="sng" dirty="0" smtClean="0">
                <a:latin typeface="Times New Roman" panose="02020603050405020304" pitchFamily="18" charset="0"/>
                <a:cs typeface="Times New Roman" panose="02020603050405020304" pitchFamily="18" charset="0"/>
              </a:rPr>
              <a:t>1292</a:t>
            </a:r>
            <a:r>
              <a:rPr lang="ru-RU" sz="1600" b="1" u="sng" dirty="0">
                <a:latin typeface="Times New Roman" panose="02020603050405020304" pitchFamily="18" charset="0"/>
                <a:cs typeface="Times New Roman" panose="02020603050405020304" pitchFamily="18" charset="0"/>
              </a:rPr>
              <a:t>.</a:t>
            </a:r>
          </a:p>
        </p:txBody>
      </p:sp>
      <p:sp>
        <p:nvSpPr>
          <p:cNvPr id="6149" name="TextBox 6"/>
          <p:cNvSpPr txBox="1">
            <a:spLocks noChangeArrowheads="1"/>
          </p:cNvSpPr>
          <p:nvPr/>
        </p:nvSpPr>
        <p:spPr bwMode="auto">
          <a:xfrm>
            <a:off x="4501398" y="1199420"/>
            <a:ext cx="4499758" cy="723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just">
              <a:spcBef>
                <a:spcPct val="0"/>
              </a:spcBef>
              <a:buClrTx/>
              <a:buFontTx/>
              <a:buNone/>
            </a:pPr>
            <a:endParaRPr lang="ru-RU" altLang="ru-RU" sz="1400" b="1" dirty="0">
              <a:solidFill>
                <a:schemeClr val="tx1"/>
              </a:solidFill>
              <a:latin typeface="Times New Roman" pitchFamily="18" charset="0"/>
            </a:endParaRPr>
          </a:p>
          <a:p>
            <a:pPr algn="just">
              <a:spcBef>
                <a:spcPct val="0"/>
              </a:spcBef>
              <a:buClrTx/>
              <a:buFontTx/>
              <a:buNone/>
            </a:pPr>
            <a:r>
              <a:rPr lang="ru-RU" altLang="ru-RU" sz="1800" b="1" u="sng" dirty="0" smtClean="0">
                <a:solidFill>
                  <a:srgbClr val="00B050"/>
                </a:solidFill>
                <a:latin typeface="Times New Roman" pitchFamily="18" charset="0"/>
              </a:rPr>
              <a:t>Решение Арбитражного суда Челябинской области от 23.04.2021 № А76-4219/2021 (вступило в силу):</a:t>
            </a:r>
          </a:p>
          <a:p>
            <a:pPr algn="just">
              <a:spcBef>
                <a:spcPct val="0"/>
              </a:spcBef>
              <a:buClrTx/>
              <a:buFontTx/>
              <a:buNone/>
            </a:pPr>
            <a:r>
              <a:rPr lang="ru-RU" altLang="ru-RU" sz="1800" dirty="0" smtClean="0">
                <a:solidFill>
                  <a:schemeClr val="tx1"/>
                </a:solidFill>
                <a:latin typeface="Times New Roman" pitchFamily="18" charset="0"/>
              </a:rPr>
              <a:t>Суд признал законным решение антимонопольного органа о признании в действиях Комитета дорожного хозяйства г. Челябинска нарушения части 5 статьи 24, пункта 11 части 1 статьи 93 ФЗ № 44, выразившегося в заключении контракта с ФКУ ИК -2 ГУФСИН по Челябинской области на благоустройство участка автодороги Аэропорт-</a:t>
            </a:r>
            <a:r>
              <a:rPr lang="ru-RU" altLang="ru-RU" sz="1800" dirty="0" err="1" smtClean="0">
                <a:solidFill>
                  <a:schemeClr val="tx1"/>
                </a:solidFill>
                <a:latin typeface="Times New Roman" pitchFamily="18" charset="0"/>
              </a:rPr>
              <a:t>Брадокалмакский</a:t>
            </a:r>
            <a:r>
              <a:rPr lang="ru-RU" altLang="ru-RU" sz="1800" dirty="0" smtClean="0">
                <a:solidFill>
                  <a:schemeClr val="tx1"/>
                </a:solidFill>
                <a:latin typeface="Times New Roman" pitchFamily="18" charset="0"/>
              </a:rPr>
              <a:t> тракт на 84, 7 млн. рублей.</a:t>
            </a:r>
          </a:p>
          <a:p>
            <a:pPr algn="just">
              <a:spcBef>
                <a:spcPct val="0"/>
              </a:spcBef>
              <a:buClrTx/>
              <a:buFontTx/>
              <a:buNone/>
            </a:pPr>
            <a:r>
              <a:rPr lang="ru-RU" altLang="ru-RU" sz="1800" b="1" dirty="0" smtClean="0">
                <a:solidFill>
                  <a:schemeClr val="tx1"/>
                </a:solidFill>
                <a:latin typeface="Times New Roman" pitchFamily="18" charset="0"/>
              </a:rPr>
              <a:t>Аналогичная </a:t>
            </a:r>
            <a:r>
              <a:rPr lang="ru-RU" altLang="ru-RU" sz="1800" b="1" dirty="0">
                <a:solidFill>
                  <a:schemeClr val="tx1"/>
                </a:solidFill>
                <a:latin typeface="Times New Roman" pitchFamily="18" charset="0"/>
              </a:rPr>
              <a:t>судебная практика: Определение Верховного Суда РФ от 16.07.2020 N 309-ЭС20-10184 по делу N </a:t>
            </a:r>
            <a:r>
              <a:rPr lang="ru-RU" altLang="ru-RU" sz="1800" b="1" dirty="0" smtClean="0">
                <a:solidFill>
                  <a:schemeClr val="tx1"/>
                </a:solidFill>
                <a:latin typeface="Times New Roman" pitchFamily="18" charset="0"/>
              </a:rPr>
              <a:t>А07-11342/2019.</a:t>
            </a:r>
            <a:endParaRPr lang="ru-RU" altLang="ru-RU" sz="1800" b="1" dirty="0">
              <a:solidFill>
                <a:schemeClr val="tx1"/>
              </a:solidFill>
              <a:latin typeface="Times New Roman" pitchFamily="18" charset="0"/>
            </a:endParaRPr>
          </a:p>
          <a:p>
            <a:pPr algn="just">
              <a:spcBef>
                <a:spcPct val="0"/>
              </a:spcBef>
              <a:buClrTx/>
              <a:buFontTx/>
              <a:buNone/>
            </a:pPr>
            <a:endParaRPr lang="ru-RU" altLang="ru-RU" sz="1600" b="1" dirty="0" smtClean="0">
              <a:solidFill>
                <a:schemeClr val="tx1"/>
              </a:solidFill>
              <a:latin typeface="Times New Roman" pitchFamily="18" charset="0"/>
            </a:endParaRPr>
          </a:p>
          <a:p>
            <a:pPr algn="just">
              <a:spcBef>
                <a:spcPct val="0"/>
              </a:spcBef>
              <a:buClrTx/>
              <a:buFontTx/>
              <a:buNone/>
            </a:pPr>
            <a:endParaRPr lang="ru-RU" altLang="ru-RU" sz="1600" b="1" dirty="0">
              <a:solidFill>
                <a:schemeClr val="tx1"/>
              </a:solidFill>
              <a:latin typeface="Times New Roman" pitchFamily="18" charset="0"/>
            </a:endParaRPr>
          </a:p>
          <a:p>
            <a:pPr algn="just">
              <a:spcBef>
                <a:spcPct val="0"/>
              </a:spcBef>
              <a:buClrTx/>
              <a:buFontTx/>
              <a:buNone/>
            </a:pPr>
            <a:endParaRPr lang="ru-RU" altLang="ru-RU" sz="1600" b="1" dirty="0" smtClean="0">
              <a:solidFill>
                <a:schemeClr val="tx1"/>
              </a:solidFill>
              <a:latin typeface="Times New Roman" pitchFamily="18" charset="0"/>
            </a:endParaRPr>
          </a:p>
          <a:p>
            <a:pPr algn="just">
              <a:spcBef>
                <a:spcPct val="0"/>
              </a:spcBef>
              <a:buClrTx/>
              <a:buFontTx/>
              <a:buNone/>
            </a:pPr>
            <a:endParaRPr lang="ru-RU" altLang="ru-RU" sz="1600" b="1" dirty="0">
              <a:solidFill>
                <a:schemeClr val="tx1"/>
              </a:solidFill>
              <a:latin typeface="Times New Roman" pitchFamily="18" charset="0"/>
            </a:endParaRPr>
          </a:p>
          <a:p>
            <a:pPr algn="just">
              <a:spcBef>
                <a:spcPct val="0"/>
              </a:spcBef>
              <a:buClrTx/>
              <a:buFontTx/>
              <a:buNone/>
            </a:pPr>
            <a:endParaRPr lang="ru-RU" altLang="ru-RU" sz="1600" b="1" dirty="0" smtClean="0">
              <a:solidFill>
                <a:schemeClr val="tx1"/>
              </a:solidFill>
              <a:latin typeface="Times New Roman" pitchFamily="18" charset="0"/>
            </a:endParaRPr>
          </a:p>
          <a:p>
            <a:pPr algn="just">
              <a:spcBef>
                <a:spcPct val="0"/>
              </a:spcBef>
              <a:buClrTx/>
              <a:buFontTx/>
              <a:buNone/>
            </a:pPr>
            <a:endParaRPr lang="ru-RU" altLang="ru-RU" sz="1600" b="1" dirty="0">
              <a:solidFill>
                <a:schemeClr val="tx1"/>
              </a:solidFill>
              <a:latin typeface="Times New Roman" pitchFamily="18" charset="0"/>
            </a:endParaRPr>
          </a:p>
          <a:p>
            <a:pPr algn="just">
              <a:spcBef>
                <a:spcPct val="0"/>
              </a:spcBef>
              <a:buClrTx/>
              <a:buFontTx/>
              <a:buNone/>
            </a:pPr>
            <a:endParaRPr lang="ru-RU" altLang="ru-RU" sz="1600" b="1" dirty="0" smtClean="0">
              <a:solidFill>
                <a:schemeClr val="tx1"/>
              </a:solidFill>
              <a:latin typeface="Times New Roman" pitchFamily="18" charset="0"/>
            </a:endParaRPr>
          </a:p>
          <a:p>
            <a:pPr algn="just">
              <a:spcBef>
                <a:spcPct val="0"/>
              </a:spcBef>
              <a:buClrTx/>
              <a:buFontTx/>
              <a:buNone/>
            </a:pPr>
            <a:endParaRPr lang="ru-RU" altLang="ru-RU" sz="1600" b="1" dirty="0">
              <a:solidFill>
                <a:schemeClr val="tx1"/>
              </a:solidFill>
              <a:latin typeface="Times New Roman" pitchFamily="18" charset="0"/>
            </a:endParaRPr>
          </a:p>
          <a:p>
            <a:pPr algn="just">
              <a:spcBef>
                <a:spcPct val="0"/>
              </a:spcBef>
              <a:buClrTx/>
              <a:buFontTx/>
              <a:buNone/>
            </a:pPr>
            <a:endParaRPr lang="ru-RU" altLang="ru-RU" sz="1600" b="1" dirty="0">
              <a:solidFill>
                <a:schemeClr val="tx1"/>
              </a:solidFill>
              <a:latin typeface="Times New Roman" pitchFamily="18" charset="0"/>
            </a:endParaRPr>
          </a:p>
        </p:txBody>
      </p:sp>
    </p:spTree>
    <p:extLst>
      <p:ext uri="{BB962C8B-B14F-4D97-AF65-F5344CB8AC3E}">
        <p14:creationId xmlns:p14="http://schemas.microsoft.com/office/powerpoint/2010/main" val="180230699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9314" y="1886944"/>
            <a:ext cx="4002647"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400" dirty="0">
              <a:solidFill>
                <a:srgbClr val="067082"/>
              </a:solidFill>
            </a:endParaRPr>
          </a:p>
        </p:txBody>
      </p:sp>
      <p:sp>
        <p:nvSpPr>
          <p:cNvPr id="5" name="Прямоугольник 4"/>
          <p:cNvSpPr/>
          <p:nvPr/>
        </p:nvSpPr>
        <p:spPr>
          <a:xfrm>
            <a:off x="209314" y="441972"/>
            <a:ext cx="4074655" cy="1200329"/>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Кто несет ответственность за извещение? Заказчик или уполномоченный орган (учреждение)?</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333689" y="260648"/>
            <a:ext cx="4781711" cy="6340197"/>
          </a:xfrm>
          <a:prstGeom prst="rect">
            <a:avLst/>
          </a:prstGeom>
        </p:spPr>
        <p:txBody>
          <a:bodyPr wrap="square">
            <a:spAutoFit/>
          </a:bodyPr>
          <a:lstStyle/>
          <a:p>
            <a:pPr algn="ctr"/>
            <a:endParaRPr lang="ru-RU" sz="1400" b="1" u="sng" dirty="0" smtClean="0">
              <a:latin typeface="Times New Roman" panose="02020603050405020304" pitchFamily="18" charset="0"/>
              <a:cs typeface="Times New Roman" panose="02020603050405020304" pitchFamily="18" charset="0"/>
            </a:endParaRPr>
          </a:p>
          <a:p>
            <a:pPr algn="ctr"/>
            <a:r>
              <a:rPr lang="ru-RU" sz="1400" b="1" u="sng" dirty="0" smtClean="0">
                <a:latin typeface="Times New Roman" panose="02020603050405020304" pitchFamily="18" charset="0"/>
                <a:cs typeface="Times New Roman" panose="02020603050405020304" pitchFamily="18" charset="0"/>
              </a:rPr>
              <a:t>Заказчик:</a:t>
            </a:r>
          </a:p>
          <a:p>
            <a:pPr algn="just"/>
            <a:r>
              <a:rPr lang="ru-RU" sz="1400" b="1" u="sng" dirty="0" smtClean="0">
                <a:latin typeface="Times New Roman" panose="02020603050405020304" pitchFamily="18" charset="0"/>
                <a:cs typeface="Times New Roman" panose="02020603050405020304" pitchFamily="18" charset="0"/>
              </a:rPr>
              <a:t>Часть 4.2 статьи 7.30 КоАП РФ:</a:t>
            </a:r>
          </a:p>
          <a:p>
            <a:pPr marL="171450" indent="-171450" algn="just">
              <a:buFont typeface="Wingdings" panose="05000000000000000000" pitchFamily="2" charset="2"/>
              <a:buChar char="ü"/>
            </a:pPr>
            <a:r>
              <a:rPr lang="ru-RU" sz="1400" dirty="0">
                <a:latin typeface="Times New Roman" panose="02020603050405020304" pitchFamily="18" charset="0"/>
                <a:cs typeface="Times New Roman" panose="02020603050405020304" pitchFamily="18" charset="0"/>
              </a:rPr>
              <a:t>у</a:t>
            </a:r>
            <a:r>
              <a:rPr lang="ru-RU" sz="1400" dirty="0" smtClean="0">
                <a:latin typeface="Times New Roman" panose="02020603050405020304" pitchFamily="18" charset="0"/>
                <a:cs typeface="Times New Roman" panose="02020603050405020304" pitchFamily="18" charset="0"/>
              </a:rPr>
              <a:t>тверждение конкурсной или аукционной документации</a:t>
            </a:r>
          </a:p>
          <a:p>
            <a:pPr algn="just"/>
            <a:r>
              <a:rPr lang="ru-RU" sz="1400" dirty="0" smtClean="0">
                <a:latin typeface="Times New Roman" panose="02020603050405020304" pitchFamily="18" charset="0"/>
                <a:cs typeface="Times New Roman" panose="02020603050405020304" pitchFamily="18" charset="0"/>
              </a:rPr>
              <a:t> по закрытым способам закупок;</a:t>
            </a:r>
          </a:p>
          <a:p>
            <a:pPr marL="171450" indent="-171450" algn="just">
              <a:buFont typeface="Wingdings" panose="05000000000000000000" pitchFamily="2" charset="2"/>
              <a:buChar char="ü"/>
            </a:pPr>
            <a:r>
              <a:rPr lang="ru-RU" sz="1400" dirty="0">
                <a:latin typeface="Times New Roman" panose="02020603050405020304" pitchFamily="18" charset="0"/>
                <a:cs typeface="Times New Roman" panose="02020603050405020304" pitchFamily="18" charset="0"/>
              </a:rPr>
              <a:t>о</a:t>
            </a:r>
            <a:r>
              <a:rPr lang="ru-RU" sz="1400" dirty="0" smtClean="0">
                <a:latin typeface="Times New Roman" panose="02020603050405020304" pitchFamily="18" charset="0"/>
                <a:cs typeface="Times New Roman" panose="02020603050405020304" pitchFamily="18" charset="0"/>
              </a:rPr>
              <a:t>пределение содержания извещения о проведении запроса котировок.</a:t>
            </a:r>
          </a:p>
          <a:p>
            <a:pPr algn="just"/>
            <a:r>
              <a:rPr lang="ru-RU" sz="1400" b="1" u="sng" dirty="0" smtClean="0">
                <a:latin typeface="Times New Roman" panose="02020603050405020304" pitchFamily="18" charset="0"/>
                <a:cs typeface="Times New Roman" panose="02020603050405020304" pitchFamily="18" charset="0"/>
              </a:rPr>
              <a:t>Часть 1.4 статьи 7.30 КоАП РФ: </a:t>
            </a:r>
            <a:endParaRPr lang="ru-RU" sz="14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400" dirty="0" smtClean="0">
                <a:latin typeface="Times New Roman" panose="02020603050405020304" pitchFamily="18" charset="0"/>
                <a:cs typeface="Times New Roman" panose="02020603050405020304" pitchFamily="18" charset="0"/>
              </a:rPr>
              <a:t>за размещение извещения о закупке с нарушением требований законодательства о контрактной системе </a:t>
            </a:r>
            <a:r>
              <a:rPr lang="ru-RU" sz="1400" b="1" u="sng" dirty="0" smtClean="0">
                <a:latin typeface="Times New Roman" panose="02020603050405020304" pitchFamily="18" charset="0"/>
                <a:cs typeface="Times New Roman" panose="02020603050405020304" pitchFamily="18" charset="0"/>
              </a:rPr>
              <a:t>(только если извещение подписано электронной подписью должностного лица заказчика)</a:t>
            </a:r>
            <a:r>
              <a:rPr lang="ru-RU" sz="1400" dirty="0" smtClean="0">
                <a:latin typeface="Times New Roman" panose="02020603050405020304" pitchFamily="18" charset="0"/>
                <a:cs typeface="Times New Roman" panose="02020603050405020304" pitchFamily="18" charset="0"/>
              </a:rPr>
              <a:t>.</a:t>
            </a:r>
          </a:p>
          <a:p>
            <a:pPr algn="ctr"/>
            <a:endParaRPr lang="ru-RU" sz="1400" dirty="0" smtClean="0">
              <a:latin typeface="Times New Roman" panose="02020603050405020304" pitchFamily="18" charset="0"/>
              <a:cs typeface="Times New Roman" panose="02020603050405020304" pitchFamily="18" charset="0"/>
            </a:endParaRPr>
          </a:p>
          <a:p>
            <a:pPr algn="ctr"/>
            <a:r>
              <a:rPr lang="ru-RU" sz="1400" b="1" dirty="0" smtClean="0">
                <a:latin typeface="Times New Roman" panose="02020603050405020304" pitchFamily="18" charset="0"/>
                <a:cs typeface="Times New Roman" panose="02020603050405020304" pitchFamily="18" charset="0"/>
              </a:rPr>
              <a:t>Уполномоченный орган (учреждение):</a:t>
            </a:r>
          </a:p>
          <a:p>
            <a:pPr algn="just"/>
            <a:r>
              <a:rPr lang="ru-RU" sz="1400" b="1" u="sng" dirty="0" smtClean="0">
                <a:latin typeface="Times New Roman" panose="02020603050405020304" pitchFamily="18" charset="0"/>
                <a:cs typeface="Times New Roman" panose="02020603050405020304" pitchFamily="18" charset="0"/>
              </a:rPr>
              <a:t>Часть 4.2 статьи 7.30 КоАП РФ: </a:t>
            </a:r>
          </a:p>
          <a:p>
            <a:pPr marL="171450" indent="-171450" algn="just">
              <a:buFont typeface="Wingdings" panose="05000000000000000000" pitchFamily="2" charset="2"/>
              <a:buChar char="ü"/>
            </a:pPr>
            <a:r>
              <a:rPr lang="ru-RU" sz="1400" dirty="0">
                <a:latin typeface="Times New Roman" panose="02020603050405020304" pitchFamily="18" charset="0"/>
                <a:cs typeface="Times New Roman" panose="02020603050405020304" pitchFamily="18" charset="0"/>
              </a:rPr>
              <a:t>определение содержания извещения о проведении запроса </a:t>
            </a:r>
            <a:r>
              <a:rPr lang="ru-RU" sz="1400" dirty="0" smtClean="0">
                <a:latin typeface="Times New Roman" panose="02020603050405020304" pitchFamily="18" charset="0"/>
                <a:cs typeface="Times New Roman" panose="02020603050405020304" pitchFamily="18" charset="0"/>
              </a:rPr>
              <a:t>котировок.</a:t>
            </a:r>
            <a:endParaRPr lang="ru-RU" sz="1400" b="1" u="sng" dirty="0" smtClean="0">
              <a:latin typeface="Times New Roman" panose="02020603050405020304" pitchFamily="18" charset="0"/>
              <a:cs typeface="Times New Roman" panose="02020603050405020304" pitchFamily="18" charset="0"/>
            </a:endParaRPr>
          </a:p>
          <a:p>
            <a:pPr algn="just"/>
            <a:r>
              <a:rPr lang="ru-RU" sz="1400" b="1" u="sng" dirty="0" smtClean="0">
                <a:latin typeface="Times New Roman" panose="02020603050405020304" pitchFamily="18" charset="0"/>
                <a:cs typeface="Times New Roman" panose="02020603050405020304" pitchFamily="18" charset="0"/>
              </a:rPr>
              <a:t>Часть </a:t>
            </a:r>
            <a:r>
              <a:rPr lang="ru-RU" sz="1400" b="1" u="sng" dirty="0">
                <a:latin typeface="Times New Roman" panose="02020603050405020304" pitchFamily="18" charset="0"/>
                <a:cs typeface="Times New Roman" panose="02020603050405020304" pitchFamily="18" charset="0"/>
              </a:rPr>
              <a:t>1.4 статьи 7.30 КоАП РФ: </a:t>
            </a:r>
          </a:p>
          <a:p>
            <a:pPr marL="171450" indent="-171450" algn="just">
              <a:buFont typeface="Wingdings" panose="05000000000000000000" pitchFamily="2" charset="2"/>
              <a:buChar char="ü"/>
            </a:pPr>
            <a:r>
              <a:rPr lang="ru-RU" sz="1400" dirty="0">
                <a:latin typeface="Times New Roman" panose="02020603050405020304" pitchFamily="18" charset="0"/>
                <a:cs typeface="Times New Roman" panose="02020603050405020304" pitchFamily="18" charset="0"/>
              </a:rPr>
              <a:t>за размещение извещения о закупке с нарушением требований законодательства о контрактной </a:t>
            </a:r>
            <a:r>
              <a:rPr lang="ru-RU" sz="1400" dirty="0" smtClean="0">
                <a:latin typeface="Times New Roman" panose="02020603050405020304" pitchFamily="18" charset="0"/>
                <a:cs typeface="Times New Roman" panose="02020603050405020304" pitchFamily="18" charset="0"/>
              </a:rPr>
              <a:t>системе.</a:t>
            </a:r>
          </a:p>
          <a:p>
            <a:pPr marL="171450" indent="-1714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r>
              <a:rPr lang="ru-RU" sz="1400" b="1" u="sng" dirty="0" smtClean="0">
                <a:latin typeface="Times New Roman" panose="02020603050405020304" pitchFamily="18" charset="0"/>
                <a:cs typeface="Times New Roman" panose="02020603050405020304" pitchFamily="18" charset="0"/>
              </a:rPr>
              <a:t>Заявка заказчика на организацию закупки не является документом, за составление которого предусмотрена административная ответственность, что исключает привлечение заказчика к административной ответственности за нарушение законодательства о контрактной системе</a:t>
            </a:r>
          </a:p>
          <a:p>
            <a:pPr algn="just"/>
            <a:endParaRPr lang="ru-RU" sz="1400" b="1" u="sng"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r>
              <a:rPr lang="ru-RU" sz="1400" b="1" u="sng" dirty="0" smtClean="0">
                <a:latin typeface="Times New Roman" panose="02020603050405020304" pitchFamily="18" charset="0"/>
                <a:cs typeface="Times New Roman" panose="02020603050405020304" pitchFamily="18" charset="0"/>
              </a:rPr>
              <a:t> Письмо ФАС России от 29.07.2022 № ПИ/71869/22 </a:t>
            </a:r>
            <a:endParaRPr lang="ru-RU" sz="1400" b="1" u="sng"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264194" y="1965375"/>
            <a:ext cx="3892884" cy="4451651"/>
          </a:xfrm>
          <a:prstGeom prst="rect">
            <a:avLst/>
          </a:prstGeom>
        </p:spPr>
      </p:pic>
    </p:spTree>
    <p:extLst>
      <p:ext uri="{BB962C8B-B14F-4D97-AF65-F5344CB8AC3E}">
        <p14:creationId xmlns:p14="http://schemas.microsoft.com/office/powerpoint/2010/main" val="7046004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1357298"/>
            <a:ext cx="4002647"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400" dirty="0">
              <a:solidFill>
                <a:srgbClr val="067082"/>
              </a:solidFill>
            </a:endParaRPr>
          </a:p>
        </p:txBody>
      </p:sp>
      <p:sp>
        <p:nvSpPr>
          <p:cNvPr id="5" name="Прямоугольник 4"/>
          <p:cNvSpPr/>
          <p:nvPr/>
        </p:nvSpPr>
        <p:spPr>
          <a:xfrm>
            <a:off x="209314" y="441972"/>
            <a:ext cx="4074655" cy="830997"/>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Кто несет ответственность за извещение? Заказчик или уполномоченный орган (учреждение)?</a:t>
            </a:r>
            <a:endParaRPr lang="ru-RU" sz="16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326175" y="285728"/>
            <a:ext cx="4817825" cy="3508653"/>
          </a:xfrm>
          <a:prstGeom prst="rect">
            <a:avLst/>
          </a:prstGeom>
        </p:spPr>
        <p:txBody>
          <a:bodyPr wrap="square">
            <a:spAutoFit/>
          </a:bodyPr>
          <a:lstStyle/>
          <a:p>
            <a:pPr algn="ctr"/>
            <a:endParaRPr lang="ru-RU" sz="1200" b="1" u="sng" dirty="0" smtClean="0">
              <a:latin typeface="Times New Roman" panose="02020603050405020304" pitchFamily="18" charset="0"/>
              <a:cs typeface="Times New Roman" panose="02020603050405020304" pitchFamily="18" charset="0"/>
            </a:endParaRPr>
          </a:p>
          <a:p>
            <a:pPr algn="ctr"/>
            <a:r>
              <a:rPr lang="ru-RU" sz="1400" b="1" u="sng" dirty="0" smtClean="0">
                <a:latin typeface="Times New Roman" panose="02020603050405020304" pitchFamily="18" charset="0"/>
                <a:cs typeface="Times New Roman" panose="02020603050405020304" pitchFamily="18" charset="0"/>
              </a:rPr>
              <a:t>Судебная практика в отношении заказчиков по части 1.4 статьи 7.30 КоАП РФ (самостоятельное размещение заказчиком извещения):</a:t>
            </a:r>
          </a:p>
          <a:p>
            <a:pPr marL="171450" indent="-171450" algn="just">
              <a:buFont typeface="Wingdings" panose="05000000000000000000" pitchFamily="2" charset="2"/>
              <a:buChar char="ü"/>
            </a:pPr>
            <a:r>
              <a:rPr lang="ru-RU" sz="1300" dirty="0">
                <a:latin typeface="Times New Roman" panose="02020603050405020304" pitchFamily="18" charset="0"/>
                <a:cs typeface="Times New Roman" panose="02020603050405020304" pitchFamily="18" charset="0"/>
              </a:rPr>
              <a:t>р</a:t>
            </a:r>
            <a:r>
              <a:rPr lang="ru-RU" sz="1300" dirty="0" smtClean="0">
                <a:latin typeface="Times New Roman" panose="02020603050405020304" pitchFamily="18" charset="0"/>
                <a:cs typeface="Times New Roman" panose="02020603050405020304" pitchFamily="18" charset="0"/>
              </a:rPr>
              <a:t>ешение Центрального районного суда г. Челябинска от 07.07.2022 № 12-499/2022 (требования к составу заявки без учета переходных положений);</a:t>
            </a:r>
          </a:p>
          <a:p>
            <a:pPr marL="171450" indent="-171450" algn="just">
              <a:buFont typeface="Wingdings" panose="05000000000000000000" pitchFamily="2" charset="2"/>
              <a:buChar char="ü"/>
            </a:pPr>
            <a:r>
              <a:rPr lang="ru-RU" sz="1300" dirty="0" smtClean="0">
                <a:latin typeface="Times New Roman" panose="02020603050405020304" pitchFamily="18" charset="0"/>
                <a:cs typeface="Times New Roman" panose="02020603050405020304" pitchFamily="18" charset="0"/>
              </a:rPr>
              <a:t>решение Центрального районного суда г. Челябинска от 18.07.2020 № 12-502/2022 (установление дополнительного требования к участнику закупки по пункту 7 Постановления Правительства РФ № 2571 от 29.12.2021 вместо пункта 10 данного постановления (капитальный ремонт);</a:t>
            </a:r>
          </a:p>
          <a:p>
            <a:pPr marL="171450" indent="-171450" algn="just">
              <a:buFont typeface="Wingdings" panose="05000000000000000000" pitchFamily="2" charset="2"/>
              <a:buChar char="ü"/>
            </a:pPr>
            <a:r>
              <a:rPr lang="ru-RU" sz="1300" dirty="0">
                <a:latin typeface="Times New Roman" panose="02020603050405020304" pitchFamily="18" charset="0"/>
                <a:cs typeface="Times New Roman" panose="02020603050405020304" pitchFamily="18" charset="0"/>
              </a:rPr>
              <a:t>р</a:t>
            </a:r>
            <a:r>
              <a:rPr lang="ru-RU" sz="1300" dirty="0" smtClean="0">
                <a:latin typeface="Times New Roman" panose="02020603050405020304" pitchFamily="18" charset="0"/>
                <a:cs typeface="Times New Roman" panose="02020603050405020304" pitchFamily="18" charset="0"/>
              </a:rPr>
              <a:t>ешение Уйского районного суда от 12.09.2022 № 12-7/2022 (дополнительное требование к участнику закупки установлено по пункту </a:t>
            </a:r>
            <a:r>
              <a:rPr lang="ru-RU" sz="1300" dirty="0">
                <a:latin typeface="Times New Roman" panose="02020603050405020304" pitchFamily="18" charset="0"/>
                <a:cs typeface="Times New Roman" panose="02020603050405020304" pitchFamily="18" charset="0"/>
              </a:rPr>
              <a:t>18 Постановления Правительства РФ № 2571 от 29.12.2021 вместо пункта </a:t>
            </a:r>
            <a:r>
              <a:rPr lang="ru-RU" sz="1300" dirty="0" smtClean="0">
                <a:latin typeface="Times New Roman" panose="02020603050405020304" pitchFamily="18" charset="0"/>
                <a:cs typeface="Times New Roman" panose="02020603050405020304" pitchFamily="18" charset="0"/>
              </a:rPr>
              <a:t>17 данного постановления)</a:t>
            </a:r>
          </a:p>
          <a:p>
            <a:pPr marL="171450" indent="-171450" algn="just">
              <a:buFont typeface="Wingdings" panose="05000000000000000000" pitchFamily="2" charset="2"/>
              <a:buChar char="ü"/>
            </a:pPr>
            <a:endParaRPr lang="ru-RU" sz="1200" dirty="0" smtClean="0">
              <a:latin typeface="Times New Roman" panose="02020603050405020304" pitchFamily="18" charset="0"/>
              <a:cs typeface="Times New Roman" panose="02020603050405020304" pitchFamily="18" charset="0"/>
            </a:endParaRPr>
          </a:p>
        </p:txBody>
      </p:sp>
      <p:pic>
        <p:nvPicPr>
          <p:cNvPr id="1026" name="Picture 2" descr="Тендерное сопровожд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1357298"/>
            <a:ext cx="3888432" cy="443638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4182159" y="3714752"/>
            <a:ext cx="4961841" cy="3216265"/>
          </a:xfrm>
          <a:prstGeom prst="rect">
            <a:avLst/>
          </a:prstGeom>
        </p:spPr>
        <p:txBody>
          <a:bodyPr wrap="square">
            <a:spAutoFit/>
          </a:bodyPr>
          <a:lstStyle/>
          <a:p>
            <a:pPr algn="ctr"/>
            <a:endParaRPr lang="ru-RU" sz="1200" b="1" u="sng" dirty="0" smtClean="0">
              <a:latin typeface="Times New Roman" panose="02020603050405020304" pitchFamily="18" charset="0"/>
              <a:cs typeface="Times New Roman" panose="02020603050405020304" pitchFamily="18" charset="0"/>
            </a:endParaRPr>
          </a:p>
          <a:p>
            <a:pPr algn="ctr"/>
            <a:r>
              <a:rPr lang="ru-RU" sz="1200" b="1" u="sng" dirty="0" smtClean="0">
                <a:latin typeface="Times New Roman" panose="02020603050405020304" pitchFamily="18" charset="0"/>
                <a:cs typeface="Times New Roman" panose="02020603050405020304" pitchFamily="18" charset="0"/>
              </a:rPr>
              <a:t>Судебная практика в отношении уполномоченных органов по части 1.4 статьи 7.30 КоАП РФ (размещение закупки через уполномоченный орган):</a:t>
            </a:r>
          </a:p>
          <a:p>
            <a:pPr marL="171450" indent="-171450" algn="just">
              <a:buFont typeface="Wingdings" panose="05000000000000000000" pitchFamily="2" charset="2"/>
              <a:buChar char="ü"/>
            </a:pPr>
            <a:r>
              <a:rPr lang="ru-RU" sz="1300" dirty="0">
                <a:latin typeface="Times New Roman" panose="02020603050405020304" pitchFamily="18" charset="0"/>
                <a:cs typeface="Times New Roman" panose="02020603050405020304" pitchFamily="18" charset="0"/>
              </a:rPr>
              <a:t>р</a:t>
            </a:r>
            <a:r>
              <a:rPr lang="ru-RU" sz="1300" dirty="0" smtClean="0">
                <a:latin typeface="Times New Roman" panose="02020603050405020304" pitchFamily="18" charset="0"/>
                <a:cs typeface="Times New Roman" panose="02020603050405020304" pitchFamily="18" charset="0"/>
              </a:rPr>
              <a:t>ешение Верхнеуфалейского городского суда Челябинской области от 29.06.2022  (требования к составу заявки об указании ИНН налогоплательщика);</a:t>
            </a:r>
          </a:p>
          <a:p>
            <a:pPr marL="171450" indent="-171450" algn="just">
              <a:buFont typeface="Wingdings" panose="05000000000000000000" pitchFamily="2" charset="2"/>
              <a:buChar char="ü"/>
            </a:pPr>
            <a:r>
              <a:rPr lang="ru-RU" sz="1300" dirty="0" smtClean="0">
                <a:latin typeface="Times New Roman" panose="02020603050405020304" pitchFamily="18" charset="0"/>
                <a:cs typeface="Times New Roman" panose="02020603050405020304" pitchFamily="18" charset="0"/>
              </a:rPr>
              <a:t>решение Челябинского областного суда от 07.09.2022 № 7-835 (отсутствовали требования к составу заявки в извещении);</a:t>
            </a:r>
          </a:p>
          <a:p>
            <a:pPr marL="171450" indent="-171450" algn="just">
              <a:buFont typeface="Wingdings" panose="05000000000000000000" pitchFamily="2" charset="2"/>
              <a:buChar char="ü"/>
            </a:pPr>
            <a:r>
              <a:rPr lang="ru-RU" sz="1300" dirty="0" smtClean="0">
                <a:latin typeface="Times New Roman" panose="02020603050405020304" pitchFamily="18" charset="0"/>
                <a:cs typeface="Times New Roman" panose="02020603050405020304" pitchFamily="18" charset="0"/>
              </a:rPr>
              <a:t>решение Аргаяшского районного суда Челябинской области от 08.08.2022 № 12-67/2022 (к составу заявки предъявлено требование о предоставлении страны происхождения товара и конкретных характеристик при условии, что в рамках контракта не предусмотрена поставка товара, только использование материалов).</a:t>
            </a:r>
          </a:p>
          <a:p>
            <a:pPr marL="171450" indent="-171450" algn="just">
              <a:buFont typeface="Wingdings" panose="05000000000000000000" pitchFamily="2" charset="2"/>
              <a:buChar char="ü"/>
            </a:pPr>
            <a:endParaRPr lang="ru-RU" sz="1200" dirty="0" smtClean="0">
              <a:latin typeface="Times New Roman" panose="02020603050405020304" pitchFamily="18" charset="0"/>
              <a:cs typeface="Times New Roman" panose="02020603050405020304" pitchFamily="18" charset="0"/>
            </a:endParaRPr>
          </a:p>
        </p:txBody>
      </p:sp>
      <p:sp>
        <p:nvSpPr>
          <p:cNvPr id="4" name="TextBox 3"/>
          <p:cNvSpPr txBox="1"/>
          <p:nvPr/>
        </p:nvSpPr>
        <p:spPr>
          <a:xfrm>
            <a:off x="0" y="5965448"/>
            <a:ext cx="4357685" cy="892552"/>
          </a:xfrm>
          <a:prstGeom prst="rect">
            <a:avLst/>
          </a:prstGeom>
          <a:noFill/>
        </p:spPr>
        <p:txBody>
          <a:bodyPr wrap="square" rtlCol="0">
            <a:spAutoFit/>
          </a:bodyPr>
          <a:lstStyle/>
          <a:p>
            <a:pPr algn="ctr"/>
            <a:r>
              <a:rPr lang="ru-RU" sz="1300" b="1" u="sng" dirty="0" smtClean="0">
                <a:solidFill>
                  <a:srgbClr val="067082"/>
                </a:solidFill>
                <a:latin typeface="Times New Roman" panose="02020603050405020304" pitchFamily="18" charset="0"/>
                <a:cs typeface="Times New Roman" panose="02020603050405020304" pitchFamily="18" charset="0"/>
              </a:rPr>
              <a:t>Субъектом административного правонарушения по части 1.4 статьи 7.30 КоАП РФ является должностное лицо, разместившее извещение о закупке в ЕИС и подписавшее его своей электронной подписью.</a:t>
            </a:r>
            <a:endParaRPr lang="ru-RU" sz="1300" b="1" u="sng" dirty="0">
              <a:solidFill>
                <a:srgbClr val="06708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1813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304714D-DB48-4356-BA82-834E8F5CE799}" type="slidenum">
              <a:rPr lang="ru-RU" altLang="ru-RU" sz="1200" smtClean="0">
                <a:solidFill>
                  <a:srgbClr val="898989"/>
                </a:solidFill>
              </a:rPr>
              <a:pPr eaLnBrk="1" hangingPunct="1">
                <a:spcBef>
                  <a:spcPct val="0"/>
                </a:spcBef>
                <a:buFontTx/>
                <a:buNone/>
              </a:pPr>
              <a:t>124</a:t>
            </a:fld>
            <a:endParaRPr lang="ru-RU" altLang="ru-RU" sz="1200" smtClean="0">
              <a:solidFill>
                <a:srgbClr val="898989"/>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TextBox 6"/>
          <p:cNvSpPr txBox="1">
            <a:spLocks noChangeArrowheads="1"/>
          </p:cNvSpPr>
          <p:nvPr/>
        </p:nvSpPr>
        <p:spPr bwMode="auto">
          <a:xfrm>
            <a:off x="539552" y="230733"/>
            <a:ext cx="47529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ru-RU" altLang="ru-RU" sz="1800" b="1" i="1" dirty="0">
                <a:latin typeface="Times New Roman" pitchFamily="18" charset="0"/>
                <a:cs typeface="Times New Roman" pitchFamily="18" charset="0"/>
              </a:rPr>
              <a:t>Нарушения в содержании извещения о проведении закупки (часть 1.4 статьи 7.30 КоАП РФ – штраф 15 000 </a:t>
            </a:r>
            <a:r>
              <a:rPr lang="ru-RU" altLang="ru-RU" sz="1800" b="1" i="1" dirty="0" smtClean="0">
                <a:latin typeface="Times New Roman" pitchFamily="18" charset="0"/>
                <a:cs typeface="Times New Roman" pitchFamily="18" charset="0"/>
              </a:rPr>
              <a:t>рублей на должностное лицо, 50 000 рублей на юридическое лицо)</a:t>
            </a:r>
            <a:endParaRPr lang="ru-RU" altLang="ru-RU" sz="1800" b="1" i="1" dirty="0">
              <a:latin typeface="Times New Roman" pitchFamily="18" charset="0"/>
              <a:cs typeface="Times New Roman" pitchFamily="18" charset="0"/>
            </a:endParaRPr>
          </a:p>
        </p:txBody>
      </p:sp>
      <p:sp>
        <p:nvSpPr>
          <p:cNvPr id="12293" name="TextBox 7"/>
          <p:cNvSpPr txBox="1">
            <a:spLocks noChangeArrowheads="1"/>
          </p:cNvSpPr>
          <p:nvPr/>
        </p:nvSpPr>
        <p:spPr bwMode="auto">
          <a:xfrm>
            <a:off x="179512" y="2078613"/>
            <a:ext cx="61912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just" eaLnBrk="1" hangingPunct="1">
              <a:spcBef>
                <a:spcPct val="0"/>
              </a:spcBef>
              <a:buFont typeface="Wingdings" pitchFamily="2" charset="2"/>
              <a:buChar char="v"/>
            </a:pPr>
            <a:r>
              <a:rPr lang="ru-RU" altLang="ru-RU" sz="1600" dirty="0">
                <a:latin typeface="Times New Roman" pitchFamily="18" charset="0"/>
                <a:cs typeface="Times New Roman" pitchFamily="18" charset="0"/>
              </a:rPr>
              <a:t>отсутствие порядка предоставления обеспечения заявок;</a:t>
            </a:r>
          </a:p>
          <a:p>
            <a:pPr algn="just" eaLnBrk="1" hangingPunct="1">
              <a:spcBef>
                <a:spcPct val="0"/>
              </a:spcBef>
              <a:buFont typeface="Wingdings" pitchFamily="2" charset="2"/>
              <a:buChar char="v"/>
            </a:pPr>
            <a:r>
              <a:rPr lang="ru-RU" altLang="ru-RU" sz="1600" dirty="0">
                <a:latin typeface="Times New Roman" pitchFamily="18" charset="0"/>
                <a:cs typeface="Times New Roman" pitchFamily="18" charset="0"/>
              </a:rPr>
              <a:t>отсутствие порядка предоставления обеспечения исполнения контракта, требований  к банковской гарантии, предоставляемой в качестве обеспечения исполнения контракта;</a:t>
            </a:r>
          </a:p>
          <a:p>
            <a:pPr algn="just" eaLnBrk="1" hangingPunct="1">
              <a:spcBef>
                <a:spcPct val="0"/>
              </a:spcBef>
              <a:buFont typeface="Wingdings" pitchFamily="2" charset="2"/>
              <a:buChar char="v"/>
            </a:pPr>
            <a:r>
              <a:rPr lang="ru-RU" altLang="ru-RU" sz="1600" dirty="0">
                <a:latin typeface="Times New Roman" pitchFamily="18" charset="0"/>
                <a:cs typeface="Times New Roman" pitchFamily="18" charset="0"/>
              </a:rPr>
              <a:t>установление </a:t>
            </a:r>
            <a:r>
              <a:rPr lang="ru-RU" altLang="ru-RU" sz="1600" dirty="0" smtClean="0">
                <a:latin typeface="Times New Roman" pitchFamily="18" charset="0"/>
                <a:cs typeface="Times New Roman" pitchFamily="18" charset="0"/>
              </a:rPr>
              <a:t>единых и дополнительных </a:t>
            </a:r>
            <a:r>
              <a:rPr lang="ru-RU" altLang="ru-RU" sz="1600" dirty="0">
                <a:latin typeface="Times New Roman" pitchFamily="18" charset="0"/>
                <a:cs typeface="Times New Roman" pitchFamily="18" charset="0"/>
              </a:rPr>
              <a:t>требований к участникам закупок по части 1 статьи 31 ФЗ № 44 без конкретизации применительно к объекту закупок (пункты 3-5,7,7.1,9,10,11 части </a:t>
            </a:r>
            <a:r>
              <a:rPr lang="ru-RU" altLang="ru-RU" sz="1600" dirty="0" smtClean="0">
                <a:latin typeface="Times New Roman" pitchFamily="18" charset="0"/>
                <a:cs typeface="Times New Roman" pitchFamily="18" charset="0"/>
              </a:rPr>
              <a:t>1 </a:t>
            </a:r>
            <a:r>
              <a:rPr lang="ru-RU" altLang="ru-RU" sz="1600" dirty="0">
                <a:latin typeface="Times New Roman" pitchFamily="18" charset="0"/>
                <a:cs typeface="Times New Roman" pitchFamily="18" charset="0"/>
              </a:rPr>
              <a:t>статьи 31 ФЗ № 44 обязательно устанавливаются во всех закупках вне зависимости от способа определения поставщика (подрядчика, исполнителя), пункты 1 и 8 части 1 статьи 31 ФЗ № 44 предусматриваются исходя из объекта закупки</a:t>
            </a:r>
            <a:r>
              <a:rPr lang="ru-RU" altLang="ru-RU" sz="1600" dirty="0" smtClean="0">
                <a:latin typeface="Times New Roman" pitchFamily="18" charset="0"/>
                <a:cs typeface="Times New Roman" pitchFamily="18" charset="0"/>
              </a:rPr>
              <a:t>), по части 2 статьи 31 ФЗ № 44</a:t>
            </a:r>
            <a:endParaRPr lang="ru-RU" alt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7290280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6296405-3D83-4164-8B96-3AE764C392EC}" type="slidenum">
              <a:rPr lang="ru-RU" altLang="ru-RU" sz="1200" smtClean="0">
                <a:solidFill>
                  <a:srgbClr val="898989"/>
                </a:solidFill>
              </a:rPr>
              <a:pPr eaLnBrk="1" hangingPunct="1">
                <a:spcBef>
                  <a:spcPct val="0"/>
                </a:spcBef>
                <a:buFontTx/>
                <a:buNone/>
              </a:pPr>
              <a:t>128</a:t>
            </a:fld>
            <a:endParaRPr lang="ru-RU" altLang="ru-RU" sz="1200" smtClean="0">
              <a:solidFill>
                <a:srgbClr val="898989"/>
              </a:solidFill>
            </a:endParaRP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3"/>
          <p:cNvSpPr txBox="1">
            <a:spLocks noChangeArrowheads="1"/>
          </p:cNvSpPr>
          <p:nvPr/>
        </p:nvSpPr>
        <p:spPr bwMode="auto">
          <a:xfrm>
            <a:off x="612775" y="19050"/>
            <a:ext cx="6767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ru-RU" altLang="ru-RU" sz="1600" b="1" dirty="0">
                <a:latin typeface="Times New Roman" pitchFamily="18" charset="0"/>
                <a:cs typeface="Times New Roman" pitchFamily="18" charset="0"/>
              </a:rPr>
              <a:t>Нарушения в содержании извещения о проведении закупки (часть 1.4 статьи 7.30 КоАП РФ – штраф 15 000 рублей)</a:t>
            </a:r>
          </a:p>
        </p:txBody>
      </p:sp>
      <p:sp>
        <p:nvSpPr>
          <p:cNvPr id="13317" name="TextBox 4"/>
          <p:cNvSpPr txBox="1">
            <a:spLocks noChangeArrowheads="1"/>
          </p:cNvSpPr>
          <p:nvPr/>
        </p:nvSpPr>
        <p:spPr bwMode="auto">
          <a:xfrm>
            <a:off x="98425" y="604838"/>
            <a:ext cx="5913438" cy="694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just" eaLnBrk="1" hangingPunct="1">
              <a:spcBef>
                <a:spcPct val="0"/>
              </a:spcBef>
              <a:buFont typeface="Wingdings" pitchFamily="2" charset="2"/>
              <a:buChar char="v"/>
              <a:defRPr/>
            </a:pPr>
            <a:r>
              <a:rPr lang="ru-RU" altLang="ru-RU" sz="1500" dirty="0" smtClean="0">
                <a:latin typeface="Times New Roman" pitchFamily="18" charset="0"/>
                <a:cs typeface="Times New Roman" pitchFamily="18" charset="0"/>
              </a:rPr>
              <a:t>не установление условий, запретов  и ограничений, установленных в рамках статьи 14 ФЗ № 44 </a:t>
            </a:r>
            <a:r>
              <a:rPr lang="ru-RU" altLang="ru-RU" sz="1500" b="1" dirty="0" smtClean="0">
                <a:solidFill>
                  <a:srgbClr val="FF0000"/>
                </a:solidFill>
                <a:latin typeface="Times New Roman" pitchFamily="18" charset="0"/>
                <a:cs typeface="Times New Roman" pitchFamily="18" charset="0"/>
              </a:rPr>
              <a:t>(решение Нязепетровского районного суда Челябинской области от 29.08.2018, постановление о наложении штрафа по делу № 7.30-4.2/411-2018 от 26.09.2018)</a:t>
            </a:r>
            <a:r>
              <a:rPr lang="ru-RU" altLang="ru-RU" sz="1500" dirty="0" smtClean="0">
                <a:latin typeface="Times New Roman" pitchFamily="18" charset="0"/>
                <a:cs typeface="Times New Roman" pitchFamily="18" charset="0"/>
              </a:rPr>
              <a:t>;</a:t>
            </a:r>
            <a:endParaRPr lang="ru-RU" altLang="ru-RU" sz="1500" b="1" dirty="0" smtClean="0">
              <a:solidFill>
                <a:srgbClr val="FF0000"/>
              </a:solidFill>
              <a:latin typeface="Times New Roman" pitchFamily="18" charset="0"/>
              <a:cs typeface="Times New Roman" pitchFamily="18" charset="0"/>
            </a:endParaRPr>
          </a:p>
          <a:p>
            <a:pPr algn="just" eaLnBrk="1" hangingPunct="1">
              <a:spcBef>
                <a:spcPct val="0"/>
              </a:spcBef>
              <a:buFont typeface="Wingdings" pitchFamily="2" charset="2"/>
              <a:buChar char="v"/>
              <a:defRPr/>
            </a:pPr>
            <a:r>
              <a:rPr lang="ru-RU" altLang="ru-RU" sz="1500" dirty="0" smtClean="0">
                <a:latin typeface="Times New Roman" pitchFamily="18" charset="0"/>
                <a:cs typeface="Times New Roman" pitchFamily="18" charset="0"/>
              </a:rPr>
              <a:t>неисполнение заказчиками  Постановления Правительства РФ от 15.05.2017 № 570 </a:t>
            </a:r>
            <a:r>
              <a:rPr lang="ru-RU" altLang="ru-RU" sz="1500" dirty="0" smtClean="0">
                <a:solidFill>
                  <a:srgbClr val="00B050"/>
                </a:solidFill>
                <a:latin typeface="Times New Roman" pitchFamily="18" charset="0"/>
                <a:cs typeface="Times New Roman" pitchFamily="18" charset="0"/>
              </a:rPr>
              <a:t>(изменения вступили с 01.01.2022) </a:t>
            </a:r>
            <a:r>
              <a:rPr lang="ru-RU" altLang="ru-RU" sz="1500" dirty="0" smtClean="0">
                <a:latin typeface="Times New Roman" pitchFamily="18" charset="0"/>
                <a:cs typeface="Times New Roman" pitchFamily="18" charset="0"/>
              </a:rPr>
              <a:t>об указании в документации, извещении о закупке на строительство, реконструкцию объектов капитального строительства возможных видов и объемов работ из числа видов работ, утвержденных указанным постановлением, которые подрядчик обязан выполнить самостоятельно без привлечения других лиц к исполнению своих обязательств по контракту </a:t>
            </a:r>
            <a:r>
              <a:rPr lang="ru-RU" altLang="ru-RU" sz="1500" b="1" dirty="0" smtClean="0">
                <a:solidFill>
                  <a:srgbClr val="FF0000"/>
                </a:solidFill>
                <a:latin typeface="Times New Roman" pitchFamily="18" charset="0"/>
                <a:cs typeface="Times New Roman" pitchFamily="18" charset="0"/>
              </a:rPr>
              <a:t>(постановления о наложении штрафов по делам № 7.30-4.2/216-2018 от 16.05.2018, № 7.30-4.2/267-2018 от 24.05.2018)</a:t>
            </a:r>
            <a:r>
              <a:rPr lang="ru-RU" altLang="ru-RU" sz="1500" dirty="0" smtClean="0">
                <a:latin typeface="Times New Roman" pitchFamily="18" charset="0"/>
                <a:cs typeface="Times New Roman" pitchFamily="18" charset="0"/>
              </a:rPr>
              <a:t>;</a:t>
            </a:r>
          </a:p>
          <a:p>
            <a:pPr algn="just" eaLnBrk="1" hangingPunct="1">
              <a:spcBef>
                <a:spcPct val="0"/>
              </a:spcBef>
              <a:buFont typeface="Wingdings" pitchFamily="2" charset="2"/>
              <a:buChar char="v"/>
              <a:defRPr/>
            </a:pPr>
            <a:r>
              <a:rPr lang="ru-RU" altLang="ru-RU" sz="1500" dirty="0" smtClean="0">
                <a:latin typeface="Times New Roman" pitchFamily="18" charset="0"/>
                <a:cs typeface="Times New Roman" pitchFamily="18" charset="0"/>
              </a:rPr>
              <a:t>при установлении в описании объекта закупки требования об обеспечении совместимости приобретаемых товаров с уже имеющимися у заказчика необходимо указывать характеристики, по которым возможно определить такую совместимость </a:t>
            </a:r>
            <a:r>
              <a:rPr lang="ru-RU" altLang="ru-RU" sz="1500" b="1" dirty="0" smtClean="0">
                <a:solidFill>
                  <a:srgbClr val="FF0000"/>
                </a:solidFill>
                <a:latin typeface="Times New Roman" pitchFamily="18" charset="0"/>
                <a:cs typeface="Times New Roman" pitchFamily="18" charset="0"/>
              </a:rPr>
              <a:t>(постановление о наложении штрафа по делу № 7.30-4.2/417-2018  от 26.09.2018)</a:t>
            </a:r>
            <a:r>
              <a:rPr lang="ru-RU" altLang="ru-RU" sz="1500" dirty="0" smtClean="0">
                <a:latin typeface="Times New Roman" pitchFamily="18" charset="0"/>
                <a:cs typeface="Times New Roman" pitchFamily="18" charset="0"/>
              </a:rPr>
              <a:t>;</a:t>
            </a:r>
          </a:p>
          <a:p>
            <a:pPr algn="just" eaLnBrk="1" hangingPunct="1">
              <a:spcBef>
                <a:spcPct val="0"/>
              </a:spcBef>
              <a:buFont typeface="Wingdings" pitchFamily="2" charset="2"/>
              <a:buChar char="v"/>
              <a:defRPr/>
            </a:pPr>
            <a:r>
              <a:rPr lang="ru-RU" altLang="ru-RU" sz="1500" dirty="0" smtClean="0">
                <a:latin typeface="Times New Roman" pitchFamily="18" charset="0"/>
                <a:cs typeface="Times New Roman" pitchFamily="18" charset="0"/>
              </a:rPr>
              <a:t>установление антидемпинговых мер в документации о закупке, проекте контракта с нарушением статьи 37 ФЗ № 44 </a:t>
            </a:r>
            <a:r>
              <a:rPr lang="ru-RU" altLang="ru-RU" sz="1500" b="1" dirty="0" smtClean="0">
                <a:solidFill>
                  <a:srgbClr val="FF0000"/>
                </a:solidFill>
                <a:latin typeface="Times New Roman" pitchFamily="18" charset="0"/>
                <a:cs typeface="Times New Roman" pitchFamily="18" charset="0"/>
              </a:rPr>
              <a:t>(постановление о наложении штрафа по делу № 7.30-4.2/216-2018 от 16.05.2018).</a:t>
            </a:r>
          </a:p>
          <a:p>
            <a:pPr marL="0" indent="0" algn="just" eaLnBrk="1" hangingPunct="1">
              <a:spcBef>
                <a:spcPct val="0"/>
              </a:spcBef>
              <a:buFont typeface="Arial" charset="0"/>
              <a:buNone/>
              <a:defRPr/>
            </a:pPr>
            <a:endParaRPr lang="ru-RU" altLang="ru-RU" sz="1400" b="1" dirty="0" smtClean="0">
              <a:solidFill>
                <a:srgbClr val="FF0000"/>
              </a:solidFill>
              <a:latin typeface="Times New Roman" pitchFamily="18" charset="0"/>
              <a:cs typeface="Times New Roman" pitchFamily="18" charset="0"/>
            </a:endParaRPr>
          </a:p>
          <a:p>
            <a:pPr marL="0" indent="0" algn="just" eaLnBrk="1" hangingPunct="1">
              <a:spcBef>
                <a:spcPct val="0"/>
              </a:spcBef>
              <a:buFont typeface="Arial" charset="0"/>
              <a:buNone/>
              <a:defRPr/>
            </a:pPr>
            <a:r>
              <a:rPr lang="ru-RU" altLang="ru-RU" sz="1400" dirty="0" smtClean="0">
                <a:latin typeface="Times New Roman" pitchFamily="18" charset="0"/>
                <a:cs typeface="Times New Roman" pitchFamily="18" charset="0"/>
              </a:rPr>
              <a:t>     </a:t>
            </a:r>
          </a:p>
          <a:p>
            <a:pPr algn="just" eaLnBrk="1" hangingPunct="1">
              <a:spcBef>
                <a:spcPct val="0"/>
              </a:spcBef>
              <a:buFont typeface="Wingdings" pitchFamily="2" charset="2"/>
              <a:buChar char="v"/>
              <a:defRPr/>
            </a:pPr>
            <a:endParaRPr lang="ru-RU" altLang="ru-RU" sz="1400" dirty="0" smtClean="0">
              <a:latin typeface="Times New Roman" pitchFamily="18" charset="0"/>
              <a:cs typeface="Times New Roman" pitchFamily="18" charset="0"/>
            </a:endParaRPr>
          </a:p>
          <a:p>
            <a:pPr algn="just" eaLnBrk="1" hangingPunct="1">
              <a:spcBef>
                <a:spcPct val="0"/>
              </a:spcBef>
              <a:buFont typeface="Wingdings" pitchFamily="2" charset="2"/>
              <a:buChar char="v"/>
              <a:defRPr/>
            </a:pPr>
            <a:endParaRPr lang="ru-RU" altLang="ru-RU" sz="1400" dirty="0" smtClean="0">
              <a:latin typeface="Times New Roman" pitchFamily="18" charset="0"/>
              <a:cs typeface="Times New Roman" pitchFamily="18" charset="0"/>
            </a:endParaRPr>
          </a:p>
          <a:p>
            <a:pPr algn="just" eaLnBrk="1" hangingPunct="1">
              <a:spcBef>
                <a:spcPct val="0"/>
              </a:spcBef>
              <a:buFont typeface="Wingdings" pitchFamily="2" charset="2"/>
              <a:buChar char="v"/>
              <a:defRPr/>
            </a:pPr>
            <a:endParaRPr lang="ru-RU" altLang="ru-RU" sz="1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730990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7478" y="1152947"/>
            <a:ext cx="8929718" cy="5597814"/>
          </a:xfrm>
        </p:spPr>
        <p:txBody>
          <a:bodyPr>
            <a:normAutofit/>
          </a:bodyPr>
          <a:lstStyle/>
          <a:p>
            <a:pPr algn="just">
              <a:buFont typeface="Wingdings" pitchFamily="2" charset="2"/>
              <a:buChar char="q"/>
            </a:pPr>
            <a:r>
              <a:rPr lang="ru-RU" sz="1900" dirty="0" smtClean="0">
                <a:latin typeface="Times New Roman" pitchFamily="18" charset="0"/>
                <a:cs typeface="Times New Roman" pitchFamily="18" charset="0"/>
              </a:rPr>
              <a:t>несоответствие требований к участникам закупки положениям статьи 31 ФЗ № 44, отсутствие дополнительных требований к участникам закупки, членство СРО, лицензии, аттестаты аккредитации; </a:t>
            </a:r>
          </a:p>
          <a:p>
            <a:pPr algn="just">
              <a:buFont typeface="Wingdings" pitchFamily="2" charset="2"/>
              <a:buChar char="q"/>
            </a:pPr>
            <a:r>
              <a:rPr lang="ru-RU" sz="1900" dirty="0" smtClean="0">
                <a:latin typeface="Times New Roman" pitchFamily="18" charset="0"/>
                <a:cs typeface="Times New Roman" pitchFamily="18" charset="0"/>
              </a:rPr>
              <a:t>наличие авторского договора, либо лицензионного (или сублицензионного) договора с авторами и обладателями исключительных прав на проект повторного применения как требование к участникам закупки (</a:t>
            </a:r>
            <a:r>
              <a:rPr lang="ru-RU" sz="1900" b="1" dirty="0" smtClean="0">
                <a:latin typeface="Times New Roman" pitchFamily="18" charset="0"/>
                <a:cs typeface="Times New Roman" pitchFamily="18" charset="0"/>
              </a:rPr>
              <a:t>А76-25259/2016</a:t>
            </a:r>
            <a:r>
              <a:rPr lang="ru-RU" sz="1900" dirty="0" smtClean="0">
                <a:latin typeface="Times New Roman" pitchFamily="18" charset="0"/>
                <a:cs typeface="Times New Roman" pitchFamily="18" charset="0"/>
              </a:rPr>
              <a:t>);</a:t>
            </a:r>
          </a:p>
          <a:p>
            <a:pPr algn="just">
              <a:buFont typeface="Wingdings" pitchFamily="2" charset="2"/>
              <a:buChar char="q"/>
            </a:pPr>
            <a:r>
              <a:rPr lang="ru-RU" sz="1900" dirty="0" smtClean="0">
                <a:latin typeface="Times New Roman" pitchFamily="18" charset="0"/>
                <a:cs typeface="Times New Roman" pitchFamily="18" charset="0"/>
              </a:rPr>
              <a:t>установление требования к составу заявки с нарушением  части 1 статьи 43 ФЗ № 44);</a:t>
            </a:r>
          </a:p>
          <a:p>
            <a:pPr algn="just">
              <a:buFont typeface="Wingdings" pitchFamily="2" charset="2"/>
              <a:buChar char="q"/>
            </a:pPr>
            <a:r>
              <a:rPr lang="ru-RU" sz="1900" dirty="0" smtClean="0">
                <a:latin typeface="Times New Roman" pitchFamily="18" charset="0"/>
                <a:cs typeface="Times New Roman" pitchFamily="18" charset="0"/>
              </a:rPr>
              <a:t>отсутствие в извещении о закупке условий, запретов и ограничений (статья 14 ФЗ № 44) (уход от использования актов путем указания неверного кода ОКПД); </a:t>
            </a:r>
          </a:p>
          <a:p>
            <a:pPr algn="just">
              <a:buFont typeface="Wingdings" pitchFamily="2" charset="2"/>
              <a:buChar char="q"/>
            </a:pPr>
            <a:r>
              <a:rPr lang="ru-RU" sz="1900" dirty="0" smtClean="0">
                <a:latin typeface="Times New Roman" pitchFamily="18" charset="0"/>
                <a:cs typeface="Times New Roman" pitchFamily="18" charset="0"/>
              </a:rPr>
              <a:t>отсутствие даты начала и даты окончания срока, порядка предоставления разъяснений положений документации о закупки;</a:t>
            </a:r>
          </a:p>
          <a:p>
            <a:pPr algn="just">
              <a:buFont typeface="Wingdings" pitchFamily="2" charset="2"/>
              <a:buChar char="q"/>
            </a:pPr>
            <a:r>
              <a:rPr lang="ru-RU" sz="1900" dirty="0" smtClean="0">
                <a:latin typeface="Times New Roman" pitchFamily="18" charset="0"/>
                <a:cs typeface="Times New Roman" pitchFamily="18" charset="0"/>
              </a:rPr>
              <a:t>отсутствие  проекте контракта идентификационного кода закупки;</a:t>
            </a:r>
          </a:p>
          <a:p>
            <a:pPr algn="just">
              <a:buNone/>
            </a:pPr>
            <a:endParaRPr lang="ru-RU" sz="2000" dirty="0" smtClean="0">
              <a:latin typeface="Times New Roman" pitchFamily="18" charset="0"/>
              <a:cs typeface="Times New Roman" pitchFamily="18" charset="0"/>
            </a:endParaRPr>
          </a:p>
          <a:p>
            <a:pPr algn="just">
              <a:buFont typeface="Wingdings" pitchFamily="2" charset="2"/>
              <a:buChar char="q"/>
            </a:pPr>
            <a:endParaRPr lang="ru-RU" sz="2000" dirty="0" smtClean="0">
              <a:latin typeface="Times New Roman" pitchFamily="18" charset="0"/>
              <a:cs typeface="Times New Roman" pitchFamily="18" charset="0"/>
            </a:endParaRPr>
          </a:p>
          <a:p>
            <a:pPr>
              <a:buFont typeface="Wingdings" pitchFamily="2" charset="2"/>
              <a:buChar char="q"/>
            </a:pPr>
            <a:endParaRPr lang="ru-RU"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025" y="476672"/>
            <a:ext cx="67786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288" y="908720"/>
            <a:ext cx="8964488" cy="4248472"/>
          </a:xfrm>
        </p:spPr>
        <p:txBody>
          <a:bodyPr>
            <a:normAutofit fontScale="92500" lnSpcReduction="10000"/>
          </a:bodyPr>
          <a:lstStyle/>
          <a:p>
            <a:pPr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н</a:t>
            </a:r>
            <a:r>
              <a:rPr lang="ru-RU" sz="1600" dirty="0" smtClean="0">
                <a:latin typeface="Times New Roman" panose="02020603050405020304" pitchFamily="18" charset="0"/>
                <a:cs typeface="Times New Roman" panose="02020603050405020304" pitchFamily="18" charset="0"/>
              </a:rPr>
              <a:t>арушение требований национального режима при утверждении документаций о закупках (отсутствие условий допуска, запретов и ограничений, избрание кода ОКПД 2, не соответствующего объекту закупки, с целью отказа от применения национального режима);</a:t>
            </a:r>
          </a:p>
          <a:p>
            <a:pPr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нарушение требований статьи 34 ФЗ № 44 при установлении в контрактах мер ответственности за неисполнение или ненадлежащее исполнение условий контрактов, сроков оплаты исполненных обязательств, а также отсутствия в контрактах условия о том, что цена является твердой и не подлежит изменению в ходе исполнения контрактов;</a:t>
            </a:r>
          </a:p>
          <a:p>
            <a:pPr algn="just">
              <a:buFont typeface="Wingdings" panose="05000000000000000000" pitchFamily="2" charset="2"/>
              <a:buChar char="q"/>
            </a:pPr>
            <a:r>
              <a:rPr lang="ru-RU" sz="1600" dirty="0">
                <a:latin typeface="Times New Roman" panose="02020603050405020304" pitchFamily="18" charset="0"/>
                <a:cs typeface="Times New Roman" panose="02020603050405020304" pitchFamily="18" charset="0"/>
              </a:rPr>
              <a:t>н</a:t>
            </a:r>
            <a:r>
              <a:rPr lang="ru-RU" sz="1600" dirty="0" smtClean="0">
                <a:latin typeface="Times New Roman" panose="02020603050405020304" pitchFamily="18" charset="0"/>
                <a:cs typeface="Times New Roman" panose="02020603050405020304" pitchFamily="18" charset="0"/>
              </a:rPr>
              <a:t>е направление или несвоевременное направление в федеральный орган исполнительной власти, уполномоченный на ведение Реестра контрактов, информации и документов, предусмотренных статьей 103 ФЗ № 44 (например, заключенных контрактов, документов о приемке, информации об оплате обязательств или о начислении неустойки);</a:t>
            </a:r>
          </a:p>
          <a:p>
            <a:pPr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нарушение порядка предоставления участникам закупок разъяснений положений документаций о закупках (размещение разъяснений в Единой информационной системе в сфере закупок, не содержащих предмета запросов);</a:t>
            </a:r>
          </a:p>
          <a:p>
            <a:pPr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указание в отчетах об объеме закупок у субъектов малого предпринимательства и социально ориентированных некоммерческих организаций недостоверных сведений о совокупном годовом объеме закупок с учетом и без учета части 1.1 статьи 30 ФЗ № 44, % об объеме закупок </a:t>
            </a:r>
            <a:r>
              <a:rPr lang="ru-RU" sz="1600" dirty="0">
                <a:latin typeface="Times New Roman" panose="02020603050405020304" pitchFamily="18" charset="0"/>
                <a:cs typeface="Times New Roman" panose="02020603050405020304" pitchFamily="18" charset="0"/>
              </a:rPr>
              <a:t>у субъектов малого предпринимательства и социально ориентированных некоммерческих </a:t>
            </a:r>
            <a:r>
              <a:rPr lang="ru-RU" sz="1600" dirty="0" smtClean="0">
                <a:latin typeface="Times New Roman" panose="02020603050405020304" pitchFamily="18" charset="0"/>
                <a:cs typeface="Times New Roman" panose="02020603050405020304" pitchFamily="18" charset="0"/>
              </a:rPr>
              <a:t>организаций;</a:t>
            </a:r>
          </a:p>
          <a:p>
            <a:pPr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нарушение сроков оплаты исполненных обязательств.</a:t>
            </a:r>
          </a:p>
          <a:p>
            <a:pPr algn="just">
              <a:buFont typeface="Wingdings" panose="05000000000000000000" pitchFamily="2" charset="2"/>
              <a:buChar char="q"/>
            </a:pPr>
            <a:endParaRPr lang="ru-RU" sz="18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21196" y="332656"/>
            <a:ext cx="8229600" cy="720080"/>
          </a:xfrm>
        </p:spPr>
        <p:txBody>
          <a:bodyPr>
            <a:normAutofit fontScale="90000"/>
          </a:bodyPr>
          <a:lstStyle/>
          <a:p>
            <a:pPr algn="ctr"/>
            <a:r>
              <a:rPr lang="ru-RU" sz="2200" b="1" dirty="0" smtClean="0">
                <a:solidFill>
                  <a:schemeClr val="tx1"/>
                </a:solidFill>
                <a:effectLst/>
                <a:latin typeface="Times New Roman" panose="02020603050405020304" pitchFamily="18" charset="0"/>
                <a:cs typeface="Times New Roman" panose="02020603050405020304" pitchFamily="18" charset="0"/>
              </a:rPr>
              <a:t>Типичные нарушения, выявляемые в рамках ведомственного контроля в отношении федеральных заказчиков:</a:t>
            </a:r>
            <a:endParaRPr lang="ru-RU" sz="2200" b="1" dirty="0">
              <a:solidFill>
                <a:schemeClr val="tx1"/>
              </a:solidFill>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07504" y="5085184"/>
            <a:ext cx="8856984" cy="1772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200" b="1" u="sng" dirty="0" smtClean="0">
              <a:solidFill>
                <a:srgbClr val="FF0000"/>
              </a:solidFill>
              <a:latin typeface="Times New Roman" panose="02020603050405020304" pitchFamily="18" charset="0"/>
              <a:cs typeface="Times New Roman" panose="02020603050405020304" pitchFamily="18" charset="0"/>
            </a:endParaRPr>
          </a:p>
          <a:p>
            <a:pPr algn="just"/>
            <a:endParaRPr lang="ru-RU" sz="1200" b="1" u="sng" dirty="0">
              <a:solidFill>
                <a:srgbClr val="FF0000"/>
              </a:solidFill>
              <a:latin typeface="Times New Roman" panose="02020603050405020304" pitchFamily="18" charset="0"/>
              <a:cs typeface="Times New Roman" panose="02020603050405020304" pitchFamily="18" charset="0"/>
            </a:endParaRPr>
          </a:p>
          <a:p>
            <a:pPr algn="just"/>
            <a:endParaRPr lang="ru-RU" sz="1200" b="1" u="sng" dirty="0" smtClean="0">
              <a:solidFill>
                <a:srgbClr val="FF0000"/>
              </a:solidFill>
              <a:latin typeface="Times New Roman" panose="02020603050405020304" pitchFamily="18" charset="0"/>
              <a:cs typeface="Times New Roman" panose="02020603050405020304" pitchFamily="18" charset="0"/>
            </a:endParaRPr>
          </a:p>
          <a:p>
            <a:pPr algn="just"/>
            <a:endParaRPr lang="ru-RU" sz="1200" b="1" u="sng" dirty="0" smtClean="0">
              <a:solidFill>
                <a:srgbClr val="FF0000"/>
              </a:solidFill>
              <a:latin typeface="Times New Roman" panose="02020603050405020304" pitchFamily="18" charset="0"/>
              <a:cs typeface="Times New Roman" panose="02020603050405020304" pitchFamily="18" charset="0"/>
            </a:endParaRPr>
          </a:p>
          <a:p>
            <a:pPr algn="just"/>
            <a:r>
              <a:rPr lang="ru-RU" sz="1100" b="1" u="sng" dirty="0" smtClean="0">
                <a:solidFill>
                  <a:srgbClr val="FF0000"/>
                </a:solidFill>
                <a:latin typeface="Times New Roman" panose="02020603050405020304" pitchFamily="18" charset="0"/>
                <a:cs typeface="Times New Roman" panose="02020603050405020304" pitchFamily="18" charset="0"/>
              </a:rPr>
              <a:t>При проведении ведомственного контроля не уделяется внимание вопросам:</a:t>
            </a:r>
          </a:p>
          <a:p>
            <a:pPr marL="342900" indent="-342900" algn="just">
              <a:buAutoNum type="arabicParenR"/>
            </a:pPr>
            <a:r>
              <a:rPr lang="ru-RU" sz="1100" dirty="0" smtClean="0">
                <a:solidFill>
                  <a:schemeClr val="tx1"/>
                </a:solidFill>
                <a:latin typeface="Times New Roman" panose="02020603050405020304" pitchFamily="18" charset="0"/>
                <a:cs typeface="Times New Roman" panose="02020603050405020304" pitchFamily="18" charset="0"/>
              </a:rPr>
              <a:t>соблюдения членами комиссий по осуществлению закупок требований законодательства о контрактной при рассмотрении заявок участников закупок и выборе победителей закупок, в том числе и в части соблюдения национального режима;</a:t>
            </a:r>
          </a:p>
          <a:p>
            <a:pPr marL="342900" indent="-342900" algn="just">
              <a:buAutoNum type="arabicParenR"/>
            </a:pPr>
            <a:r>
              <a:rPr lang="ru-RU" sz="1100" dirty="0" smtClean="0">
                <a:solidFill>
                  <a:schemeClr val="tx1"/>
                </a:solidFill>
                <a:latin typeface="Times New Roman" panose="02020603050405020304" pitchFamily="18" charset="0"/>
                <a:cs typeface="Times New Roman" panose="02020603050405020304" pitchFamily="18" charset="0"/>
              </a:rPr>
              <a:t>соблюдения требований к содержанию протоколов в случае отклонения заявок (указания ссылки на ФЗ № 44, положения документации о закупке, которому не соответствует заявка, положения заявок, которые не соответствуют документации о закупке, и наличие обоснования отклонения);</a:t>
            </a:r>
          </a:p>
          <a:p>
            <a:pPr marL="342900" indent="-342900" algn="just">
              <a:buAutoNum type="arabicParenR"/>
            </a:pPr>
            <a:r>
              <a:rPr lang="ru-RU" sz="1100" dirty="0" smtClean="0">
                <a:solidFill>
                  <a:schemeClr val="tx1"/>
                </a:solidFill>
                <a:latin typeface="Times New Roman" panose="02020603050405020304" pitchFamily="18" charset="0"/>
                <a:cs typeface="Times New Roman" panose="02020603050405020304" pitchFamily="18" charset="0"/>
              </a:rPr>
              <a:t>соблюдения сроков размещения в Единой информационной системе в сфере закупок протоколов;</a:t>
            </a:r>
          </a:p>
          <a:p>
            <a:pPr marL="342900" indent="-342900" algn="just">
              <a:buAutoNum type="arabicParenR"/>
            </a:pPr>
            <a:r>
              <a:rPr lang="ru-RU" sz="1100" dirty="0">
                <a:solidFill>
                  <a:schemeClr val="tx1"/>
                </a:solidFill>
                <a:latin typeface="Times New Roman" panose="02020603050405020304" pitchFamily="18" charset="0"/>
                <a:cs typeface="Times New Roman" panose="02020603050405020304" pitchFamily="18" charset="0"/>
              </a:rPr>
              <a:t>с</a:t>
            </a:r>
            <a:r>
              <a:rPr lang="ru-RU" sz="1100" dirty="0" smtClean="0">
                <a:solidFill>
                  <a:schemeClr val="tx1"/>
                </a:solidFill>
                <a:latin typeface="Times New Roman" panose="02020603050405020304" pitchFamily="18" charset="0"/>
                <a:cs typeface="Times New Roman" panose="02020603050405020304" pitchFamily="18" charset="0"/>
              </a:rPr>
              <a:t>воевременности направления в антимонопольный орган уведомлений о заключении контрактов по пунктам 6,9,34,50 части 1 статьи 93 ФЗ № 44;</a:t>
            </a:r>
          </a:p>
          <a:p>
            <a:pPr marL="342900" indent="-342900" algn="just">
              <a:buAutoNum type="arabicParenR"/>
            </a:pPr>
            <a:r>
              <a:rPr lang="ru-RU" sz="1100" dirty="0">
                <a:solidFill>
                  <a:schemeClr val="tx1"/>
                </a:solidFill>
                <a:latin typeface="Times New Roman" panose="02020603050405020304" pitchFamily="18" charset="0"/>
                <a:cs typeface="Times New Roman" panose="02020603050405020304" pitchFamily="18" charset="0"/>
              </a:rPr>
              <a:t>с</a:t>
            </a:r>
            <a:r>
              <a:rPr lang="ru-RU" sz="1100" dirty="0" smtClean="0">
                <a:solidFill>
                  <a:schemeClr val="tx1"/>
                </a:solidFill>
                <a:latin typeface="Times New Roman" panose="02020603050405020304" pitchFamily="18" charset="0"/>
                <a:cs typeface="Times New Roman" panose="02020603050405020304" pitchFamily="18" charset="0"/>
              </a:rPr>
              <a:t>облюдению правил выбора способа осуществления закупок и установления дополнительных требований  к участникам закупок.</a:t>
            </a:r>
          </a:p>
          <a:p>
            <a:pPr algn="just"/>
            <a:endParaRPr lang="ru-RU" sz="1200" dirty="0" smtClean="0">
              <a:solidFill>
                <a:srgbClr val="FF0000"/>
              </a:solidFill>
              <a:latin typeface="Times New Roman" panose="02020603050405020304" pitchFamily="18" charset="0"/>
              <a:cs typeface="Times New Roman" panose="02020603050405020304" pitchFamily="18" charset="0"/>
            </a:endParaRPr>
          </a:p>
          <a:p>
            <a:pPr marL="342900" indent="-342900" algn="just">
              <a:buAutoNum type="arabicParenR"/>
            </a:pPr>
            <a:endParaRPr lang="ru-RU" sz="1200" dirty="0" smtClean="0">
              <a:solidFill>
                <a:srgbClr val="FF0000"/>
              </a:solidFill>
              <a:latin typeface="Times New Roman" panose="02020603050405020304" pitchFamily="18" charset="0"/>
              <a:cs typeface="Times New Roman" panose="02020603050405020304" pitchFamily="18" charset="0"/>
            </a:endParaRPr>
          </a:p>
          <a:p>
            <a:pPr marL="342900" indent="-342900" algn="just">
              <a:buAutoNum type="arabicParenR"/>
            </a:pPr>
            <a:endParaRPr lang="ru-RU" sz="1400" dirty="0" smtClean="0">
              <a:solidFill>
                <a:srgbClr val="FF0000"/>
              </a:solidFill>
              <a:latin typeface="Times New Roman" panose="02020603050405020304" pitchFamily="18" charset="0"/>
              <a:cs typeface="Times New Roman" panose="02020603050405020304" pitchFamily="18" charset="0"/>
            </a:endParaRPr>
          </a:p>
          <a:p>
            <a:pPr marL="342900" indent="-342900" algn="ctr">
              <a:buAutoNum type="arabicParenR"/>
            </a:pP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492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008931"/>
            <a:ext cx="8856984" cy="6524525"/>
          </a:xfrm>
        </p:spPr>
        <p:txBody>
          <a:bodyPr>
            <a:normAutofit fontScale="70000" lnSpcReduction="20000"/>
          </a:bodyPr>
          <a:lstStyle/>
          <a:p>
            <a:pPr algn="just">
              <a:buFont typeface="Wingdings" pitchFamily="2" charset="2"/>
              <a:buChar char="q"/>
            </a:pPr>
            <a:r>
              <a:rPr lang="ru-RU" dirty="0" smtClean="0">
                <a:latin typeface="Times New Roman" pitchFamily="18" charset="0"/>
                <a:cs typeface="Times New Roman" pitchFamily="18" charset="0"/>
              </a:rPr>
              <a:t>использование нестандартных обозначений и терминов, предусмотренных ГОСТ, техническими регламентами;</a:t>
            </a:r>
          </a:p>
          <a:p>
            <a:pPr algn="just">
              <a:lnSpc>
                <a:spcPct val="110000"/>
              </a:lnSpc>
              <a:buFont typeface="Wingdings" pitchFamily="2" charset="2"/>
              <a:buChar char="q"/>
            </a:pPr>
            <a:r>
              <a:rPr lang="ru-RU" dirty="0" smtClean="0">
                <a:latin typeface="Times New Roman" pitchFamily="18" charset="0"/>
                <a:cs typeface="Times New Roman" pitchFamily="18" charset="0"/>
              </a:rPr>
              <a:t>требований к участникам закупки через описание объекта закупки (наличие 30 проектировщиков в штате, ГБР на черном автомобиле с желтой надписью названия ЧОО);</a:t>
            </a:r>
          </a:p>
          <a:p>
            <a:pPr algn="just">
              <a:lnSpc>
                <a:spcPct val="110000"/>
              </a:lnSpc>
              <a:buFont typeface="Wingdings" pitchFamily="2" charset="2"/>
              <a:buChar char="q"/>
            </a:pPr>
            <a:r>
              <a:rPr lang="ru-RU" dirty="0" smtClean="0">
                <a:latin typeface="Times New Roman" pitchFamily="18" charset="0"/>
                <a:cs typeface="Times New Roman" pitchFamily="18" charset="0"/>
              </a:rPr>
              <a:t>отсутствие адресных ориентиров мест выполнения работ, оказания услуг (Постановление Восемнадцатого арбитражного суда от 07.12.2015 по делу № </a:t>
            </a:r>
            <a:r>
              <a:rPr lang="ru-RU" b="1" dirty="0" smtClean="0">
                <a:latin typeface="Times New Roman" pitchFamily="18" charset="0"/>
                <a:cs typeface="Times New Roman" pitchFamily="18" charset="0"/>
              </a:rPr>
              <a:t>А76-11316/2015</a:t>
            </a:r>
            <a:r>
              <a:rPr lang="ru-RU" dirty="0" smtClean="0">
                <a:latin typeface="Times New Roman" pitchFamily="18" charset="0"/>
                <a:cs typeface="Times New Roman" pitchFamily="18" charset="0"/>
              </a:rPr>
              <a:t>);</a:t>
            </a:r>
          </a:p>
          <a:p>
            <a:pPr algn="just">
              <a:lnSpc>
                <a:spcPct val="110000"/>
              </a:lnSpc>
              <a:buFont typeface="Wingdings" pitchFamily="2" charset="2"/>
              <a:buChar char="q"/>
            </a:pPr>
            <a:r>
              <a:rPr lang="ru-RU" dirty="0" smtClean="0">
                <a:latin typeface="Times New Roman" pitchFamily="18" charset="0"/>
                <a:cs typeface="Times New Roman" pitchFamily="18" charset="0"/>
              </a:rPr>
              <a:t>гарантийные сроки, сроки годности в % (статьи 190-193 ГК РФ);</a:t>
            </a:r>
          </a:p>
          <a:p>
            <a:pPr algn="just">
              <a:lnSpc>
                <a:spcPct val="110000"/>
              </a:lnSpc>
              <a:buFont typeface="Wingdings" pitchFamily="2" charset="2"/>
              <a:buChar char="q"/>
            </a:pPr>
            <a:r>
              <a:rPr lang="ru-RU" dirty="0" smtClean="0">
                <a:latin typeface="Times New Roman" pitchFamily="18" charset="0"/>
                <a:cs typeface="Times New Roman" pitchFamily="18" charset="0"/>
              </a:rPr>
              <a:t>отсутствие сведений об общем количестве товара, подлежащего поставке (на примере дезинфицирующих средств) (Постановление Арбитражного суда Уральского округа от 06.06.2017 по делу № </a:t>
            </a:r>
            <a:r>
              <a:rPr lang="ru-RU" b="1" dirty="0" smtClean="0">
                <a:latin typeface="Times New Roman" pitchFamily="18" charset="0"/>
                <a:cs typeface="Times New Roman" pitchFamily="18" charset="0"/>
              </a:rPr>
              <a:t>А76-16144/2016</a:t>
            </a:r>
            <a:r>
              <a:rPr lang="ru-RU" dirty="0" smtClean="0">
                <a:latin typeface="Times New Roman" pitchFamily="18" charset="0"/>
                <a:cs typeface="Times New Roman" pitchFamily="18" charset="0"/>
              </a:rPr>
              <a:t>);</a:t>
            </a:r>
          </a:p>
          <a:p>
            <a:pPr algn="just">
              <a:lnSpc>
                <a:spcPct val="110000"/>
              </a:lnSpc>
              <a:buFont typeface="Wingdings" pitchFamily="2" charset="2"/>
              <a:buChar char="q"/>
            </a:pPr>
            <a:r>
              <a:rPr lang="ru-RU" dirty="0" smtClean="0">
                <a:latin typeface="Times New Roman" pitchFamily="18" charset="0"/>
                <a:cs typeface="Times New Roman" pitchFamily="18" charset="0"/>
              </a:rPr>
              <a:t>отсутствие сведений о принадлежащих заказчику неисключительных правах на ПО, подлежащее доработке, кодах доступа и базах данных (Постановление Восемнадцатого арбитражного апелляционного суда от 14.02.2017 по делу № </a:t>
            </a:r>
            <a:r>
              <a:rPr lang="ru-RU" b="1" dirty="0" smtClean="0">
                <a:latin typeface="Times New Roman" pitchFamily="18" charset="0"/>
                <a:cs typeface="Times New Roman" pitchFamily="18" charset="0"/>
              </a:rPr>
              <a:t>А76-20006/2016</a:t>
            </a:r>
            <a:r>
              <a:rPr lang="ru-RU" dirty="0" smtClean="0">
                <a:latin typeface="Times New Roman" pitchFamily="18" charset="0"/>
                <a:cs typeface="Times New Roman" pitchFamily="18" charset="0"/>
              </a:rPr>
              <a:t>),</a:t>
            </a:r>
          </a:p>
          <a:p>
            <a:pPr algn="just">
              <a:lnSpc>
                <a:spcPct val="110000"/>
              </a:lnSpc>
              <a:buFont typeface="Wingdings" pitchFamily="2" charset="2"/>
              <a:buChar char="q"/>
            </a:pPr>
            <a:r>
              <a:rPr lang="ru-RU" dirty="0">
                <a:latin typeface="Times New Roman" pitchFamily="18" charset="0"/>
                <a:cs typeface="Times New Roman" pitchFamily="18" charset="0"/>
              </a:rPr>
              <a:t>н</a:t>
            </a:r>
            <a:r>
              <a:rPr lang="ru-RU" dirty="0" smtClean="0">
                <a:latin typeface="Times New Roman" pitchFamily="18" charset="0"/>
                <a:cs typeface="Times New Roman" pitchFamily="18" charset="0"/>
              </a:rPr>
              <a:t>еоднозначный порядок оценки заявок (решение Арбитражного суда Челябинской области от 17.03.2022 № </a:t>
            </a:r>
            <a:r>
              <a:rPr lang="ru-RU" b="1" dirty="0" smtClean="0">
                <a:latin typeface="Times New Roman" pitchFamily="18" charset="0"/>
                <a:cs typeface="Times New Roman" pitchFamily="18" charset="0"/>
              </a:rPr>
              <a:t>А76-36206/2021, </a:t>
            </a:r>
            <a:r>
              <a:rPr lang="ru-RU" dirty="0" smtClean="0">
                <a:latin typeface="Times New Roman" pitchFamily="18" charset="0"/>
                <a:cs typeface="Times New Roman" pitchFamily="18" charset="0"/>
              </a:rPr>
              <a:t>Постановление Восемнадцатого арбитражного апелляционного суда от 07.02.2022 № </a:t>
            </a:r>
            <a:r>
              <a:rPr lang="ru-RU" b="1" dirty="0" smtClean="0">
                <a:latin typeface="Times New Roman" pitchFamily="18" charset="0"/>
                <a:cs typeface="Times New Roman" pitchFamily="18" charset="0"/>
              </a:rPr>
              <a:t>А76-35596/2021</a:t>
            </a:r>
            <a:r>
              <a:rPr lang="ru-RU" dirty="0" smtClean="0">
                <a:latin typeface="Times New Roman" pitchFamily="18" charset="0"/>
                <a:cs typeface="Times New Roman" pitchFamily="18" charset="0"/>
              </a:rPr>
              <a:t>).</a:t>
            </a:r>
          </a:p>
          <a:p>
            <a:pPr>
              <a:buFont typeface="Wingdings" pitchFamily="2" charset="2"/>
              <a:buChar char="q"/>
            </a:pP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687" y="332656"/>
            <a:ext cx="67786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008931"/>
            <a:ext cx="8784976" cy="5660429"/>
          </a:xfrm>
        </p:spPr>
        <p:txBody>
          <a:bodyPr>
            <a:normAutofit fontScale="62500" lnSpcReduction="20000"/>
          </a:bodyPr>
          <a:lstStyle/>
          <a:p>
            <a:pPr algn="just">
              <a:buFont typeface="Wingdings" pitchFamily="2" charset="2"/>
              <a:buChar char="q"/>
            </a:pPr>
            <a:r>
              <a:rPr lang="ru-RU" dirty="0" smtClean="0">
                <a:latin typeface="Times New Roman" pitchFamily="18" charset="0"/>
                <a:cs typeface="Times New Roman" pitchFamily="18" charset="0"/>
              </a:rPr>
              <a:t>отсутствие в проекте контракта требования об обеспечении исполнения контракта, антидемпинговых мер (часть 1 статьи 96 ФЗ № 44);</a:t>
            </a:r>
          </a:p>
          <a:p>
            <a:pPr algn="just">
              <a:buFont typeface="Wingdings" pitchFamily="2" charset="2"/>
              <a:buChar char="q"/>
            </a:pPr>
            <a:r>
              <a:rPr lang="ru-RU" dirty="0" smtClean="0">
                <a:latin typeface="Times New Roman" pitchFamily="18" charset="0"/>
                <a:cs typeface="Times New Roman" pitchFamily="18" charset="0"/>
              </a:rPr>
              <a:t>отсутствие сроков оплаты ТРУ либо наличие сроков, не соответствующих статье 34 ФЗ № 44;</a:t>
            </a:r>
          </a:p>
          <a:p>
            <a:pPr algn="just">
              <a:buFont typeface="Wingdings" pitchFamily="2" charset="2"/>
              <a:buChar char="q"/>
            </a:pPr>
            <a:r>
              <a:rPr lang="ru-RU" dirty="0" smtClean="0">
                <a:latin typeface="Times New Roman" pitchFamily="18" charset="0"/>
                <a:cs typeface="Times New Roman" pitchFamily="18" charset="0"/>
              </a:rPr>
              <a:t>отсутствие порядка и сроков приемки, сроков оформления результатов приемки;</a:t>
            </a:r>
          </a:p>
          <a:p>
            <a:pPr algn="just">
              <a:buFont typeface="Wingdings" pitchFamily="2" charset="2"/>
              <a:buChar char="q"/>
            </a:pPr>
            <a:r>
              <a:rPr lang="ru-RU" dirty="0" smtClean="0">
                <a:latin typeface="Times New Roman" pitchFamily="18" charset="0"/>
                <a:cs typeface="Times New Roman" pitchFamily="18" charset="0"/>
              </a:rPr>
              <a:t>пустое приложение к проекту контракта;</a:t>
            </a:r>
          </a:p>
          <a:p>
            <a:pPr algn="just">
              <a:buFont typeface="Wingdings" pitchFamily="2" charset="2"/>
              <a:buChar char="q"/>
            </a:pPr>
            <a:r>
              <a:rPr lang="ru-RU" dirty="0" smtClean="0">
                <a:latin typeface="Times New Roman" pitchFamily="18" charset="0"/>
                <a:cs typeface="Times New Roman" pitchFamily="18" charset="0"/>
              </a:rPr>
              <a:t>отсутствие ПСД в составе документации о закупке и в приложении к проекту контракта </a:t>
            </a:r>
            <a:r>
              <a:rPr lang="ru-RU" b="1" dirty="0" smtClean="0">
                <a:latin typeface="Times New Roman" pitchFamily="18" charset="0"/>
                <a:cs typeface="Times New Roman" pitchFamily="18" charset="0"/>
              </a:rPr>
              <a:t>(п. 5 Обзора судебной практики применения законодательства о контрактной системе, утвержденного Президиумом Верховного суда РФ от 28.06.2017)</a:t>
            </a:r>
            <a:r>
              <a:rPr lang="ru-RU" dirty="0" smtClean="0">
                <a:latin typeface="Times New Roman" pitchFamily="18" charset="0"/>
                <a:cs typeface="Times New Roman" pitchFamily="18" charset="0"/>
              </a:rPr>
              <a:t>;</a:t>
            </a:r>
          </a:p>
          <a:p>
            <a:pPr algn="just">
              <a:buFont typeface="Wingdings" pitchFamily="2" charset="2"/>
              <a:buChar char="q"/>
            </a:pPr>
            <a:r>
              <a:rPr lang="ru-RU" dirty="0" smtClean="0">
                <a:latin typeface="Times New Roman" pitchFamily="18" charset="0"/>
                <a:cs typeface="Times New Roman" pitchFamily="18" charset="0"/>
              </a:rPr>
              <a:t>установление мер ответственности с нарушением статьи 34 ФЗ № 44, Постановлением Правительства РФ № 1042;</a:t>
            </a:r>
          </a:p>
          <a:p>
            <a:pPr algn="just">
              <a:buFont typeface="Wingdings" pitchFamily="2" charset="2"/>
              <a:buChar char="q"/>
            </a:pPr>
            <a:r>
              <a:rPr lang="ru-RU" dirty="0" smtClean="0">
                <a:latin typeface="Times New Roman" pitchFamily="18" charset="0"/>
                <a:cs typeface="Times New Roman" pitchFamily="18" charset="0"/>
              </a:rPr>
              <a:t>отсутствие в проектах контрактов на ОСАГО формулы цены и максимального значения цены контракта;</a:t>
            </a:r>
          </a:p>
          <a:p>
            <a:pPr algn="just">
              <a:buFont typeface="Wingdings" pitchFamily="2" charset="2"/>
              <a:buChar char="q"/>
            </a:pPr>
            <a:r>
              <a:rPr lang="ru-RU" dirty="0" smtClean="0">
                <a:latin typeface="Times New Roman" pitchFamily="18" charset="0"/>
                <a:cs typeface="Times New Roman" pitchFamily="18" charset="0"/>
              </a:rPr>
              <a:t>неправомерное формирование лотов </a:t>
            </a:r>
            <a:r>
              <a:rPr lang="ru-RU" b="1" dirty="0" smtClean="0">
                <a:latin typeface="Times New Roman" pitchFamily="18" charset="0"/>
                <a:cs typeface="Times New Roman" pitchFamily="18" charset="0"/>
              </a:rPr>
              <a:t>(А76-2967/2016, А76-15518/2016) (часть 4.1 статьи 7.30 КоАП РФ, если привело к ограничению количества участников закупки)</a:t>
            </a:r>
            <a:r>
              <a:rPr lang="ru-RU" dirty="0" smtClean="0">
                <a:latin typeface="Times New Roman" pitchFamily="18" charset="0"/>
                <a:cs typeface="Times New Roman" pitchFamily="18" charset="0"/>
              </a:rPr>
              <a:t>;</a:t>
            </a:r>
          </a:p>
          <a:p>
            <a:pPr algn="just">
              <a:buFont typeface="Wingdings" pitchFamily="2" charset="2"/>
              <a:buChar char="q"/>
            </a:pPr>
            <a:r>
              <a:rPr lang="ru-RU" dirty="0" smtClean="0">
                <a:latin typeface="Times New Roman" pitchFamily="18" charset="0"/>
                <a:cs typeface="Times New Roman" pitchFamily="18" charset="0"/>
              </a:rPr>
              <a:t>установление требований к товару, ограничивающих количество участников закупки </a:t>
            </a:r>
            <a:r>
              <a:rPr lang="ru-RU" b="1" dirty="0" smtClean="0">
                <a:latin typeface="Times New Roman" pitchFamily="18" charset="0"/>
                <a:cs typeface="Times New Roman" pitchFamily="18" charset="0"/>
              </a:rPr>
              <a:t>(решение Центрального районного суда г. Челябинска от 12.04.2017 № 12-187/2017</a:t>
            </a:r>
            <a:r>
              <a:rPr lang="ru-RU" b="1" dirty="0">
                <a:latin typeface="Times New Roman" pitchFamily="18" charset="0"/>
                <a:cs typeface="Times New Roman" pitchFamily="18" charset="0"/>
              </a:rPr>
              <a:t>) (часть 4.1 статьи 7.30 КоАП РФ, если привело к ограничению количества участников закупки)</a:t>
            </a:r>
            <a:r>
              <a:rPr lang="ru-RU" dirty="0" smtClean="0">
                <a:latin typeface="Times New Roman" pitchFamily="18" charset="0"/>
                <a:cs typeface="Times New Roman" pitchFamily="18" charset="0"/>
              </a:rPr>
              <a:t>;</a:t>
            </a:r>
          </a:p>
          <a:p>
            <a:pPr algn="just">
              <a:buFont typeface="Wingdings" pitchFamily="2" charset="2"/>
              <a:buChar char="q"/>
            </a:pPr>
            <a:endParaRPr lang="ru-RU" b="1" dirty="0" smtClean="0">
              <a:latin typeface="Times New Roman" pitchFamily="18" charset="0"/>
              <a:cs typeface="Times New Roman" pitchFamily="18" charset="0"/>
            </a:endParaRPr>
          </a:p>
          <a:p>
            <a:pPr marL="109728" indent="0" algn="just">
              <a:buNone/>
            </a:pPr>
            <a:endParaRPr lang="ru-RU" dirty="0" smtClean="0">
              <a:latin typeface="Times New Roman" pitchFamily="18" charset="0"/>
              <a:cs typeface="Times New Roman" pitchFamily="18" charset="0"/>
            </a:endParaRPr>
          </a:p>
          <a:p>
            <a:pPr algn="just">
              <a:buFont typeface="Wingdings" pitchFamily="2" charset="2"/>
              <a:buChar char="q"/>
            </a:pPr>
            <a:endParaRPr lang="ru-RU" dirty="0" smtClean="0">
              <a:latin typeface="Times New Roman" pitchFamily="18" charset="0"/>
              <a:cs typeface="Times New Roman" pitchFamily="18" charset="0"/>
            </a:endParaRPr>
          </a:p>
          <a:p>
            <a:pPr algn="just">
              <a:buFont typeface="Wingdings" pitchFamily="2" charset="2"/>
              <a:buChar char="q"/>
            </a:pPr>
            <a:endParaRPr lang="ru-RU" dirty="0" smtClean="0">
              <a:latin typeface="Times New Roman" pitchFamily="18" charset="0"/>
              <a:cs typeface="Times New Roman" pitchFamily="18" charset="0"/>
            </a:endParaRPr>
          </a:p>
          <a:p>
            <a:pPr algn="just">
              <a:buFont typeface="Wingdings" pitchFamily="2" charset="2"/>
              <a:buChar char="q"/>
            </a:pPr>
            <a:endParaRPr lang="ru-RU" dirty="0" smtClean="0">
              <a:latin typeface="Times New Roman" pitchFamily="18" charset="0"/>
              <a:cs typeface="Times New Roman" pitchFamily="18" charset="0"/>
            </a:endParaRPr>
          </a:p>
          <a:p>
            <a:pPr algn="just">
              <a:buFont typeface="Wingdings" pitchFamily="2" charset="2"/>
              <a:buChar char="q"/>
            </a:pPr>
            <a:endParaRPr lang="ru-RU"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32656"/>
            <a:ext cx="67786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2459" y="620688"/>
            <a:ext cx="9041152" cy="1804572"/>
          </a:xfrm>
          <a:prstGeom prst="rect">
            <a:avLst/>
          </a:prstGeom>
        </p:spPr>
      </p:pic>
      <p:pic>
        <p:nvPicPr>
          <p:cNvPr id="5" name="Рисунок 4"/>
          <p:cNvPicPr>
            <a:picLocks noChangeAspect="1"/>
          </p:cNvPicPr>
          <p:nvPr/>
        </p:nvPicPr>
        <p:blipFill>
          <a:blip r:embed="rId3"/>
          <a:stretch>
            <a:fillRect/>
          </a:stretch>
        </p:blipFill>
        <p:spPr>
          <a:xfrm>
            <a:off x="5724128" y="2276872"/>
            <a:ext cx="3168352" cy="4126431"/>
          </a:xfrm>
          <a:prstGeom prst="rect">
            <a:avLst/>
          </a:prstGeom>
        </p:spPr>
      </p:pic>
    </p:spTree>
    <p:extLst>
      <p:ext uri="{BB962C8B-B14F-4D97-AF65-F5344CB8AC3E}">
        <p14:creationId xmlns:p14="http://schemas.microsoft.com/office/powerpoint/2010/main" val="17782050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flipH="1">
            <a:off x="5615608" y="6309321"/>
            <a:ext cx="3528392" cy="303791"/>
          </a:xfrm>
          <a:prstGeom prst="rect">
            <a:avLst/>
          </a:prstGeom>
          <a:noFill/>
          <a:ln w="9525">
            <a:noFill/>
            <a:miter lim="800000"/>
            <a:headEnd/>
            <a:tailEnd/>
          </a:ln>
        </p:spPr>
      </p:pic>
      <p:pic>
        <p:nvPicPr>
          <p:cNvPr id="3" name="Picture 8"/>
          <p:cNvPicPr>
            <a:picLocks noChangeAspect="1" noChangeArrowheads="1"/>
          </p:cNvPicPr>
          <p:nvPr/>
        </p:nvPicPr>
        <p:blipFill>
          <a:blip r:embed="rId3" cstate="print"/>
          <a:srcRect/>
          <a:stretch>
            <a:fillRect/>
          </a:stretch>
        </p:blipFill>
        <p:spPr bwMode="auto">
          <a:xfrm>
            <a:off x="179512" y="1220755"/>
            <a:ext cx="2606538" cy="4862480"/>
          </a:xfrm>
          <a:prstGeom prst="rect">
            <a:avLst/>
          </a:prstGeom>
          <a:noFill/>
          <a:ln w="9525">
            <a:noFill/>
            <a:miter lim="800000"/>
            <a:headEnd/>
            <a:tailEnd/>
          </a:ln>
          <a:effectLst/>
        </p:spPr>
      </p:pic>
      <p:sp>
        <p:nvSpPr>
          <p:cNvPr id="10" name="Прямоугольник 9"/>
          <p:cNvSpPr/>
          <p:nvPr/>
        </p:nvSpPr>
        <p:spPr>
          <a:xfrm>
            <a:off x="214282" y="500042"/>
            <a:ext cx="7992889" cy="584775"/>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Нарушение законодательства о контрактной системе членами комиссий по осуществлению закупок (части 2, 2.1, 7 статьи 7.30 КоАП РФ)</a:t>
            </a:r>
            <a:endParaRPr lang="ru-RU" sz="1600" b="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786050" y="1214422"/>
            <a:ext cx="6215106" cy="6093976"/>
          </a:xfrm>
          <a:prstGeom prst="rect">
            <a:avLst/>
          </a:prstGeom>
        </p:spPr>
        <p:txBody>
          <a:bodyPr wrap="square">
            <a:spAutoFit/>
          </a:bodyPr>
          <a:lstStyle/>
          <a:p>
            <a:pPr marL="285750" indent="-285750" algn="just">
              <a:buFont typeface="Wingdings" panose="05000000000000000000" pitchFamily="2" charset="2"/>
              <a:buChar char="ü"/>
            </a:pPr>
            <a:r>
              <a:rPr lang="ru-RU" sz="1500" dirty="0">
                <a:latin typeface="Times New Roman" panose="02020603050405020304" pitchFamily="18" charset="0"/>
                <a:cs typeface="Times New Roman" panose="02020603050405020304" pitchFamily="18" charset="0"/>
              </a:rPr>
              <a:t>н</a:t>
            </a:r>
            <a:r>
              <a:rPr lang="ru-RU" sz="1500" dirty="0" smtClean="0">
                <a:latin typeface="Times New Roman" panose="02020603050405020304" pitchFamily="18" charset="0"/>
                <a:cs typeface="Times New Roman" panose="02020603050405020304" pitchFamily="18" charset="0"/>
              </a:rPr>
              <a:t>енадлежащее применение Постановления Правительства РФ № 1289 от 30.11.2015</a:t>
            </a:r>
            <a:r>
              <a:rPr lang="ru-RU" sz="1500" dirty="0">
                <a:latin typeface="Times New Roman" panose="02020603050405020304" pitchFamily="18" charset="0"/>
                <a:cs typeface="Times New Roman" panose="02020603050405020304" pitchFamily="18" charset="0"/>
              </a:rPr>
              <a:t>, </a:t>
            </a:r>
            <a:r>
              <a:rPr lang="ru-RU" sz="1500" dirty="0" smtClean="0">
                <a:latin typeface="Times New Roman" panose="02020603050405020304" pitchFamily="18" charset="0"/>
                <a:cs typeface="Times New Roman" panose="02020603050405020304" pitchFamily="18" charset="0"/>
              </a:rPr>
              <a:t>Приказа </a:t>
            </a:r>
            <a:r>
              <a:rPr lang="ru-RU" sz="1500" dirty="0">
                <a:latin typeface="Times New Roman" panose="02020603050405020304" pitchFamily="18" charset="0"/>
                <a:cs typeface="Times New Roman" panose="02020603050405020304" pitchFamily="18" charset="0"/>
              </a:rPr>
              <a:t>Минфина России от 04.06.2018 </a:t>
            </a:r>
            <a:r>
              <a:rPr lang="ru-RU" sz="1500" dirty="0" smtClean="0">
                <a:latin typeface="Times New Roman" panose="02020603050405020304" pitchFamily="18" charset="0"/>
                <a:cs typeface="Times New Roman" panose="02020603050405020304" pitchFamily="18" charset="0"/>
              </a:rPr>
              <a:t>№ 126н (неверное определение победителя закупки и, как следствие, направление проекта контракта ненадлежащему участнику закупки </a:t>
            </a:r>
            <a:r>
              <a:rPr lang="ru-RU" sz="1500" dirty="0" smtClean="0">
                <a:solidFill>
                  <a:srgbClr val="067082"/>
                </a:solidFill>
                <a:latin typeface="Times New Roman" panose="02020603050405020304" pitchFamily="18" charset="0"/>
                <a:cs typeface="Times New Roman" panose="02020603050405020304" pitchFamily="18" charset="0"/>
              </a:rPr>
              <a:t>(решение Центрального районного суда от 07.12.2021 № 12-762/2021, решения Кыштымского городского суда от 04.10.2021 № 12-74/2021, от 04.10.2021 № 12-75/2021, решение Калининского районного суда от 18.11.2021 № 12-504/2021, решения Брединского районного суда Челябинской области от 10.12.2021 № 12-46/2021, от 10.12.2021 № 12-45/2021, от 22.12.2021 № 12-47/2021);</a:t>
            </a:r>
          </a:p>
          <a:p>
            <a:pPr marL="285750" indent="-285750" algn="just">
              <a:buFont typeface="Wingdings" panose="05000000000000000000" pitchFamily="2" charset="2"/>
              <a:buChar char="ü"/>
            </a:pPr>
            <a:r>
              <a:rPr lang="ru-RU" sz="1500" dirty="0">
                <a:latin typeface="Times New Roman" panose="02020603050405020304" pitchFamily="18" charset="0"/>
                <a:cs typeface="Times New Roman" panose="02020603050405020304" pitchFamily="18" charset="0"/>
              </a:rPr>
              <a:t>п</a:t>
            </a:r>
            <a:r>
              <a:rPr lang="ru-RU" sz="1500" dirty="0" smtClean="0">
                <a:latin typeface="Times New Roman" panose="02020603050405020304" pitchFamily="18" charset="0"/>
                <a:cs typeface="Times New Roman" panose="02020603050405020304" pitchFamily="18" charset="0"/>
              </a:rPr>
              <a:t>ризнание заявок участников закупок несоответствующими по причине отсутствия согласия на поставку товаров, выполнение работ, оказание услуг; </a:t>
            </a:r>
          </a:p>
          <a:p>
            <a:pPr marL="285750" indent="-285750" algn="just">
              <a:buFont typeface="Wingdings" panose="05000000000000000000" pitchFamily="2" charset="2"/>
              <a:buChar char="ü"/>
            </a:pPr>
            <a:r>
              <a:rPr lang="ru-RU" sz="1500" dirty="0">
                <a:latin typeface="Times New Roman" panose="02020603050405020304" pitchFamily="18" charset="0"/>
                <a:cs typeface="Times New Roman" panose="02020603050405020304" pitchFamily="18" charset="0"/>
              </a:rPr>
              <a:t>п</a:t>
            </a:r>
            <a:r>
              <a:rPr lang="ru-RU" sz="1500" dirty="0" smtClean="0">
                <a:latin typeface="Times New Roman" panose="02020603050405020304" pitchFamily="18" charset="0"/>
                <a:cs typeface="Times New Roman" panose="02020603050405020304" pitchFamily="18" charset="0"/>
              </a:rPr>
              <a:t>ризнание заявок соответствующими требованиям извещения при условии, что участником не конкретизированы характеристики предлагаемого товара (значения показателей указаны со словами «не менее) </a:t>
            </a:r>
            <a:r>
              <a:rPr lang="ru-RU" sz="1500" dirty="0" smtClean="0">
                <a:solidFill>
                  <a:srgbClr val="067082"/>
                </a:solidFill>
                <a:latin typeface="Times New Roman" panose="02020603050405020304" pitchFamily="18" charset="0"/>
                <a:cs typeface="Times New Roman" panose="02020603050405020304" pitchFamily="18" charset="0"/>
              </a:rPr>
              <a:t>(решение Центрального районного суда г. Челябинска от 04.07.2022 № 12-509/2022); </a:t>
            </a:r>
            <a:endParaRPr lang="ru-RU" sz="1500" dirty="0">
              <a:solidFill>
                <a:srgbClr val="067082"/>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ru-RU" sz="1500" dirty="0" smtClean="0">
                <a:latin typeface="Times New Roman" panose="02020603050405020304" pitchFamily="18" charset="0"/>
                <a:cs typeface="Times New Roman" panose="02020603050405020304" pitchFamily="18" charset="0"/>
              </a:rPr>
              <a:t>отсутствие в протоколах обоснования отклонения заявок (сведений о норме закона, являющейся основанием для отклонения, о положениях извещения, которым не соответствует заявка, о положениях заявки, которые не соответствуют извещению).</a:t>
            </a:r>
          </a:p>
          <a:p>
            <a:pPr marL="285750" indent="-2857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233214" y="1310489"/>
            <a:ext cx="2409959" cy="4683012"/>
          </a:xfrm>
          <a:prstGeom prst="rect">
            <a:avLst/>
          </a:prstGeom>
        </p:spPr>
      </p:pic>
    </p:spTree>
    <p:extLst>
      <p:ext uri="{BB962C8B-B14F-4D97-AF65-F5344CB8AC3E}">
        <p14:creationId xmlns:p14="http://schemas.microsoft.com/office/powerpoint/2010/main" val="421157732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F722135-68D5-4E41-A9A9-2DC0BD66E737}" type="slidenum">
              <a:rPr lang="ru-RU" altLang="ru-RU" sz="1200" smtClean="0">
                <a:solidFill>
                  <a:srgbClr val="898989"/>
                </a:solidFill>
              </a:rPr>
              <a:pPr eaLnBrk="1" hangingPunct="1">
                <a:spcBef>
                  <a:spcPct val="0"/>
                </a:spcBef>
                <a:buFontTx/>
                <a:buNone/>
              </a:pPr>
              <a:t>134</a:t>
            </a:fld>
            <a:endParaRPr lang="ru-RU" altLang="ru-RU" sz="1200" smtClean="0">
              <a:solidFill>
                <a:srgbClr val="898989"/>
              </a:solidFill>
            </a:endParaRPr>
          </a:p>
        </p:txBody>
      </p:sp>
      <p:sp>
        <p:nvSpPr>
          <p:cNvPr id="8196" name="TextBox 3"/>
          <p:cNvSpPr txBox="1">
            <a:spLocks noChangeArrowheads="1"/>
          </p:cNvSpPr>
          <p:nvPr/>
        </p:nvSpPr>
        <p:spPr bwMode="auto">
          <a:xfrm>
            <a:off x="755576" y="394692"/>
            <a:ext cx="77048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ru-RU" altLang="ru-RU" sz="1800" b="1" i="1" dirty="0">
                <a:latin typeface="Times New Roman" pitchFamily="18" charset="0"/>
                <a:cs typeface="Times New Roman" pitchFamily="18" charset="0"/>
              </a:rPr>
              <a:t>Нарушения при рассмотрении заявок участников </a:t>
            </a:r>
            <a:r>
              <a:rPr lang="ru-RU" altLang="ru-RU" sz="1800" b="1" i="1" dirty="0" smtClean="0">
                <a:latin typeface="Times New Roman" pitchFamily="18" charset="0"/>
                <a:cs typeface="Times New Roman" pitchFamily="18" charset="0"/>
              </a:rPr>
              <a:t>закупок (части 2.1 и 2 статьи 7.30 КоАП РФ)</a:t>
            </a:r>
            <a:endParaRPr lang="ru-RU" altLang="ru-RU" sz="1800" b="1" i="1" dirty="0">
              <a:latin typeface="Times New Roman" pitchFamily="18" charset="0"/>
              <a:cs typeface="Times New Roman" pitchFamily="18" charset="0"/>
            </a:endParaRPr>
          </a:p>
        </p:txBody>
      </p:sp>
      <p:sp>
        <p:nvSpPr>
          <p:cNvPr id="2" name="TextBox 1"/>
          <p:cNvSpPr txBox="1"/>
          <p:nvPr/>
        </p:nvSpPr>
        <p:spPr>
          <a:xfrm>
            <a:off x="107504" y="1041023"/>
            <a:ext cx="9001000" cy="5816977"/>
          </a:xfrm>
          <a:prstGeom prst="rect">
            <a:avLst/>
          </a:prstGeom>
          <a:noFill/>
        </p:spPr>
        <p:txBody>
          <a:bodyPr wrap="square">
            <a:spAutoFit/>
          </a:bodyPr>
          <a:lstStyle/>
          <a:p>
            <a:pPr marL="285750" indent="-285750" algn="just">
              <a:buFont typeface="Wingdings" panose="05000000000000000000" pitchFamily="2" charset="2"/>
              <a:buChar char="v"/>
              <a:defRPr/>
            </a:pPr>
            <a:r>
              <a:rPr lang="ru-RU" sz="1200" dirty="0">
                <a:latin typeface="Times New Roman" panose="02020603050405020304" pitchFamily="18" charset="0"/>
                <a:cs typeface="Times New Roman" panose="02020603050405020304" pitchFamily="18" charset="0"/>
              </a:rPr>
              <a:t>отсутствие в протоколах рассмотрения заявок обоснования отказа участнику закупки в допуске к участию в аукционе с указанием положений документации о закупке, которым не соответствует заявка, положений заявки, которые не соответствуют документации о закупке </a:t>
            </a:r>
            <a:r>
              <a:rPr lang="ru-RU" sz="1200" b="1" u="sng" dirty="0">
                <a:solidFill>
                  <a:srgbClr val="FF0000"/>
                </a:solidFill>
                <a:latin typeface="Times New Roman" panose="02020603050405020304" pitchFamily="18" charset="0"/>
                <a:cs typeface="Times New Roman" panose="02020603050405020304" pitchFamily="18" charset="0"/>
              </a:rPr>
              <a:t>(постановления о наложении штрафов от 19.10.2018 по делам № 7.30-2.1/483-2018, 7.30-2.1/484-2018, 7.30-2.1/485-2018,  от 25.10.2018  по делам № 7.30-2.1/580-2018, 7.30-2.1/578-2018, 7.30-2.1/576-2018, 7.30-2.1/579-2018);</a:t>
            </a:r>
          </a:p>
          <a:p>
            <a:pPr marL="285750" indent="-285750" algn="just">
              <a:buFont typeface="Wingdings" panose="05000000000000000000" pitchFamily="2" charset="2"/>
              <a:buChar char="v"/>
              <a:defRPr/>
            </a:pPr>
            <a:r>
              <a:rPr lang="ru-RU" sz="1200" dirty="0" smtClean="0">
                <a:latin typeface="Times New Roman" panose="02020603050405020304" pitchFamily="18" charset="0"/>
                <a:cs typeface="Times New Roman" panose="02020603050405020304" pitchFamily="18" charset="0"/>
              </a:rPr>
              <a:t>признание </a:t>
            </a:r>
            <a:r>
              <a:rPr lang="ru-RU" sz="1200" dirty="0">
                <a:latin typeface="Times New Roman" panose="02020603050405020304" pitchFamily="18" charset="0"/>
                <a:cs typeface="Times New Roman" panose="02020603050405020304" pitchFamily="18" charset="0"/>
              </a:rPr>
              <a:t>участника закупки победителем в отсутствие у него подтверждённого опыта выполнения работ </a:t>
            </a:r>
            <a:r>
              <a:rPr lang="ru-RU" sz="1200" dirty="0" smtClean="0">
                <a:latin typeface="Times New Roman" panose="02020603050405020304" pitchFamily="18" charset="0"/>
                <a:cs typeface="Times New Roman" panose="02020603050405020304" pitchFamily="18" charset="0"/>
              </a:rPr>
              <a:t>по дополнительным требованиям </a:t>
            </a:r>
            <a:r>
              <a:rPr lang="ru-RU" sz="1200" dirty="0">
                <a:latin typeface="Times New Roman" panose="02020603050405020304" pitchFamily="18" charset="0"/>
                <a:cs typeface="Times New Roman" panose="02020603050405020304" pitchFamily="18" charset="0"/>
              </a:rPr>
              <a:t>(представлен в составе заявки контракта с доп. соглашением, доказательства исполнения контракта в полном объеме (с учётом доп. соглашения) отсутствовали в составе заявки) </a:t>
            </a:r>
            <a:r>
              <a:rPr lang="ru-RU" sz="1200" b="1" u="sng" dirty="0">
                <a:solidFill>
                  <a:srgbClr val="FF0000"/>
                </a:solidFill>
                <a:latin typeface="Times New Roman" panose="02020603050405020304" pitchFamily="18" charset="0"/>
                <a:cs typeface="Times New Roman" panose="02020603050405020304" pitchFamily="18" charset="0"/>
              </a:rPr>
              <a:t>(постановления о наложении штрафов от 13.11.2018 по делам № 7.30-2/623-2018, 7.30-2/624-2018, 7.30-2/625-2018).</a:t>
            </a:r>
          </a:p>
          <a:p>
            <a:pPr marL="171450" indent="-171450" algn="just">
              <a:buFont typeface="Wingdings" panose="05000000000000000000" pitchFamily="2" charset="2"/>
              <a:buChar char="v"/>
              <a:defRPr/>
            </a:pPr>
            <a:r>
              <a:rPr lang="ru-RU" sz="1200" dirty="0" smtClean="0">
                <a:solidFill>
                  <a:srgbClr val="00B050"/>
                </a:solidFill>
                <a:latin typeface="Times New Roman" panose="02020603050405020304" pitchFamily="18" charset="0"/>
                <a:cs typeface="Times New Roman" panose="02020603050405020304" pitchFamily="18" charset="0"/>
              </a:rPr>
              <a:t>Решения </a:t>
            </a:r>
            <a:r>
              <a:rPr lang="ru-RU" sz="1200" dirty="0">
                <a:solidFill>
                  <a:srgbClr val="00B050"/>
                </a:solidFill>
                <a:latin typeface="Times New Roman" panose="02020603050405020304" pitchFamily="18" charset="0"/>
                <a:cs typeface="Times New Roman" panose="02020603050405020304" pitchFamily="18" charset="0"/>
              </a:rPr>
              <a:t>Челябинского областного суда от 03.10.2018 по делам № 7-1583/2018, 7-1582/2018, 7-1580/2018, 7-1581/2018 (уменьшение судом общей юрисдикции штрафа в размере 30 000 рублей, наложенного по части 2 статьи 7.30 КоАП РФ, до 5 000 рублей не допускается и является существенным нарушением порядка назначения наказания</a:t>
            </a:r>
            <a:r>
              <a:rPr lang="ru-RU" sz="1200" dirty="0" smtClean="0">
                <a:solidFill>
                  <a:srgbClr val="00B050"/>
                </a:solidFill>
                <a:latin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v"/>
              <a:defRPr/>
            </a:pPr>
            <a:r>
              <a:rPr lang="ru-RU" sz="1200" dirty="0">
                <a:latin typeface="Times New Roman" panose="02020603050405020304" pitchFamily="18" charset="0"/>
                <a:cs typeface="Times New Roman" panose="02020603050405020304" pitchFamily="18" charset="0"/>
              </a:rPr>
              <a:t>неправомерное признание заявки участника закупки соответствующей требованиям документации об аукционе при условии отсутствия в заявке конкретных показателей товара, предоставление которых являлось обязательным требованием к составу первой части заявки на участие в закупке</a:t>
            </a:r>
            <a:r>
              <a:rPr lang="ru-RU" sz="1200" b="1" dirty="0">
                <a:solidFill>
                  <a:srgbClr val="FF0000"/>
                </a:solidFill>
                <a:latin typeface="Times New Roman" panose="02020603050405020304" pitchFamily="18" charset="0"/>
                <a:cs typeface="Times New Roman" panose="02020603050405020304" pitchFamily="18" charset="0"/>
              </a:rPr>
              <a:t>  (решения Челябинского областного суда от 25.02.2019 № 7-277/2019, 7-279/2019, от  28.02.2019 № 7-278/2019, 7-255/2019)</a:t>
            </a:r>
            <a:r>
              <a:rPr lang="ru-RU" sz="1200" dirty="0">
                <a:latin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v"/>
              <a:defRPr/>
            </a:pPr>
            <a:r>
              <a:rPr lang="ru-RU" sz="1200" dirty="0">
                <a:latin typeface="Times New Roman" panose="02020603050405020304" pitchFamily="18" charset="0"/>
                <a:cs typeface="Times New Roman" panose="02020603050405020304" pitchFamily="18" charset="0"/>
              </a:rPr>
              <a:t>в </a:t>
            </a:r>
            <a:r>
              <a:rPr lang="ru-RU" sz="1200" dirty="0" smtClean="0">
                <a:latin typeface="Times New Roman" panose="02020603050405020304" pitchFamily="18" charset="0"/>
                <a:cs typeface="Times New Roman" panose="02020603050405020304" pitchFamily="18" charset="0"/>
              </a:rPr>
              <a:t>заявке </a:t>
            </a:r>
            <a:r>
              <a:rPr lang="ru-RU" sz="1200" dirty="0">
                <a:latin typeface="Times New Roman" panose="02020603050405020304" pitchFamily="18" charset="0"/>
                <a:cs typeface="Times New Roman" panose="02020603050405020304" pitchFamily="18" charset="0"/>
              </a:rPr>
              <a:t>гражданина при проведении электронного аукциона на приобретение жилого помещения были прикреплены документы на индивидуального предпринимателя и  на право собственности гражданин, аукционная комиссия признала заявку не соответствующей требованиям документации об аукционе по причине отсутствия документа, подтверждающего право собственности индивидуального предпринимателя на продаваемый объект недвижимости </a:t>
            </a:r>
            <a:r>
              <a:rPr lang="ru-RU" sz="1200" b="1" dirty="0">
                <a:solidFill>
                  <a:srgbClr val="FF0000"/>
                </a:solidFill>
                <a:latin typeface="Times New Roman" panose="02020603050405020304" pitchFamily="18" charset="0"/>
                <a:cs typeface="Times New Roman" panose="02020603050405020304" pitchFamily="18" charset="0"/>
              </a:rPr>
              <a:t>(решения Карабашского городского суда Челябинской области от 05.08.2019 № 12-17/2019, 12-78/2019)</a:t>
            </a:r>
            <a:r>
              <a:rPr lang="ru-RU" sz="1200" dirty="0">
                <a:latin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v"/>
              <a:defRPr/>
            </a:pPr>
            <a:r>
              <a:rPr lang="ru-RU" sz="1200" dirty="0">
                <a:latin typeface="Times New Roman" panose="02020603050405020304" pitchFamily="18" charset="0"/>
                <a:cs typeface="Times New Roman" panose="02020603050405020304" pitchFamily="18" charset="0"/>
              </a:rPr>
              <a:t>неправомерное признание заявки участника закупки несоответствующей требованиям документации об аукционе по причине расхождения стоимости выполненных работ в актах выполненных работ и контракте, предоставляемом в подтверждение наличия опыта выполнения работ по части 2.1 статьи 31 ФЗ № 44, Постановления Правительства РФ № 99 от 04.02.2019, на 1 рубль 25 копеек (в акте стоимость больше) </a:t>
            </a:r>
            <a:r>
              <a:rPr lang="ru-RU" sz="1200" b="1" dirty="0">
                <a:solidFill>
                  <a:srgbClr val="FF0000"/>
                </a:solidFill>
                <a:latin typeface="Times New Roman" panose="02020603050405020304" pitchFamily="18" charset="0"/>
                <a:cs typeface="Times New Roman" panose="02020603050405020304" pitchFamily="18" charset="0"/>
              </a:rPr>
              <a:t>(решения Советского районного суда г. Челябинска от 21.02.2019 по делам № 12-60/2019, 12-59/2019, Постановление Арбитражного суда Уральского округа от 19.02.2019 по делу № А76-10791/2018)</a:t>
            </a:r>
            <a:r>
              <a:rPr lang="ru-RU" sz="1200" dirty="0">
                <a:latin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v"/>
              <a:defRPr/>
            </a:pPr>
            <a:r>
              <a:rPr lang="ru-RU" sz="1200" dirty="0">
                <a:latin typeface="Times New Roman" panose="02020603050405020304" pitchFamily="18" charset="0"/>
                <a:cs typeface="Times New Roman" panose="02020603050405020304" pitchFamily="18" charset="0"/>
              </a:rPr>
              <a:t>неправомерное признание заявки участника закупки несоответствующей требованиям документации об аукционе по причине непредставления в составе заявки выписки из реестра членов саморегулируемой организации в области архитектурно-строительного проектирования, членом которой является участник (причина членом комиссии документ не распечатан и не представлен комиссии по осуществлению закупок на рассмотрение) </a:t>
            </a:r>
            <a:r>
              <a:rPr lang="ru-RU" sz="1200" b="1" dirty="0">
                <a:solidFill>
                  <a:srgbClr val="FF0000"/>
                </a:solidFill>
                <a:latin typeface="Times New Roman" panose="02020603050405020304" pitchFamily="18" charset="0"/>
                <a:cs typeface="Times New Roman" panose="02020603050405020304" pitchFamily="18" charset="0"/>
              </a:rPr>
              <a:t>(решения Копейского городского суда Челябинской области  от 21.02.2019 по делам № 12-46/2019, 12-62/2019 от 25.02.2019 по делам № 12-51/2019, 12-50/2019)</a:t>
            </a:r>
            <a:r>
              <a:rPr lang="ru-RU" sz="1200" dirty="0">
                <a:latin typeface="Times New Roman" panose="02020603050405020304" pitchFamily="18" charset="0"/>
                <a:cs typeface="Times New Roman" panose="02020603050405020304" pitchFamily="18" charset="0"/>
              </a:rPr>
              <a:t>.</a:t>
            </a:r>
          </a:p>
          <a:p>
            <a:pPr marL="171450" indent="-171450" algn="just">
              <a:buFont typeface="Wingdings" panose="05000000000000000000" pitchFamily="2" charset="2"/>
              <a:buChar char="v"/>
              <a:defRPr/>
            </a:pPr>
            <a:endParaRPr lang="ru-RU" sz="1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93341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8E430E1-26C6-4C03-BCE4-63A63392F4FF}" type="slidenum">
              <a:rPr lang="ru-RU" altLang="ru-RU" sz="1200" smtClean="0">
                <a:solidFill>
                  <a:srgbClr val="898989"/>
                </a:solidFill>
              </a:rPr>
              <a:pPr eaLnBrk="1" hangingPunct="1">
                <a:spcBef>
                  <a:spcPct val="0"/>
                </a:spcBef>
                <a:buFontTx/>
                <a:buNone/>
              </a:pPr>
              <a:t>135</a:t>
            </a:fld>
            <a:endParaRPr lang="ru-RU" altLang="ru-RU" sz="1200" smtClean="0">
              <a:solidFill>
                <a:srgbClr val="898989"/>
              </a:solidFill>
            </a:endParaRP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Прямоугольник 2"/>
          <p:cNvSpPr>
            <a:spLocks noChangeArrowheads="1"/>
          </p:cNvSpPr>
          <p:nvPr/>
        </p:nvSpPr>
        <p:spPr bwMode="auto">
          <a:xfrm>
            <a:off x="971550" y="33338"/>
            <a:ext cx="5184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ru-RU" altLang="ru-RU" sz="1600" b="1" i="1">
                <a:latin typeface="Times New Roman" pitchFamily="18" charset="0"/>
                <a:cs typeface="Times New Roman" pitchFamily="18" charset="0"/>
              </a:rPr>
              <a:t>Нарушения законодательства о контрактной системе при заключении, исполнении контрактов (статья 7.32 КоАП РФ)</a:t>
            </a:r>
          </a:p>
        </p:txBody>
      </p:sp>
      <p:sp>
        <p:nvSpPr>
          <p:cNvPr id="17413" name="TextBox 3"/>
          <p:cNvSpPr txBox="1">
            <a:spLocks noChangeArrowheads="1"/>
          </p:cNvSpPr>
          <p:nvPr/>
        </p:nvSpPr>
        <p:spPr bwMode="auto">
          <a:xfrm>
            <a:off x="107950" y="846138"/>
            <a:ext cx="640873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just" eaLnBrk="1" hangingPunct="1">
              <a:spcBef>
                <a:spcPct val="0"/>
              </a:spcBef>
              <a:buFont typeface="Wingdings" pitchFamily="2" charset="2"/>
              <a:buChar char="v"/>
            </a:pPr>
            <a:r>
              <a:rPr lang="ru-RU" altLang="ru-RU" sz="1600" dirty="0">
                <a:latin typeface="Times New Roman" pitchFamily="18" charset="0"/>
                <a:cs typeface="Times New Roman" pitchFamily="18" charset="0"/>
              </a:rPr>
              <a:t>изменение при заключении контракта срока оплаты (например, в проекте контракта в течение (тридцати) дней с момента подписания акта сдачи-приемки услуг, в заключенном контракте - в   течение   30 (тридцати) дней с момента окончания отчетного месяца в котором оказывалась услуга) </a:t>
            </a:r>
            <a:r>
              <a:rPr lang="ru-RU" altLang="ru-RU" sz="1600" b="1" dirty="0">
                <a:solidFill>
                  <a:srgbClr val="FF0000"/>
                </a:solidFill>
                <a:latin typeface="Times New Roman" pitchFamily="18" charset="0"/>
                <a:cs typeface="Times New Roman" pitchFamily="18" charset="0"/>
              </a:rPr>
              <a:t>(постановление о наложении штрафа по делу № 7.32-1/128-2018 от 16.01.2018, штраф 5 000 рублей)</a:t>
            </a:r>
            <a:r>
              <a:rPr lang="ru-RU" altLang="ru-RU" sz="1600" dirty="0">
                <a:latin typeface="Times New Roman" pitchFamily="18" charset="0"/>
                <a:cs typeface="Times New Roman" pitchFamily="18" charset="0"/>
              </a:rPr>
              <a:t>;</a:t>
            </a:r>
          </a:p>
          <a:p>
            <a:pPr algn="just" eaLnBrk="1" hangingPunct="1">
              <a:spcBef>
                <a:spcPct val="0"/>
              </a:spcBef>
              <a:buFont typeface="Wingdings" pitchFamily="2" charset="2"/>
              <a:buChar char="v"/>
            </a:pPr>
            <a:r>
              <a:rPr lang="ru-RU" altLang="ru-RU" sz="1600" dirty="0">
                <a:latin typeface="Times New Roman" pitchFamily="18" charset="0"/>
                <a:cs typeface="Times New Roman" pitchFamily="18" charset="0"/>
              </a:rPr>
              <a:t>заключение дополнительного соглашения с целью изменения предмета контракта (например, </a:t>
            </a:r>
            <a:r>
              <a:rPr lang="ru-RU" altLang="ru-RU" sz="1600" dirty="0" smtClean="0">
                <a:latin typeface="Times New Roman" pitchFamily="18" charset="0"/>
                <a:cs typeface="Times New Roman" pitchFamily="18" charset="0"/>
              </a:rPr>
              <a:t>включение работ</a:t>
            </a:r>
            <a:r>
              <a:rPr lang="ru-RU" altLang="ru-RU" sz="1600" dirty="0">
                <a:latin typeface="Times New Roman" pitchFamily="18" charset="0"/>
                <a:cs typeface="Times New Roman" pitchFamily="18" charset="0"/>
              </a:rPr>
              <a:t>, ранее в контракте не предусмотренных), увеличения цены и объема с нарушением требований статьи 95 ФЗ № 44, изменения срока выполнения работ) </a:t>
            </a:r>
            <a:r>
              <a:rPr lang="ru-RU" altLang="ru-RU" sz="1600" b="1" dirty="0">
                <a:solidFill>
                  <a:srgbClr val="FF0000"/>
                </a:solidFill>
                <a:latin typeface="Times New Roman" pitchFamily="18" charset="0"/>
                <a:cs typeface="Times New Roman" pitchFamily="18" charset="0"/>
              </a:rPr>
              <a:t>(Обзор судебной практики применения законодательства о контрактной системе, утвержденного Президиумом Верховного суда РФ от </a:t>
            </a:r>
            <a:r>
              <a:rPr lang="ru-RU" altLang="ru-RU" sz="1600" b="1" dirty="0" smtClean="0">
                <a:solidFill>
                  <a:srgbClr val="FF0000"/>
                </a:solidFill>
                <a:latin typeface="Times New Roman" pitchFamily="18" charset="0"/>
                <a:cs typeface="Times New Roman" pitchFamily="18" charset="0"/>
              </a:rPr>
              <a:t>28.06.2017)</a:t>
            </a:r>
            <a:r>
              <a:rPr lang="ru-RU" altLang="ru-RU" sz="1600" dirty="0" smtClean="0">
                <a:latin typeface="Times New Roman" pitchFamily="18" charset="0"/>
                <a:cs typeface="Times New Roman" pitchFamily="18" charset="0"/>
              </a:rPr>
              <a:t>;</a:t>
            </a:r>
            <a:endParaRPr lang="ru-RU" altLang="ru-RU" sz="1600" dirty="0">
              <a:latin typeface="Times New Roman" pitchFamily="18" charset="0"/>
              <a:cs typeface="Times New Roman" pitchFamily="18" charset="0"/>
            </a:endParaRPr>
          </a:p>
          <a:p>
            <a:pPr algn="just" eaLnBrk="1" hangingPunct="1">
              <a:spcBef>
                <a:spcPct val="0"/>
              </a:spcBef>
              <a:buFont typeface="Wingdings" pitchFamily="2" charset="2"/>
              <a:buChar char="v"/>
            </a:pPr>
            <a:r>
              <a:rPr lang="ru-RU" altLang="ru-RU" sz="1600" dirty="0">
                <a:latin typeface="Times New Roman" pitchFamily="18" charset="0"/>
                <a:cs typeface="Times New Roman" pitchFamily="18" charset="0"/>
              </a:rPr>
              <a:t>нарушение процедуры одностороннего отказа от исполнения контракта (часть 6 статьи 7.32 КоАП РФ – штраф 50 000 рублей) (не направление решения об одностороннем отказе заказным письмом с уведомлением о вручении, сокращение десятидневного срока на вступление решения об одностороннем отказе в законную силу).</a:t>
            </a:r>
          </a:p>
          <a:p>
            <a:pPr algn="just" eaLnBrk="1" hangingPunct="1">
              <a:spcBef>
                <a:spcPct val="0"/>
              </a:spcBef>
              <a:buFont typeface="Wingdings" pitchFamily="2" charset="2"/>
              <a:buChar char="v"/>
            </a:pPr>
            <a:endParaRPr lang="ru-RU" altLang="ru-RU" sz="1600" dirty="0">
              <a:latin typeface="Times New Roman" pitchFamily="18" charset="0"/>
              <a:cs typeface="Times New Roman" pitchFamily="18" charset="0"/>
            </a:endParaRPr>
          </a:p>
        </p:txBody>
      </p:sp>
      <p:sp>
        <p:nvSpPr>
          <p:cNvPr id="5" name="Прямоугольник 4"/>
          <p:cNvSpPr/>
          <p:nvPr/>
        </p:nvSpPr>
        <p:spPr>
          <a:xfrm>
            <a:off x="6618249" y="2193925"/>
            <a:ext cx="2376488" cy="330517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Times New Roman" panose="02020603050405020304" pitchFamily="18" charset="0"/>
                <a:cs typeface="Times New Roman" panose="02020603050405020304" pitchFamily="18" charset="0"/>
              </a:rPr>
              <a:t>Дополнительное соглашение не содержит наименования, перечня, содержания и объёма работ либо наименования и количества товаров, для целей выполнения, поставки которых увеличена цена контракта, что не соответствует статье 95 ФЗ № 44</a:t>
            </a:r>
          </a:p>
        </p:txBody>
      </p:sp>
    </p:spTree>
    <p:extLst>
      <p:ext uri="{BB962C8B-B14F-4D97-AF65-F5344CB8AC3E}">
        <p14:creationId xmlns:p14="http://schemas.microsoft.com/office/powerpoint/2010/main" val="3741058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764704"/>
            <a:ext cx="8784976" cy="5877272"/>
          </a:xfrm>
        </p:spPr>
        <p:txBody>
          <a:bodyPr>
            <a:normAutofit/>
          </a:bodyPr>
          <a:lstStyle/>
          <a:p>
            <a:pPr algn="just"/>
            <a:r>
              <a:rPr lang="ru-RU" sz="1700" b="1" dirty="0" smtClean="0">
                <a:latin typeface="Times New Roman" panose="02020603050405020304" pitchFamily="18" charset="0"/>
                <a:cs typeface="Times New Roman" panose="02020603050405020304" pitchFamily="18" charset="0"/>
              </a:rPr>
              <a:t>Описание объекта закупки:</a:t>
            </a:r>
            <a:r>
              <a:rPr lang="ru-RU" sz="1700" dirty="0" smtClean="0">
                <a:latin typeface="Times New Roman" panose="02020603050405020304" pitchFamily="18" charset="0"/>
                <a:cs typeface="Times New Roman" panose="02020603050405020304" pitchFamily="18" charset="0"/>
              </a:rPr>
              <a:t> противоэпилептическое средство с международным непатентованным наименованием «</a:t>
            </a:r>
            <a:r>
              <a:rPr lang="ru-RU" sz="1700" dirty="0">
                <a:latin typeface="Times New Roman" panose="02020603050405020304" pitchFamily="18" charset="0"/>
                <a:cs typeface="Times New Roman" panose="02020603050405020304" pitchFamily="18" charset="0"/>
              </a:rPr>
              <a:t>Карбамазепин» (лекарственная форма - таблетки, дозировка – 200 мг), в количестве 225 000 </a:t>
            </a:r>
            <a:r>
              <a:rPr lang="ru-RU" sz="1700" dirty="0" smtClean="0">
                <a:latin typeface="Times New Roman" panose="02020603050405020304" pitchFamily="18" charset="0"/>
                <a:cs typeface="Times New Roman" panose="02020603050405020304" pitchFamily="18" charset="0"/>
              </a:rPr>
              <a:t>шт.) </a:t>
            </a:r>
            <a:r>
              <a:rPr lang="ru-RU" sz="1700" b="1" u="sng" dirty="0" smtClean="0">
                <a:latin typeface="Times New Roman" panose="02020603050405020304" pitchFamily="18" charset="0"/>
                <a:cs typeface="Times New Roman" panose="02020603050405020304" pitchFamily="18" charset="0"/>
              </a:rPr>
              <a:t>– 1 позиция</a:t>
            </a:r>
            <a:endParaRPr lang="ru-RU" sz="1700" b="1" u="sng" dirty="0">
              <a:latin typeface="Times New Roman" panose="02020603050405020304" pitchFamily="18" charset="0"/>
              <a:cs typeface="Times New Roman" panose="02020603050405020304" pitchFamily="18" charset="0"/>
            </a:endParaRPr>
          </a:p>
          <a:p>
            <a:pPr algn="just"/>
            <a:r>
              <a:rPr lang="ru-RU" sz="1700" b="1" dirty="0" smtClean="0">
                <a:latin typeface="Times New Roman" panose="02020603050405020304" pitchFamily="18" charset="0"/>
                <a:cs typeface="Times New Roman" panose="02020603050405020304" pitchFamily="18" charset="0"/>
              </a:rPr>
              <a:t>Обоснование </a:t>
            </a:r>
            <a:r>
              <a:rPr lang="ru-RU" sz="1700" b="1" dirty="0">
                <a:latin typeface="Times New Roman" panose="02020603050405020304" pitchFamily="18" charset="0"/>
                <a:cs typeface="Times New Roman" panose="02020603050405020304" pitchFamily="18" charset="0"/>
              </a:rPr>
              <a:t>начальной (максимальной) цены </a:t>
            </a:r>
            <a:r>
              <a:rPr lang="ru-RU" sz="1700" b="1" dirty="0" smtClean="0">
                <a:latin typeface="Times New Roman" panose="02020603050405020304" pitchFamily="18" charset="0"/>
                <a:cs typeface="Times New Roman" panose="02020603050405020304" pitchFamily="18" charset="0"/>
              </a:rPr>
              <a:t>контракта: </a:t>
            </a:r>
            <a:r>
              <a:rPr lang="ru-RU" sz="1700" dirty="0">
                <a:latin typeface="Times New Roman" panose="02020603050405020304" pitchFamily="18" charset="0"/>
                <a:cs typeface="Times New Roman" panose="02020603050405020304" pitchFamily="18" charset="0"/>
              </a:rPr>
              <a:t>минимальная цена за единицу товара (с НДС и оптовой надбавкой) </a:t>
            </a:r>
            <a:r>
              <a:rPr lang="ru-RU" sz="1700" dirty="0" smtClean="0">
                <a:latin typeface="Times New Roman" panose="02020603050405020304" pitchFamily="18" charset="0"/>
                <a:cs typeface="Times New Roman" panose="02020603050405020304" pitchFamily="18" charset="0"/>
              </a:rPr>
              <a:t>составила </a:t>
            </a:r>
            <a:r>
              <a:rPr lang="ru-RU" sz="1700" dirty="0">
                <a:latin typeface="Times New Roman" panose="02020603050405020304" pitchFamily="18" charset="0"/>
                <a:cs typeface="Times New Roman" panose="02020603050405020304" pitchFamily="18" charset="0"/>
              </a:rPr>
              <a:t>0.87 </a:t>
            </a:r>
            <a:r>
              <a:rPr lang="ru-RU" sz="1700" dirty="0" smtClean="0">
                <a:latin typeface="Times New Roman" panose="02020603050405020304" pitchFamily="18" charset="0"/>
                <a:cs typeface="Times New Roman" panose="02020603050405020304" pitchFamily="18" charset="0"/>
              </a:rPr>
              <a:t>рублей</a:t>
            </a:r>
            <a:r>
              <a:rPr lang="ru-RU" sz="1700" dirty="0">
                <a:latin typeface="Times New Roman" panose="02020603050405020304" pitchFamily="18" charset="0"/>
                <a:cs typeface="Times New Roman" panose="02020603050405020304" pitchFamily="18" charset="0"/>
              </a:rPr>
              <a:t> </a:t>
            </a:r>
            <a:r>
              <a:rPr lang="ru-RU" sz="1700" b="1" u="sng" dirty="0" smtClean="0">
                <a:latin typeface="Times New Roman" panose="02020603050405020304" pitchFamily="18" charset="0"/>
                <a:cs typeface="Times New Roman" panose="02020603050405020304" pitchFamily="18" charset="0"/>
              </a:rPr>
              <a:t>– </a:t>
            </a:r>
            <a:r>
              <a:rPr lang="ru-RU" sz="1700" b="1" u="sng" dirty="0">
                <a:latin typeface="Times New Roman" panose="02020603050405020304" pitchFamily="18" charset="0"/>
                <a:cs typeface="Times New Roman" panose="02020603050405020304" pitchFamily="18" charset="0"/>
              </a:rPr>
              <a:t>1 </a:t>
            </a:r>
            <a:r>
              <a:rPr lang="ru-RU" sz="1700" b="1" u="sng" dirty="0" smtClean="0">
                <a:latin typeface="Times New Roman" panose="02020603050405020304" pitchFamily="18" charset="0"/>
                <a:cs typeface="Times New Roman" panose="02020603050405020304" pitchFamily="18" charset="0"/>
              </a:rPr>
              <a:t>позиция</a:t>
            </a:r>
            <a:endParaRPr lang="ru-RU" sz="1700" b="1" u="sng" dirty="0">
              <a:latin typeface="Times New Roman" panose="02020603050405020304" pitchFamily="18" charset="0"/>
              <a:cs typeface="Times New Roman" panose="02020603050405020304" pitchFamily="18" charset="0"/>
            </a:endParaRPr>
          </a:p>
          <a:p>
            <a:pPr algn="just"/>
            <a:r>
              <a:rPr lang="ru-RU" sz="1700" b="1" dirty="0" smtClean="0">
                <a:latin typeface="Times New Roman" panose="02020603050405020304" pitchFamily="18" charset="0"/>
                <a:cs typeface="Times New Roman" panose="02020603050405020304" pitchFamily="18" charset="0"/>
              </a:rPr>
              <a:t>Приложение к проекту контракта: </a:t>
            </a:r>
            <a:r>
              <a:rPr lang="ru-RU" sz="1700" dirty="0" smtClean="0">
                <a:latin typeface="Times New Roman" panose="02020603050405020304" pitchFamily="18" charset="0"/>
                <a:cs typeface="Times New Roman" panose="02020603050405020304" pitchFamily="18" charset="0"/>
              </a:rPr>
              <a:t>международное непатентованное наименование Карбамазепин</a:t>
            </a:r>
            <a:r>
              <a:rPr lang="ru-RU" sz="1700" dirty="0">
                <a:latin typeface="Times New Roman" panose="02020603050405020304" pitchFamily="18" charset="0"/>
                <a:cs typeface="Times New Roman" panose="02020603050405020304" pitchFamily="18" charset="0"/>
              </a:rPr>
              <a:t>, ОКПД2 – 21.20.10. 235, количество – 225 000 </a:t>
            </a:r>
            <a:r>
              <a:rPr lang="ru-RU" sz="1700" dirty="0" smtClean="0">
                <a:latin typeface="Times New Roman" panose="02020603050405020304" pitchFamily="18" charset="0"/>
                <a:cs typeface="Times New Roman" panose="02020603050405020304" pitchFamily="18" charset="0"/>
              </a:rPr>
              <a:t>штук </a:t>
            </a:r>
            <a:r>
              <a:rPr lang="ru-RU" sz="1700" b="1" u="sng" dirty="0" smtClean="0">
                <a:latin typeface="Times New Roman" panose="02020603050405020304" pitchFamily="18" charset="0"/>
                <a:cs typeface="Times New Roman" panose="02020603050405020304" pitchFamily="18" charset="0"/>
              </a:rPr>
              <a:t>– </a:t>
            </a:r>
            <a:r>
              <a:rPr lang="ru-RU" sz="1700" b="1" u="sng" dirty="0">
                <a:latin typeface="Times New Roman" panose="02020603050405020304" pitchFamily="18" charset="0"/>
                <a:cs typeface="Times New Roman" panose="02020603050405020304" pitchFamily="18" charset="0"/>
              </a:rPr>
              <a:t>1 </a:t>
            </a:r>
            <a:r>
              <a:rPr lang="ru-RU" sz="1700" b="1" u="sng" dirty="0" smtClean="0">
                <a:latin typeface="Times New Roman" panose="02020603050405020304" pitchFamily="18" charset="0"/>
                <a:cs typeface="Times New Roman" panose="02020603050405020304" pitchFamily="18" charset="0"/>
              </a:rPr>
              <a:t>позиция</a:t>
            </a:r>
            <a:endParaRPr lang="ru-RU" sz="1700" b="1" u="sng" dirty="0">
              <a:latin typeface="Times New Roman" panose="02020603050405020304" pitchFamily="18" charset="0"/>
              <a:cs typeface="Times New Roman" panose="02020603050405020304" pitchFamily="18" charset="0"/>
            </a:endParaRPr>
          </a:p>
          <a:p>
            <a:pPr algn="just"/>
            <a:r>
              <a:rPr lang="ru-RU" sz="1700" b="1" dirty="0" smtClean="0">
                <a:latin typeface="Times New Roman" panose="02020603050405020304" pitchFamily="18" charset="0"/>
                <a:cs typeface="Times New Roman" panose="02020603050405020304" pitchFamily="18" charset="0"/>
              </a:rPr>
              <a:t>Первая часть заявки: </a:t>
            </a:r>
            <a:r>
              <a:rPr lang="ru-RU" sz="1700" dirty="0">
                <a:latin typeface="Times New Roman" panose="02020603050405020304" pitchFamily="18" charset="0"/>
                <a:cs typeface="Times New Roman" panose="02020603050405020304" pitchFamily="18" charset="0"/>
              </a:rPr>
              <a:t>МНН – Карбамазепин, торговое наименование – Карбамазепин – АЛСИ, страна происхождения – России, форма выпуска – таблетки 200 мг № 40, единица измерения, количество – </a:t>
            </a:r>
            <a:r>
              <a:rPr lang="ru-RU" sz="1700" dirty="0" smtClean="0">
                <a:latin typeface="Times New Roman" panose="02020603050405020304" pitchFamily="18" charset="0"/>
                <a:cs typeface="Times New Roman" panose="02020603050405020304" pitchFamily="18" charset="0"/>
              </a:rPr>
              <a:t>563, </a:t>
            </a:r>
            <a:r>
              <a:rPr lang="ru-RU" sz="1700" b="1" u="sng" dirty="0" smtClean="0">
                <a:latin typeface="Times New Roman" panose="02020603050405020304" pitchFamily="18" charset="0"/>
                <a:cs typeface="Times New Roman" panose="02020603050405020304" pitchFamily="18" charset="0"/>
              </a:rPr>
              <a:t>- 1 позиция</a:t>
            </a:r>
          </a:p>
          <a:p>
            <a:pPr algn="just"/>
            <a:r>
              <a:rPr lang="ru-RU" sz="1700" b="1" dirty="0" smtClean="0">
                <a:latin typeface="Times New Roman" panose="02020603050405020304" pitchFamily="18" charset="0"/>
                <a:cs typeface="Times New Roman" panose="02020603050405020304" pitchFamily="18" charset="0"/>
              </a:rPr>
              <a:t>Контракт:</a:t>
            </a:r>
            <a:r>
              <a:rPr lang="ru-RU" sz="1700" dirty="0" smtClean="0">
                <a:latin typeface="Times New Roman" panose="02020603050405020304" pitchFamily="18"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МНН </a:t>
            </a:r>
            <a:r>
              <a:rPr lang="ru-RU" sz="1700" dirty="0" smtClean="0">
                <a:latin typeface="Times New Roman" panose="02020603050405020304" pitchFamily="18" charset="0"/>
                <a:cs typeface="Times New Roman" panose="02020603050405020304" pitchFamily="18" charset="0"/>
              </a:rPr>
              <a:t>Карбамазепин, лекарственная форма </a:t>
            </a:r>
            <a:r>
              <a:rPr lang="ru-RU" sz="1700" dirty="0">
                <a:latin typeface="Times New Roman" panose="02020603050405020304" pitchFamily="18" charset="0"/>
                <a:cs typeface="Times New Roman" panose="02020603050405020304" pitchFamily="18" charset="0"/>
              </a:rPr>
              <a:t>таблетки с дозировкой 200 </a:t>
            </a:r>
            <a:r>
              <a:rPr lang="ru-RU" sz="1700" dirty="0" smtClean="0">
                <a:latin typeface="Times New Roman" panose="02020603050405020304" pitchFamily="18" charset="0"/>
                <a:cs typeface="Times New Roman" panose="02020603050405020304" pitchFamily="18" charset="0"/>
              </a:rPr>
              <a:t>мг, 225000 таблеток, в том числе </a:t>
            </a:r>
            <a:r>
              <a:rPr lang="ru-RU" sz="1700" b="1" u="sng" dirty="0" smtClean="0">
                <a:latin typeface="Times New Roman" panose="02020603050405020304" pitchFamily="18" charset="0"/>
                <a:cs typeface="Times New Roman" panose="02020603050405020304" pitchFamily="18" charset="0"/>
              </a:rPr>
              <a:t>4 позиции</a:t>
            </a:r>
            <a:r>
              <a:rPr lang="ru-RU" sz="1700" dirty="0" smtClean="0">
                <a:latin typeface="Times New Roman" panose="02020603050405020304" pitchFamily="18" charset="0"/>
                <a:cs typeface="Times New Roman" panose="02020603050405020304" pitchFamily="18" charset="0"/>
              </a:rPr>
              <a:t>:</a:t>
            </a:r>
          </a:p>
          <a:p>
            <a:pPr marL="109728" indent="0" algn="just">
              <a:buNone/>
            </a:pPr>
            <a:r>
              <a:rPr lang="ru-RU" sz="1700" dirty="0" smtClean="0">
                <a:latin typeface="Times New Roman" panose="02020603050405020304" pitchFamily="18" charset="0"/>
                <a:cs typeface="Times New Roman" panose="02020603050405020304" pitchFamily="18" charset="0"/>
              </a:rPr>
              <a:t>44 </a:t>
            </a:r>
            <a:r>
              <a:rPr lang="ru-RU" sz="1700" dirty="0">
                <a:latin typeface="Times New Roman" panose="02020603050405020304" pitchFamily="18" charset="0"/>
                <a:cs typeface="Times New Roman" panose="02020603050405020304" pitchFamily="18" charset="0"/>
              </a:rPr>
              <a:t>320 таблеток на сумму 9 750,40 рублей (цена за единицу </a:t>
            </a:r>
            <a:r>
              <a:rPr lang="ru-RU" sz="1700" dirty="0" smtClean="0">
                <a:latin typeface="Times New Roman" panose="02020603050405020304" pitchFamily="18" charset="0"/>
                <a:cs typeface="Times New Roman" panose="02020603050405020304" pitchFamily="18" charset="0"/>
              </a:rPr>
              <a:t> таблетки </a:t>
            </a:r>
            <a:r>
              <a:rPr lang="ru-RU" sz="1700" dirty="0">
                <a:latin typeface="Times New Roman" panose="02020603050405020304" pitchFamily="18" charset="0"/>
                <a:cs typeface="Times New Roman" panose="02020603050405020304" pitchFamily="18" charset="0"/>
              </a:rPr>
              <a:t>– 0,22 рублей</a:t>
            </a:r>
            <a:r>
              <a:rPr lang="ru-RU" sz="1700" dirty="0" smtClean="0">
                <a:latin typeface="Times New Roman" panose="02020603050405020304" pitchFamily="18" charset="0"/>
                <a:cs typeface="Times New Roman" panose="02020603050405020304" pitchFamily="18" charset="0"/>
              </a:rPr>
              <a:t>);</a:t>
            </a:r>
          </a:p>
          <a:p>
            <a:pPr marL="109728" indent="0" algn="just">
              <a:buNone/>
            </a:pPr>
            <a:r>
              <a:rPr lang="ru-RU" sz="1700" dirty="0" smtClean="0">
                <a:latin typeface="Times New Roman" panose="02020603050405020304" pitchFamily="18" charset="0"/>
                <a:cs typeface="Times New Roman" panose="02020603050405020304" pitchFamily="18" charset="0"/>
              </a:rPr>
              <a:t>56 </a:t>
            </a:r>
            <a:r>
              <a:rPr lang="ru-RU" sz="1700" dirty="0">
                <a:latin typeface="Times New Roman" panose="02020603050405020304" pitchFamily="18" charset="0"/>
                <a:cs typeface="Times New Roman" panose="02020603050405020304" pitchFamily="18" charset="0"/>
              </a:rPr>
              <a:t>160 таблеток на сумму 12 916,80 рублей (цена за единицу </a:t>
            </a:r>
            <a:r>
              <a:rPr lang="ru-RU" sz="1700" dirty="0" smtClean="0">
                <a:latin typeface="Times New Roman" panose="02020603050405020304" pitchFamily="18" charset="0"/>
                <a:cs typeface="Times New Roman" panose="02020603050405020304" pitchFamily="18" charset="0"/>
              </a:rPr>
              <a:t> таблетки </a:t>
            </a:r>
            <a:r>
              <a:rPr lang="ru-RU" sz="1700" dirty="0">
                <a:latin typeface="Times New Roman" panose="02020603050405020304" pitchFamily="18" charset="0"/>
                <a:cs typeface="Times New Roman" panose="02020603050405020304" pitchFamily="18" charset="0"/>
              </a:rPr>
              <a:t>– 0,23 рублей</a:t>
            </a:r>
            <a:r>
              <a:rPr lang="ru-RU" sz="1700" dirty="0" smtClean="0">
                <a:latin typeface="Times New Roman" panose="02020603050405020304" pitchFamily="18" charset="0"/>
                <a:cs typeface="Times New Roman" panose="02020603050405020304" pitchFamily="18" charset="0"/>
              </a:rPr>
              <a:t>);</a:t>
            </a:r>
          </a:p>
          <a:p>
            <a:pPr marL="109728" indent="0" algn="just">
              <a:buNone/>
            </a:pPr>
            <a:r>
              <a:rPr lang="ru-RU" sz="1700" dirty="0" smtClean="0">
                <a:latin typeface="Times New Roman" panose="02020603050405020304" pitchFamily="18" charset="0"/>
                <a:cs typeface="Times New Roman" panose="02020603050405020304" pitchFamily="18" charset="0"/>
              </a:rPr>
              <a:t>102 </a:t>
            </a:r>
            <a:r>
              <a:rPr lang="ru-RU" sz="1700" dirty="0">
                <a:latin typeface="Times New Roman" panose="02020603050405020304" pitchFamily="18" charset="0"/>
                <a:cs typeface="Times New Roman" panose="02020603050405020304" pitchFamily="18" charset="0"/>
              </a:rPr>
              <a:t>000 таблеток на сумму 141 780,00 рублей (цена за единицу таблетки – 1,39 рублей);</a:t>
            </a:r>
          </a:p>
          <a:p>
            <a:pPr marL="109728" indent="0" algn="just">
              <a:buNone/>
            </a:pPr>
            <a:r>
              <a:rPr lang="ru-RU" sz="1700" dirty="0" smtClean="0">
                <a:latin typeface="Times New Roman" panose="02020603050405020304" pitchFamily="18" charset="0"/>
                <a:cs typeface="Times New Roman" panose="02020603050405020304" pitchFamily="18" charset="0"/>
              </a:rPr>
              <a:t>22 </a:t>
            </a:r>
            <a:r>
              <a:rPr lang="ru-RU" sz="1700" dirty="0">
                <a:latin typeface="Times New Roman" panose="02020603050405020304" pitchFamily="18" charset="0"/>
                <a:cs typeface="Times New Roman" panose="02020603050405020304" pitchFamily="18" charset="0"/>
              </a:rPr>
              <a:t>520 таблеток на сумму 31 302,80 рублей (цена за единицу </a:t>
            </a:r>
            <a:r>
              <a:rPr lang="ru-RU" sz="1700" dirty="0" smtClean="0">
                <a:latin typeface="Times New Roman" panose="02020603050405020304" pitchFamily="18" charset="0"/>
                <a:cs typeface="Times New Roman" panose="02020603050405020304" pitchFamily="18" charset="0"/>
              </a:rPr>
              <a:t>таблетки </a:t>
            </a:r>
            <a:r>
              <a:rPr lang="ru-RU" sz="1700" dirty="0">
                <a:latin typeface="Times New Roman" panose="02020603050405020304" pitchFamily="18" charset="0"/>
                <a:cs typeface="Times New Roman" panose="02020603050405020304" pitchFamily="18" charset="0"/>
              </a:rPr>
              <a:t>– 1,39 рублей</a:t>
            </a:r>
            <a:r>
              <a:rPr lang="ru-RU" sz="1700" dirty="0" smtClean="0">
                <a:latin typeface="Times New Roman" panose="02020603050405020304" pitchFamily="18" charset="0"/>
                <a:cs typeface="Times New Roman" panose="02020603050405020304" pitchFamily="18" charset="0"/>
              </a:rPr>
              <a:t>)</a:t>
            </a:r>
            <a:endParaRPr lang="ru-RU" sz="1700" dirty="0">
              <a:solidFill>
                <a:srgbClr val="FF0000"/>
              </a:solidFill>
              <a:latin typeface="Times New Roman" panose="02020603050405020304" pitchFamily="18" charset="0"/>
              <a:cs typeface="Times New Roman" panose="02020603050405020304" pitchFamily="18" charset="0"/>
            </a:endParaRPr>
          </a:p>
          <a:p>
            <a:pPr marL="109728" indent="0" algn="just">
              <a:buNone/>
            </a:pPr>
            <a:r>
              <a:rPr lang="ru-RU" sz="1700" dirty="0" smtClean="0">
                <a:solidFill>
                  <a:srgbClr val="FF0000"/>
                </a:solidFill>
                <a:latin typeface="Times New Roman" panose="02020603050405020304" pitchFamily="18" charset="0"/>
                <a:cs typeface="Times New Roman" panose="02020603050405020304" pitchFamily="18" charset="0"/>
              </a:rPr>
              <a:t>	</a:t>
            </a:r>
            <a:r>
              <a:rPr lang="ru-RU" sz="1800" b="1" u="sng" dirty="0" smtClean="0">
                <a:solidFill>
                  <a:srgbClr val="FF0000"/>
                </a:solidFill>
                <a:latin typeface="Times New Roman" panose="02020603050405020304" pitchFamily="18" charset="0"/>
                <a:cs typeface="Times New Roman" panose="02020603050405020304" pitchFamily="18" charset="0"/>
              </a:rPr>
              <a:t>Итог: </a:t>
            </a:r>
            <a:r>
              <a:rPr lang="ru-RU" sz="1800" b="1" dirty="0" smtClean="0">
                <a:solidFill>
                  <a:srgbClr val="FF0000"/>
                </a:solidFill>
                <a:latin typeface="Times New Roman" panose="02020603050405020304" pitchFamily="18" charset="0"/>
                <a:cs typeface="Times New Roman" panose="02020603050405020304" pitchFamily="18" charset="0"/>
              </a:rPr>
              <a:t>Поставщиком поставлен товар только по цене 1,39 рублей (товар по цене 0,22 рубля и 0,23 рубля не поставлен заказчику).</a:t>
            </a:r>
          </a:p>
          <a:p>
            <a:pPr marL="109728" indent="0" algn="just">
              <a:buNone/>
            </a:pPr>
            <a:r>
              <a:rPr lang="ru-RU" sz="1100" b="1" dirty="0" smtClean="0">
                <a:solidFill>
                  <a:srgbClr val="FF0000"/>
                </a:solidFill>
                <a:latin typeface="Times New Roman" panose="02020603050405020304" pitchFamily="18" charset="0"/>
                <a:cs typeface="Times New Roman" panose="02020603050405020304" pitchFamily="18" charset="0"/>
              </a:rPr>
              <a:t>	Решением Центрального районного суда г. Челябинска от 06.05.2020 № 12-203/2020, Курчатовского районного суда г. Челябинска от 30.06.2020 по делу № 12-158/2020,  постановления о наложении штрафов в отношении должностных лиц поставщика и заказчика оставлены без изменения.</a:t>
            </a:r>
          </a:p>
        </p:txBody>
      </p:sp>
      <p:sp>
        <p:nvSpPr>
          <p:cNvPr id="3" name="Заголовок 2"/>
          <p:cNvSpPr>
            <a:spLocks noGrp="1"/>
          </p:cNvSpPr>
          <p:nvPr>
            <p:ph type="title"/>
          </p:nvPr>
        </p:nvSpPr>
        <p:spPr>
          <a:xfrm>
            <a:off x="385192" y="332656"/>
            <a:ext cx="8229600" cy="360040"/>
          </a:xfrm>
        </p:spPr>
        <p:txBody>
          <a:bodyPr>
            <a:noAutofit/>
          </a:bodyPr>
          <a:lstStyle/>
          <a:p>
            <a:pPr algn="ctr"/>
            <a:r>
              <a:rPr lang="ru-RU" dirty="0" smtClean="0">
                <a:latin typeface="Times New Roman" panose="02020603050405020304" pitchFamily="18" charset="0"/>
                <a:cs typeface="Times New Roman" panose="02020603050405020304" pitchFamily="18" charset="0"/>
              </a:rPr>
              <a:t/>
            </a:r>
            <a:br>
              <a:rPr lang="ru-RU" dirty="0" smtClean="0">
                <a:latin typeface="Times New Roman" panose="02020603050405020304" pitchFamily="18" charset="0"/>
                <a:cs typeface="Times New Roman" panose="02020603050405020304" pitchFamily="18" charset="0"/>
              </a:rPr>
            </a:br>
            <a:r>
              <a:rPr lang="ru-RU" sz="2800" b="1" dirty="0" smtClean="0">
                <a:solidFill>
                  <a:schemeClr val="tx1"/>
                </a:solidFill>
                <a:effectLst/>
                <a:latin typeface="Times New Roman" panose="02020603050405020304" pitchFamily="18" charset="0"/>
                <a:cs typeface="Times New Roman" panose="02020603050405020304" pitchFamily="18" charset="0"/>
              </a:rPr>
              <a:t>Пример (ч. 1 ст. 7.32 КоАП РФ)</a:t>
            </a:r>
            <a:br>
              <a:rPr lang="ru-RU" sz="2800" b="1" dirty="0" smtClean="0">
                <a:solidFill>
                  <a:schemeClr val="tx1"/>
                </a:solidFill>
                <a:effectLst/>
                <a:latin typeface="Times New Roman" panose="02020603050405020304" pitchFamily="18" charset="0"/>
                <a:cs typeface="Times New Roman" panose="02020603050405020304" pitchFamily="18" charset="0"/>
              </a:rPr>
            </a:br>
            <a:endParaRPr lang="ru-RU" sz="2800" b="1"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674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692697"/>
            <a:ext cx="5672808" cy="3312368"/>
          </a:xfrm>
          <a:ln>
            <a:solidFill>
              <a:schemeClr val="tx1"/>
            </a:solidFill>
          </a:ln>
        </p:spPr>
        <p:txBody>
          <a:bodyPr>
            <a:noAutofit/>
          </a:bodyPr>
          <a:lstStyle/>
          <a:p>
            <a:pPr marL="109728" indent="0" algn="ctr">
              <a:buNone/>
            </a:pPr>
            <a:r>
              <a:rPr lang="ru-RU" sz="1800" b="1" u="sng" dirty="0" smtClean="0">
                <a:latin typeface="Times New Roman" panose="02020603050405020304" pitchFamily="18" charset="0"/>
                <a:cs typeface="Times New Roman" panose="02020603050405020304" pitchFamily="18" charset="0"/>
              </a:rPr>
              <a:t>Решение </a:t>
            </a:r>
            <a:r>
              <a:rPr lang="ru-RU" sz="1800" b="1" u="sng" dirty="0">
                <a:latin typeface="Times New Roman" panose="02020603050405020304" pitchFamily="18" charset="0"/>
                <a:cs typeface="Times New Roman" panose="02020603050405020304" pitchFamily="18" charset="0"/>
              </a:rPr>
              <a:t>Челябинского областного суда от 24.01.2019 № 7-12/2020</a:t>
            </a:r>
          </a:p>
          <a:p>
            <a:pPr marL="109728" indent="0" algn="just">
              <a:buNone/>
            </a:pPr>
            <a:r>
              <a:rPr lang="ru-RU" sz="1400" dirty="0" smtClean="0">
                <a:latin typeface="Times New Roman" panose="02020603050405020304" pitchFamily="18" charset="0"/>
                <a:cs typeface="Times New Roman" panose="02020603050405020304" pitchFamily="18" charset="0"/>
              </a:rPr>
              <a:t>	В контракте, заключенном между заказчиком и подрядчиком, </a:t>
            </a:r>
            <a:r>
              <a:rPr lang="ru-RU" sz="1400" dirty="0">
                <a:latin typeface="Times New Roman" panose="02020603050405020304" pitchFamily="18" charset="0"/>
                <a:cs typeface="Times New Roman" panose="02020603050405020304" pitchFamily="18" charset="0"/>
              </a:rPr>
              <a:t>предусмотрен </a:t>
            </a:r>
            <a:r>
              <a:rPr lang="ru-RU" sz="1400" dirty="0" smtClean="0">
                <a:latin typeface="Times New Roman" panose="02020603050405020304" pitchFamily="18" charset="0"/>
                <a:cs typeface="Times New Roman" panose="02020603050405020304" pitchFamily="18" charset="0"/>
              </a:rPr>
              <a:t>перечень 50 </a:t>
            </a:r>
            <a:r>
              <a:rPr lang="ru-RU" sz="1400" dirty="0">
                <a:latin typeface="Times New Roman" panose="02020603050405020304" pitchFamily="18" charset="0"/>
                <a:cs typeface="Times New Roman" panose="02020603050405020304" pitchFamily="18" charset="0"/>
              </a:rPr>
              <a:t>автопавильонов, восстановление которых необходимо выполнить при исполнении </a:t>
            </a:r>
            <a:r>
              <a:rPr lang="ru-RU" sz="1400" dirty="0" smtClean="0">
                <a:latin typeface="Times New Roman" panose="02020603050405020304" pitchFamily="18" charset="0"/>
                <a:cs typeface="Times New Roman" panose="02020603050405020304" pitchFamily="18" charset="0"/>
              </a:rPr>
              <a:t>контракта.</a:t>
            </a:r>
          </a:p>
          <a:p>
            <a:pPr marL="109728" indent="0" algn="just">
              <a:buNone/>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Дополнительным соглашением стороны </a:t>
            </a:r>
            <a:r>
              <a:rPr lang="ru-RU" sz="1400" dirty="0">
                <a:latin typeface="Times New Roman" panose="02020603050405020304" pitchFamily="18" charset="0"/>
                <a:cs typeface="Times New Roman" panose="02020603050405020304" pitchFamily="18" charset="0"/>
              </a:rPr>
              <a:t>изменили предмет контракта, а именно </a:t>
            </a:r>
            <a:r>
              <a:rPr lang="ru-RU" sz="1400" dirty="0" smtClean="0">
                <a:latin typeface="Times New Roman" panose="02020603050405020304" pitchFamily="18" charset="0"/>
                <a:cs typeface="Times New Roman" panose="02020603050405020304" pitchFamily="18" charset="0"/>
              </a:rPr>
              <a:t>34 предусмотренных автопавильона исключили, добавили 34 новых автопавильонов).</a:t>
            </a:r>
          </a:p>
          <a:p>
            <a:pPr marL="109728" indent="0" algn="just">
              <a:buNone/>
            </a:pPr>
            <a:r>
              <a:rPr lang="ru-RU" sz="1400" dirty="0">
                <a:latin typeface="Times New Roman" panose="02020603050405020304" pitchFamily="18" charset="0"/>
                <a:cs typeface="Times New Roman" panose="02020603050405020304" pitchFamily="18" charset="0"/>
              </a:rPr>
              <a:t>	</a:t>
            </a:r>
            <a:r>
              <a:rPr lang="ru-RU" sz="1400" b="1" i="1" dirty="0" smtClean="0">
                <a:latin typeface="Times New Roman" panose="02020603050405020304" pitchFamily="18" charset="0"/>
                <a:cs typeface="Times New Roman" panose="02020603050405020304" pitchFamily="18" charset="0"/>
              </a:rPr>
              <a:t>Указанные действия сторон контракта не соответствуют требованиям части 2 статьи 34, части 1 статьи 95 ФЗ № 4 и образуют состав административного правонарушения, предусмотренного частью 4 статьи 7.32 КоАП РФ.</a:t>
            </a:r>
            <a:endParaRPr lang="ru-RU" sz="1400" b="1" i="1"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67544" y="410971"/>
            <a:ext cx="8229600" cy="497749"/>
          </a:xfrm>
        </p:spPr>
        <p:txBody>
          <a:bodyPr>
            <a:noAutofit/>
          </a:bodyPr>
          <a:lstStyle/>
          <a:p>
            <a:pPr algn="ctr"/>
            <a:r>
              <a:rPr lang="ru-RU" sz="2800" b="1" dirty="0">
                <a:solidFill>
                  <a:schemeClr val="tx1"/>
                </a:solidFill>
                <a:effectLst/>
                <a:latin typeface="Times New Roman" panose="02020603050405020304" pitchFamily="18" charset="0"/>
                <a:cs typeface="Times New Roman" panose="02020603050405020304" pitchFamily="18" charset="0"/>
              </a:rPr>
              <a:t>Пример (ч. </a:t>
            </a:r>
            <a:r>
              <a:rPr lang="ru-RU" sz="2800" b="1" dirty="0" smtClean="0">
                <a:solidFill>
                  <a:schemeClr val="tx1"/>
                </a:solidFill>
                <a:effectLst/>
                <a:latin typeface="Times New Roman" panose="02020603050405020304" pitchFamily="18" charset="0"/>
                <a:cs typeface="Times New Roman" panose="02020603050405020304" pitchFamily="18" charset="0"/>
              </a:rPr>
              <a:t>4 </a:t>
            </a:r>
            <a:r>
              <a:rPr lang="ru-RU" sz="2800" b="1" dirty="0">
                <a:solidFill>
                  <a:schemeClr val="tx1"/>
                </a:solidFill>
                <a:effectLst/>
                <a:latin typeface="Times New Roman" panose="02020603050405020304" pitchFamily="18" charset="0"/>
                <a:cs typeface="Times New Roman" panose="02020603050405020304" pitchFamily="18" charset="0"/>
              </a:rPr>
              <a:t>ст. 7.32 КоАП РФ)</a:t>
            </a:r>
            <a:br>
              <a:rPr lang="ru-RU" sz="2800" b="1" dirty="0">
                <a:solidFill>
                  <a:schemeClr val="tx1"/>
                </a:solidFill>
                <a:effectLst/>
                <a:latin typeface="Times New Roman" panose="02020603050405020304" pitchFamily="18" charset="0"/>
                <a:cs typeface="Times New Roman" panose="02020603050405020304" pitchFamily="18" charset="0"/>
              </a:rPr>
            </a:br>
            <a:endParaRPr lang="ru-RU" sz="2800" b="1" dirty="0">
              <a:solidFill>
                <a:schemeClr val="tx1"/>
              </a:solidFill>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796136" y="908720"/>
            <a:ext cx="3024336" cy="259228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При заключении и исполнении контракта изменение его условий не допускается, за исключением случаев, предусмотренных </a:t>
            </a:r>
            <a:r>
              <a:rPr lang="ru-RU" dirty="0" smtClean="0">
                <a:solidFill>
                  <a:schemeClr val="tx1"/>
                </a:solidFill>
                <a:latin typeface="Times New Roman" panose="02020603050405020304" pitchFamily="18" charset="0"/>
                <a:cs typeface="Times New Roman" panose="02020603050405020304" pitchFamily="18" charset="0"/>
              </a:rPr>
              <a:t>статьями 34, 95 ФЗ № 44 (часть 2 статьи 34 ФЗ № 44)</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789040"/>
            <a:ext cx="313234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2756" y="3840154"/>
            <a:ext cx="5386429" cy="369332"/>
          </a:xfrm>
          <a:prstGeom prst="rect">
            <a:avLst/>
          </a:prstGeom>
          <a:noFill/>
        </p:spPr>
        <p:txBody>
          <a:bodyPr wrap="square" rtlCol="0">
            <a:spAutoFit/>
          </a:bodyPr>
          <a:lstStyle/>
          <a:p>
            <a:pPr algn="ctr"/>
            <a:endParaRPr lang="ru-RU"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609" y="4209486"/>
            <a:ext cx="5580052" cy="2308324"/>
          </a:xfrm>
          <a:prstGeom prst="rect">
            <a:avLst/>
          </a:prstGeom>
          <a:noFill/>
        </p:spPr>
        <p:txBody>
          <a:bodyPr wrap="square" rtlCol="0">
            <a:spAutoFit/>
          </a:bodyPr>
          <a:lstStyle/>
          <a:p>
            <a:pPr algn="ctr"/>
            <a:r>
              <a:rPr lang="ru-RU" b="1" u="sng" dirty="0" smtClean="0">
                <a:solidFill>
                  <a:srgbClr val="0070C0"/>
                </a:solidFill>
                <a:latin typeface="Times New Roman" panose="02020603050405020304" pitchFamily="18" charset="0"/>
                <a:cs typeface="Times New Roman" panose="02020603050405020304" pitchFamily="18" charset="0"/>
              </a:rPr>
              <a:t>Аналогичная практика по работам: Постановление Восемнадцатого Арбитражного апелляционного суда от 24.01.2022 № А76-20262/2021, Решение Арбитражного суда Челябинской области от  11.05.2022 № А76-44313/2021 (сторонами при заключении дополнительных соглашений изменены объекты (автомобильные дороги), на которых необходимо выполнять работы.</a:t>
            </a:r>
            <a:endParaRPr lang="ru-RU"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826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348" y="571480"/>
            <a:ext cx="7072362"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Изменение условий контрактов с нарушением статьи 95 Закона о контрактной системе. </a:t>
            </a:r>
            <a:r>
              <a:rPr lang="ru-RU" b="1" dirty="0">
                <a:latin typeface="Times New Roman" panose="02020603050405020304" pitchFamily="18" charset="0"/>
                <a:cs typeface="Times New Roman" panose="02020603050405020304" pitchFamily="18" charset="0"/>
              </a:rPr>
              <a:t>Часть </a:t>
            </a:r>
            <a:r>
              <a:rPr lang="ru-RU" b="1" dirty="0" smtClean="0">
                <a:latin typeface="Times New Roman" panose="02020603050405020304" pitchFamily="18" charset="0"/>
                <a:cs typeface="Times New Roman" panose="02020603050405020304" pitchFamily="18" charset="0"/>
              </a:rPr>
              <a:t>4 </a:t>
            </a:r>
            <a:r>
              <a:rPr lang="ru-RU" b="1" dirty="0">
                <a:latin typeface="Times New Roman" panose="02020603050405020304" pitchFamily="18" charset="0"/>
                <a:cs typeface="Times New Roman" panose="02020603050405020304" pitchFamily="18" charset="0"/>
              </a:rPr>
              <a:t>статьи 7.32 КоАП </a:t>
            </a:r>
            <a:r>
              <a:rPr lang="ru-RU" b="1" dirty="0" smtClean="0">
                <a:latin typeface="Times New Roman" panose="02020603050405020304" pitchFamily="18" charset="0"/>
                <a:cs typeface="Times New Roman" panose="02020603050405020304" pitchFamily="18" charset="0"/>
              </a:rPr>
              <a:t>РФ. </a:t>
            </a:r>
            <a:endParaRPr lang="ru-RU" b="1" dirty="0">
              <a:latin typeface="Times New Roman" panose="02020603050405020304" pitchFamily="18" charset="0"/>
              <a:cs typeface="Times New Roman" panose="02020603050405020304" pitchFamily="18" charset="0"/>
            </a:endParaRPr>
          </a:p>
        </p:txBody>
      </p:sp>
      <p:pic>
        <p:nvPicPr>
          <p:cNvPr id="19" name="Picture 2"/>
          <p:cNvPicPr>
            <a:picLocks noChangeAspect="1" noChangeArrowheads="1"/>
          </p:cNvPicPr>
          <p:nvPr/>
        </p:nvPicPr>
        <p:blipFill>
          <a:blip r:embed="rId2" cstate="print"/>
          <a:srcRect/>
          <a:stretch>
            <a:fillRect/>
          </a:stretch>
        </p:blipFill>
        <p:spPr bwMode="auto">
          <a:xfrm flipH="1">
            <a:off x="5615608" y="6309321"/>
            <a:ext cx="3528392" cy="303791"/>
          </a:xfrm>
          <a:prstGeom prst="rect">
            <a:avLst/>
          </a:prstGeom>
          <a:noFill/>
          <a:ln w="9525">
            <a:noFill/>
            <a:miter lim="800000"/>
            <a:headEnd/>
            <a:tailEnd/>
          </a:ln>
        </p:spPr>
      </p:pic>
      <p:pic>
        <p:nvPicPr>
          <p:cNvPr id="20" name="Picture 4"/>
          <p:cNvPicPr>
            <a:picLocks noChangeAspect="1" noChangeArrowheads="1"/>
          </p:cNvPicPr>
          <p:nvPr/>
        </p:nvPicPr>
        <p:blipFill>
          <a:blip r:embed="rId3" cstate="print"/>
          <a:srcRect/>
          <a:stretch>
            <a:fillRect/>
          </a:stretch>
        </p:blipFill>
        <p:spPr bwMode="auto">
          <a:xfrm>
            <a:off x="8111265" y="138230"/>
            <a:ext cx="873249" cy="582167"/>
          </a:xfrm>
          <a:prstGeom prst="rect">
            <a:avLst/>
          </a:prstGeom>
          <a:noFill/>
          <a:ln w="9525">
            <a:noFill/>
            <a:miter lim="800000"/>
            <a:headEnd/>
            <a:tailEnd/>
          </a:ln>
          <a:effectLst/>
        </p:spPr>
      </p:pic>
      <p:pic>
        <p:nvPicPr>
          <p:cNvPr id="2050" name="Picture 2" descr="Дополнен перечень случаев, в которых допускается изменение существенных условий  контрактов | Гражданский контроль государственных закупо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5860"/>
            <a:ext cx="3707905" cy="4608512"/>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214282" y="1293731"/>
            <a:ext cx="3205591" cy="4608512"/>
          </a:xfrm>
          <a:prstGeom prst="rect">
            <a:avLst/>
          </a:prstGeom>
          <a:noFill/>
          <a:ln w="57150">
            <a:solidFill>
              <a:srgbClr val="067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5400" dirty="0">
              <a:solidFill>
                <a:srgbClr val="067082"/>
              </a:solidFill>
            </a:endParaRPr>
          </a:p>
        </p:txBody>
      </p:sp>
      <p:sp>
        <p:nvSpPr>
          <p:cNvPr id="23" name="Прямоугольник 22"/>
          <p:cNvSpPr/>
          <p:nvPr/>
        </p:nvSpPr>
        <p:spPr>
          <a:xfrm>
            <a:off x="3571868" y="1214422"/>
            <a:ext cx="5372857" cy="6401753"/>
          </a:xfrm>
          <a:prstGeom prst="rect">
            <a:avLst/>
          </a:prstGeom>
        </p:spPr>
        <p:txBody>
          <a:bodyPr wrap="square">
            <a:spAutoFit/>
          </a:bodyPr>
          <a:lstStyle/>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з</a:t>
            </a:r>
            <a:r>
              <a:rPr lang="ru-RU" sz="1600" dirty="0" smtClean="0">
                <a:latin typeface="Times New Roman" panose="02020603050405020304" pitchFamily="18" charset="0"/>
                <a:cs typeface="Times New Roman" panose="02020603050405020304" pitchFamily="18" charset="0"/>
              </a:rPr>
              <a:t>аключение дополнительного соглашения на изменение </a:t>
            </a:r>
            <a:r>
              <a:rPr lang="ru-RU" sz="1600" dirty="0">
                <a:latin typeface="Times New Roman" panose="02020603050405020304" pitchFamily="18" charset="0"/>
                <a:cs typeface="Times New Roman" panose="02020603050405020304" pitchFamily="18" charset="0"/>
              </a:rPr>
              <a:t>предметов </a:t>
            </a:r>
            <a:r>
              <a:rPr lang="ru-RU" sz="1600" dirty="0" smtClean="0">
                <a:latin typeface="Times New Roman" panose="02020603050405020304" pitchFamily="18" charset="0"/>
                <a:cs typeface="Times New Roman" panose="02020603050405020304" pitchFamily="18" charset="0"/>
              </a:rPr>
              <a:t>контрактов по пункту 1.2 части 1 статьи 95 Закона о контрактной системе </a:t>
            </a:r>
            <a:r>
              <a:rPr lang="ru-RU" sz="1600" dirty="0" smtClean="0">
                <a:solidFill>
                  <a:srgbClr val="067082"/>
                </a:solidFill>
                <a:latin typeface="Times New Roman" panose="02020603050405020304" pitchFamily="18" charset="0"/>
                <a:cs typeface="Times New Roman" panose="02020603050405020304" pitchFamily="18" charset="0"/>
              </a:rPr>
              <a:t>(Постановления </a:t>
            </a:r>
            <a:r>
              <a:rPr lang="ru-RU" sz="1600" dirty="0">
                <a:solidFill>
                  <a:srgbClr val="067082"/>
                </a:solidFill>
                <a:latin typeface="Times New Roman" panose="02020603050405020304" pitchFamily="18" charset="0"/>
                <a:cs typeface="Times New Roman" panose="02020603050405020304" pitchFamily="18" charset="0"/>
              </a:rPr>
              <a:t>Восемнадцатого Арбитражного апелляционного суда от 24.01.2022 № А76-20262/2021, </a:t>
            </a:r>
            <a:r>
              <a:rPr lang="ru-RU" sz="1600" dirty="0" smtClean="0">
                <a:solidFill>
                  <a:srgbClr val="067082"/>
                </a:solidFill>
                <a:latin typeface="Times New Roman" panose="02020603050405020304" pitchFamily="18" charset="0"/>
                <a:cs typeface="Times New Roman" panose="02020603050405020304" pitchFamily="18" charset="0"/>
              </a:rPr>
              <a:t>от  20.07.2022 </a:t>
            </a:r>
            <a:r>
              <a:rPr lang="ru-RU" sz="1600" dirty="0">
                <a:solidFill>
                  <a:srgbClr val="067082"/>
                </a:solidFill>
                <a:latin typeface="Times New Roman" panose="02020603050405020304" pitchFamily="18" charset="0"/>
                <a:cs typeface="Times New Roman" panose="02020603050405020304" pitchFamily="18" charset="0"/>
              </a:rPr>
              <a:t>№ </a:t>
            </a:r>
            <a:r>
              <a:rPr lang="ru-RU" sz="1600" dirty="0" smtClean="0">
                <a:solidFill>
                  <a:srgbClr val="067082"/>
                </a:solidFill>
                <a:latin typeface="Times New Roman" panose="02020603050405020304" pitchFamily="18" charset="0"/>
                <a:cs typeface="Times New Roman" panose="02020603050405020304" pitchFamily="18" charset="0"/>
              </a:rPr>
              <a:t>А76-44313/2021)</a:t>
            </a:r>
            <a:r>
              <a:rPr lang="ru-RU" sz="16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r>
              <a:rPr lang="ru-RU" sz="1600" dirty="0" smtClean="0">
                <a:latin typeface="Times New Roman" panose="02020603050405020304" pitchFamily="18" charset="0"/>
                <a:cs typeface="Times New Roman" panose="02020603050405020304" pitchFamily="18" charset="0"/>
              </a:rPr>
              <a:t>заключение дополнительного соглашения на изменение срока исполнения контракта по пункту 9 части 1 статьи 95 Закона о контрактной системе, а также изменение цены контракта без изменения объема работ </a:t>
            </a:r>
            <a:r>
              <a:rPr lang="ru-RU" sz="1600" dirty="0" smtClean="0">
                <a:solidFill>
                  <a:srgbClr val="067082"/>
                </a:solidFill>
                <a:latin typeface="Times New Roman" panose="02020603050405020304" pitchFamily="18" charset="0"/>
                <a:cs typeface="Times New Roman" panose="02020603050405020304" pitchFamily="18" charset="0"/>
              </a:rPr>
              <a:t>(Решение Арбитражного суда Челябинской области от 11.08.2022 № А76-42832/2021, решение Челябинского областного суда от 13.07.2022 № 7-646/2022, решение Центрального районного суда г. Челябинска от 16.02.2022 № 12-116/2022);</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з</a:t>
            </a:r>
            <a:r>
              <a:rPr lang="ru-RU" sz="1600" dirty="0" smtClean="0">
                <a:latin typeface="Times New Roman" panose="02020603050405020304" pitchFamily="18" charset="0"/>
                <a:cs typeface="Times New Roman" panose="02020603050405020304" pitchFamily="18" charset="0"/>
              </a:rPr>
              <a:t>аключение дополнительного соглашение на изменение объема выполняемых работ и (или) цены контракта больше чем на 10 % по пункту 1.2 части 1 статьи 95 Закона о контрактной системе </a:t>
            </a:r>
            <a:r>
              <a:rPr lang="ru-RU" sz="1600" dirty="0" smtClean="0">
                <a:solidFill>
                  <a:srgbClr val="067082"/>
                </a:solidFill>
                <a:latin typeface="Times New Roman" panose="02020603050405020304" pitchFamily="18" charset="0"/>
                <a:cs typeface="Times New Roman" panose="02020603050405020304" pitchFamily="18" charset="0"/>
              </a:rPr>
              <a:t>(решение Челябинского областного суда от 01.06.2022 № 7-412/2022, от 01.06.2022 № 7-414/2022). </a:t>
            </a:r>
          </a:p>
          <a:p>
            <a:pPr marL="285750" indent="-285750" algn="just">
              <a:buFont typeface="Wingdings" panose="05000000000000000000" pitchFamily="2" charset="2"/>
              <a:buChar char="ü"/>
            </a:pPr>
            <a:endParaRPr lang="ru-RU"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ru-RU"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64721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2"/>
          <p:cNvSpPr>
            <a:spLocks noChangeArrowheads="1"/>
          </p:cNvSpPr>
          <p:nvPr/>
        </p:nvSpPr>
        <p:spPr bwMode="auto">
          <a:xfrm>
            <a:off x="467544" y="535088"/>
            <a:ext cx="8424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600" b="1" u="sng" dirty="0" smtClean="0">
                <a:solidFill>
                  <a:srgbClr val="FF0000"/>
                </a:solidFill>
                <a:latin typeface="Times New Roman" pitchFamily="18" charset="0"/>
              </a:rPr>
              <a:t>Изменение </a:t>
            </a:r>
            <a:r>
              <a:rPr lang="ru-RU" altLang="ru-RU" sz="1600" b="1" u="sng" dirty="0">
                <a:solidFill>
                  <a:srgbClr val="FF0000"/>
                </a:solidFill>
                <a:latin typeface="Times New Roman" pitchFamily="18" charset="0"/>
              </a:rPr>
              <a:t>условий </a:t>
            </a:r>
            <a:r>
              <a:rPr lang="ru-RU" altLang="ru-RU" sz="1600" b="1" u="sng" dirty="0" smtClean="0">
                <a:solidFill>
                  <a:srgbClr val="FF0000"/>
                </a:solidFill>
                <a:latin typeface="Times New Roman" pitchFamily="18" charset="0"/>
              </a:rPr>
              <a:t>контракта с нарушением законодательства о контрактной системе</a:t>
            </a:r>
            <a:endParaRPr lang="ru-RU" altLang="ru-RU" sz="1600" b="1" u="sng" dirty="0">
              <a:solidFill>
                <a:srgbClr val="FF0000"/>
              </a:solidFill>
              <a:latin typeface="Times New Roman" pitchFamily="18" charset="0"/>
            </a:endParaRPr>
          </a:p>
        </p:txBody>
      </p:sp>
      <p:sp>
        <p:nvSpPr>
          <p:cNvPr id="18435" name="TextBox 4"/>
          <p:cNvSpPr txBox="1">
            <a:spLocks noChangeArrowheads="1"/>
          </p:cNvSpPr>
          <p:nvPr/>
        </p:nvSpPr>
        <p:spPr bwMode="auto">
          <a:xfrm>
            <a:off x="107950" y="1190625"/>
            <a:ext cx="388778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spcBef>
                <a:spcPct val="0"/>
              </a:spcBef>
              <a:buClrTx/>
              <a:buFontTx/>
              <a:buNone/>
            </a:pPr>
            <a:r>
              <a:rPr lang="ru-RU" altLang="ru-RU" sz="1400" b="1" u="sng" dirty="0">
                <a:solidFill>
                  <a:srgbClr val="FF0000"/>
                </a:solidFill>
                <a:latin typeface="Times New Roman" pitchFamily="18" charset="0"/>
              </a:rPr>
              <a:t>Часть 7 статьи 7.32 КоАП РФ:</a:t>
            </a:r>
          </a:p>
          <a:p>
            <a:pPr algn="just">
              <a:spcBef>
                <a:spcPct val="0"/>
              </a:spcBef>
              <a:buClrTx/>
              <a:buFontTx/>
              <a:buNone/>
            </a:pPr>
            <a:r>
              <a:rPr lang="ru-RU" altLang="ru-RU" sz="1400" dirty="0">
                <a:solidFill>
                  <a:schemeClr val="tx1"/>
                </a:solidFill>
                <a:latin typeface="Times New Roman" pitchFamily="18" charset="0"/>
              </a:rPr>
              <a:t>Действия (бездействие), повлекшие неисполнение обязательств, предусмотренных контрактом на поставку товаров, выполнение работ, оказание услуг для нужд заказчиков, с причинением существенного вреда охраняемым законом интересам общества и государства, если такие действия (бездействие) не влекут уголовной ответственности, </a:t>
            </a:r>
          </a:p>
          <a:p>
            <a:pPr algn="just">
              <a:spcBef>
                <a:spcPct val="0"/>
              </a:spcBef>
              <a:buClrTx/>
              <a:buFontTx/>
              <a:buNone/>
            </a:pPr>
            <a:r>
              <a:rPr lang="ru-RU" altLang="ru-RU" sz="1400" b="1" u="sng" dirty="0">
                <a:solidFill>
                  <a:schemeClr val="tx1"/>
                </a:solidFill>
                <a:latin typeface="Times New Roman" pitchFamily="18" charset="0"/>
              </a:rPr>
              <a:t>Наказание</a:t>
            </a:r>
            <a:r>
              <a:rPr lang="ru-RU" altLang="ru-RU" sz="1400" dirty="0">
                <a:solidFill>
                  <a:schemeClr val="tx1"/>
                </a:solidFill>
                <a:latin typeface="Times New Roman" pitchFamily="18" charset="0"/>
              </a:rPr>
              <a:t> - наложение административного штрафа на должностных лиц и индивидуальных предпринимателей в размере от 5 до 15 процентов стоимости неисполненных обязательств, предусмотренных контрактом на поставку товаров, выполнение работ, оказание услуг, но не менее тридцати тысяч рублей или дисквалификацию на срок до двух лет; на юридических лиц - от однократного до трехкратного размера стоимости неисполненных обязательств, предусмотренных контрактом на поставку товаров, выполнение работ, оказание услуг, но не менее трехсот тысяч рублей.</a:t>
            </a:r>
          </a:p>
          <a:p>
            <a:pPr>
              <a:spcBef>
                <a:spcPct val="0"/>
              </a:spcBef>
              <a:buClrTx/>
              <a:buFontTx/>
              <a:buNone/>
            </a:pPr>
            <a:endParaRPr lang="ru-RU" altLang="ru-RU" sz="1400" b="1" u="sng" dirty="0">
              <a:solidFill>
                <a:srgbClr val="FF0000"/>
              </a:solidFill>
              <a:latin typeface="Times New Roman" pitchFamily="18" charset="0"/>
            </a:endParaRPr>
          </a:p>
          <a:p>
            <a:pPr>
              <a:spcBef>
                <a:spcPct val="0"/>
              </a:spcBef>
              <a:buClrTx/>
              <a:buFontTx/>
              <a:buNone/>
            </a:pPr>
            <a:endParaRPr lang="ru-RU" altLang="ru-RU" sz="1400" b="1" u="sng" dirty="0">
              <a:solidFill>
                <a:srgbClr val="FF0000"/>
              </a:solidFill>
              <a:latin typeface="Times New Roman" pitchFamily="18" charset="0"/>
            </a:endParaRPr>
          </a:p>
        </p:txBody>
      </p:sp>
      <p:sp>
        <p:nvSpPr>
          <p:cNvPr id="6" name="Прямоугольник 5"/>
          <p:cNvSpPr/>
          <p:nvPr/>
        </p:nvSpPr>
        <p:spPr bwMode="auto">
          <a:xfrm>
            <a:off x="4116388" y="1052736"/>
            <a:ext cx="4918075" cy="1152128"/>
          </a:xfrm>
          <a:prstGeom prst="rect">
            <a:avLst/>
          </a:prstGeom>
          <a:solidFill>
            <a:schemeClr val="bg2">
              <a:lumMod val="60000"/>
              <a:lumOff val="40000"/>
            </a:schemeClr>
          </a:solidFill>
          <a:ln w="9525" cap="flat" cmpd="sng" algn="ctr">
            <a:solidFill>
              <a:schemeClr val="tx1"/>
            </a:solidFill>
            <a:prstDash val="solid"/>
            <a:miter lim="800000"/>
            <a:headEnd type="none" w="med" len="med"/>
            <a:tailEnd type="none" w="med" len="med"/>
          </a:ln>
          <a:effectLst/>
        </p:spPr>
        <p:txBody>
          <a:bodyPr/>
          <a:lstStyle/>
          <a:p>
            <a:pPr algn="ctr">
              <a:defRPr/>
            </a:pPr>
            <a:r>
              <a:rPr lang="ru-RU" sz="1200" b="1" u="sng" dirty="0">
                <a:latin typeface="Times New Roman" panose="02020603050405020304" pitchFamily="18" charset="0"/>
                <a:cs typeface="Times New Roman" panose="02020603050405020304" pitchFamily="18" charset="0"/>
              </a:rPr>
              <a:t>Правом на возбуждение дел по части 7 статьи 7.32 КоАП РФ обладают исключительно  должностные лица федерального антимонопольного органа и его территориальных органов (пункт 62 статьи 28.3 КоАП РФ).</a:t>
            </a:r>
          </a:p>
          <a:p>
            <a:pPr algn="ctr">
              <a:defRPr/>
            </a:pPr>
            <a:r>
              <a:rPr lang="ru-RU" sz="1200" b="1" u="sng" dirty="0">
                <a:latin typeface="Times New Roman" panose="02020603050405020304" pitchFamily="18" charset="0"/>
                <a:cs typeface="Times New Roman" panose="02020603050405020304" pitchFamily="18" charset="0"/>
              </a:rPr>
              <a:t>Рассматривают дела по части 7 статьи 7.32 КоАП РФ судьи (статья 23.1 КоАП РФ).</a:t>
            </a:r>
          </a:p>
          <a:p>
            <a:pPr>
              <a:defRPr/>
            </a:pPr>
            <a:endParaRPr lang="ru-RU" sz="1400" dirty="0">
              <a:solidFill>
                <a:schemeClr val="accent2"/>
              </a:solidFill>
            </a:endParaRPr>
          </a:p>
        </p:txBody>
      </p:sp>
      <p:sp>
        <p:nvSpPr>
          <p:cNvPr id="18437" name="Прямоугольник 6"/>
          <p:cNvSpPr>
            <a:spLocks noChangeArrowheads="1"/>
          </p:cNvSpPr>
          <p:nvPr/>
        </p:nvSpPr>
        <p:spPr bwMode="auto">
          <a:xfrm>
            <a:off x="4023740" y="2348880"/>
            <a:ext cx="5027612" cy="4175125"/>
          </a:xfrm>
          <a:prstGeom prst="rect">
            <a:avLst/>
          </a:prstGeom>
          <a:solidFill>
            <a:schemeClr val="bg1"/>
          </a:solidFill>
          <a:ln w="9525" algn="ctr">
            <a:solidFill>
              <a:srgbClr val="7030A0"/>
            </a:solidFill>
            <a:miter lim="800000"/>
            <a:headEnd/>
            <a:tailEnd/>
          </a:ln>
        </p:spPr>
        <p:txBody>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400" b="1" u="sng" dirty="0">
                <a:solidFill>
                  <a:srgbClr val="FF0000"/>
                </a:solidFill>
                <a:latin typeface="Times New Roman" pitchFamily="18" charset="0"/>
              </a:rPr>
              <a:t>Пример из практики Челябинского УФАС России за 2019 год:</a:t>
            </a:r>
          </a:p>
          <a:p>
            <a:pPr algn="just">
              <a:spcBef>
                <a:spcPct val="0"/>
              </a:spcBef>
              <a:buClrTx/>
              <a:buFontTx/>
              <a:buNone/>
            </a:pPr>
            <a:r>
              <a:rPr lang="ru-RU" altLang="ru-RU" sz="1400" dirty="0">
                <a:solidFill>
                  <a:schemeClr val="tx1"/>
                </a:solidFill>
                <a:latin typeface="Times New Roman" pitchFamily="18" charset="0"/>
              </a:rPr>
              <a:t>Между заказчиком и обществом заключен договор на оказание услуг по отлову, транспортировке, содержанию и учету отловленных животных, лечению, стерилизации (кастрации), ветеринарной обработке, умерщвлению безнадзорных животных на сумму 99 900 рублей.</a:t>
            </a:r>
          </a:p>
          <a:p>
            <a:pPr algn="just">
              <a:spcBef>
                <a:spcPct val="0"/>
              </a:spcBef>
              <a:buClrTx/>
              <a:buFontTx/>
              <a:buNone/>
            </a:pPr>
            <a:r>
              <a:rPr lang="ru-RU" altLang="ru-RU" sz="1400" dirty="0">
                <a:solidFill>
                  <a:schemeClr val="tx1"/>
                </a:solidFill>
                <a:latin typeface="Times New Roman" pitchFamily="18" charset="0"/>
              </a:rPr>
              <a:t>Исполнителем животные отлавливались и до истечения 10 дней умерщвлялись, в заключениях ветеринарного врача отсутствовали причины умерщвления, документы об уничтожении трупов в установленном порядке отсутствовали, заказчиком надлежащим  образом не осуществлялась приемка оказанных услуг.</a:t>
            </a:r>
          </a:p>
          <a:p>
            <a:pPr algn="just">
              <a:spcBef>
                <a:spcPct val="0"/>
              </a:spcBef>
              <a:buClrTx/>
              <a:buFontTx/>
              <a:buNone/>
            </a:pPr>
            <a:r>
              <a:rPr lang="ru-RU" altLang="ru-RU" sz="1300" dirty="0">
                <a:solidFill>
                  <a:schemeClr val="tx1"/>
                </a:solidFill>
                <a:latin typeface="Times New Roman" pitchFamily="18" charset="0"/>
              </a:rPr>
              <a:t>(постановление мирового судьи судебного участка № 2 г. Златоуста от 01.03.2019 № 3-125/2019  (</a:t>
            </a:r>
            <a:r>
              <a:rPr lang="ru-RU" altLang="ru-RU" sz="1300" u="sng" dirty="0">
                <a:solidFill>
                  <a:schemeClr val="tx1"/>
                </a:solidFill>
                <a:latin typeface="Times New Roman" pitchFamily="18" charset="0"/>
              </a:rPr>
              <a:t>штраф 30 тыс. руб. на должностное лицо заказчика</a:t>
            </a:r>
            <a:r>
              <a:rPr lang="ru-RU" altLang="ru-RU" sz="1300" dirty="0">
                <a:solidFill>
                  <a:schemeClr val="tx1"/>
                </a:solidFill>
                <a:latin typeface="Times New Roman" pitchFamily="18" charset="0"/>
              </a:rPr>
              <a:t>, постановления мирового судьи судебного участка № 1 г. </a:t>
            </a:r>
            <a:r>
              <a:rPr lang="ru-RU" altLang="ru-RU" sz="1300" dirty="0" err="1">
                <a:solidFill>
                  <a:schemeClr val="tx1"/>
                </a:solidFill>
                <a:latin typeface="Times New Roman" pitchFamily="18" charset="0"/>
              </a:rPr>
              <a:t>Сатка</a:t>
            </a:r>
            <a:r>
              <a:rPr lang="ru-RU" altLang="ru-RU" sz="1300" dirty="0">
                <a:solidFill>
                  <a:schemeClr val="tx1"/>
                </a:solidFill>
                <a:latin typeface="Times New Roman" pitchFamily="18" charset="0"/>
              </a:rPr>
              <a:t> и </a:t>
            </a:r>
            <a:r>
              <a:rPr lang="ru-RU" altLang="ru-RU" sz="1300" dirty="0" err="1">
                <a:solidFill>
                  <a:schemeClr val="tx1"/>
                </a:solidFill>
                <a:latin typeface="Times New Roman" pitchFamily="18" charset="0"/>
              </a:rPr>
              <a:t>Саткинского</a:t>
            </a:r>
            <a:r>
              <a:rPr lang="ru-RU" altLang="ru-RU" sz="1300" dirty="0">
                <a:solidFill>
                  <a:schemeClr val="tx1"/>
                </a:solidFill>
                <a:latin typeface="Times New Roman" pitchFamily="18" charset="0"/>
              </a:rPr>
              <a:t> района от 21.01.2019 № 3-10/2019, № 3-9/2019 (</a:t>
            </a:r>
            <a:r>
              <a:rPr lang="ru-RU" altLang="ru-RU" sz="1300" u="sng" dirty="0">
                <a:solidFill>
                  <a:schemeClr val="tx1"/>
                </a:solidFill>
                <a:latin typeface="Times New Roman" pitchFamily="18" charset="0"/>
              </a:rPr>
              <a:t>штраф 150 тыс. руб. на юридическое лицо – подрядчика, 30 тыс. руб. на </a:t>
            </a:r>
            <a:r>
              <a:rPr lang="ru-RU" altLang="ru-RU" sz="1300" u="sng" dirty="0" err="1">
                <a:solidFill>
                  <a:schemeClr val="tx1"/>
                </a:solidFill>
                <a:latin typeface="Times New Roman" pitchFamily="18" charset="0"/>
              </a:rPr>
              <a:t>должностое</a:t>
            </a:r>
            <a:r>
              <a:rPr lang="ru-RU" altLang="ru-RU" sz="1300" u="sng" dirty="0">
                <a:solidFill>
                  <a:schemeClr val="tx1"/>
                </a:solidFill>
                <a:latin typeface="Times New Roman" pitchFamily="18" charset="0"/>
              </a:rPr>
              <a:t> лицо</a:t>
            </a:r>
            <a:r>
              <a:rPr lang="ru-RU" altLang="ru-RU" sz="1300" dirty="0">
                <a:solidFill>
                  <a:schemeClr val="tx1"/>
                </a:solidFill>
                <a:latin typeface="Times New Roman" pitchFamily="18" charset="0"/>
              </a:rPr>
              <a:t>).</a:t>
            </a:r>
          </a:p>
          <a:p>
            <a:pPr algn="just">
              <a:spcBef>
                <a:spcPct val="0"/>
              </a:spcBef>
              <a:buClrTx/>
              <a:buFontTx/>
              <a:buNone/>
            </a:pPr>
            <a:endParaRPr lang="ru-RU" altLang="ru-RU" sz="1400" dirty="0">
              <a:latin typeface="Times New Roman" pitchFamily="18" charset="0"/>
            </a:endParaRPr>
          </a:p>
          <a:p>
            <a:pPr algn="just">
              <a:spcBef>
                <a:spcPct val="0"/>
              </a:spcBef>
              <a:buClrTx/>
              <a:buFontTx/>
              <a:buNone/>
            </a:pPr>
            <a:endParaRPr lang="ru-RU" altLang="ru-RU" sz="1400" dirty="0">
              <a:latin typeface="Times New Roman" pitchFamily="18" charset="0"/>
            </a:endParaRPr>
          </a:p>
        </p:txBody>
      </p:sp>
    </p:spTree>
    <p:extLst>
      <p:ext uri="{BB962C8B-B14F-4D97-AF65-F5344CB8AC3E}">
        <p14:creationId xmlns:p14="http://schemas.microsoft.com/office/powerpoint/2010/main" val="1782447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332656"/>
            <a:ext cx="8229600" cy="490066"/>
          </a:xfrm>
        </p:spPr>
        <p:txBody>
          <a:bodyPr>
            <a:normAutofit/>
          </a:bodyPr>
          <a:lstStyle/>
          <a:p>
            <a:pPr algn="ctr"/>
            <a:r>
              <a:rPr lang="ru-RU" sz="2200" dirty="0" smtClean="0">
                <a:solidFill>
                  <a:schemeClr val="tx1"/>
                </a:solidFill>
                <a:effectLst/>
                <a:latin typeface="Times New Roman" panose="02020603050405020304" pitchFamily="18" charset="0"/>
                <a:cs typeface="Times New Roman" panose="02020603050405020304" pitchFamily="18" charset="0"/>
              </a:rPr>
              <a:t>Примеры из административной и судебной практики</a:t>
            </a:r>
            <a:endParaRPr lang="ru-RU" sz="2200" dirty="0">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070270995"/>
              </p:ext>
            </p:extLst>
          </p:nvPr>
        </p:nvGraphicFramePr>
        <p:xfrm>
          <a:off x="0" y="764704"/>
          <a:ext cx="9144000" cy="6093296"/>
        </p:xfrm>
        <a:graphic>
          <a:graphicData uri="http://schemas.openxmlformats.org/drawingml/2006/table">
            <a:tbl>
              <a:tblPr firstRow="1" bandRow="1">
                <a:tableStyleId>{5C22544A-7EE6-4342-B048-85BDC9FD1C3A}</a:tableStyleId>
              </a:tblPr>
              <a:tblGrid>
                <a:gridCol w="1907704"/>
                <a:gridCol w="7236296"/>
              </a:tblGrid>
              <a:tr h="2400708">
                <a:tc>
                  <a:txBody>
                    <a:bodyPr/>
                    <a:lstStyle/>
                    <a:p>
                      <a:pPr algn="just"/>
                      <a:r>
                        <a:rPr lang="ru-RU" sz="1600" dirty="0" smtClean="0">
                          <a:solidFill>
                            <a:srgbClr val="0070C0"/>
                          </a:solidFill>
                          <a:latin typeface="Times New Roman" panose="02020603050405020304" pitchFamily="18" charset="0"/>
                          <a:cs typeface="Times New Roman" panose="02020603050405020304" pitchFamily="18" charset="0"/>
                        </a:rPr>
                        <a:t>Решение</a:t>
                      </a:r>
                      <a:r>
                        <a:rPr lang="ru-RU" sz="1600" baseline="0" dirty="0" smtClean="0">
                          <a:solidFill>
                            <a:srgbClr val="0070C0"/>
                          </a:solidFill>
                          <a:latin typeface="Times New Roman" panose="02020603050405020304" pitchFamily="18" charset="0"/>
                          <a:cs typeface="Times New Roman" panose="02020603050405020304" pitchFamily="18" charset="0"/>
                        </a:rPr>
                        <a:t> Центрального районного суда города Челябинска от 04.04.2022 № 12-218/2022 - часть 2 статьи 7.31 КоАП РФ</a:t>
                      </a:r>
                      <a:endParaRPr lang="ru-RU" sz="1600" dirty="0">
                        <a:solidFill>
                          <a:srgbClr val="0070C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600" b="0" dirty="0" smtClean="0">
                          <a:solidFill>
                            <a:schemeClr val="tx1"/>
                          </a:solidFill>
                          <a:latin typeface="Times New Roman" panose="02020603050405020304" pitchFamily="18" charset="0"/>
                          <a:cs typeface="Times New Roman" panose="02020603050405020304" pitchFamily="18" charset="0"/>
                        </a:rPr>
                        <a:t>Несвоевременное направление в федеральный орган исполнительной власти, уполномоченный на ведение Реестра контрактов, документа о приемке.</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Штраф  - 20 000 рублей.</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Постановление о наложении штрафа оставлено без изменения.</a:t>
                      </a:r>
                    </a:p>
                    <a:p>
                      <a:pPr algn="just"/>
                      <a:endParaRPr lang="ru-RU" sz="1600" b="0" baseline="0" dirty="0" smtClean="0">
                        <a:solidFill>
                          <a:schemeClr val="tx1"/>
                        </a:solidFill>
                        <a:latin typeface="Times New Roman" panose="02020603050405020304" pitchFamily="18" charset="0"/>
                        <a:cs typeface="Times New Roman" panose="02020603050405020304" pitchFamily="18" charset="0"/>
                      </a:endParaRPr>
                    </a:p>
                    <a:p>
                      <a:pPr algn="just"/>
                      <a:endParaRPr lang="ru-RU" sz="1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r h="1846294">
                <a:tc>
                  <a:txBody>
                    <a:bodyPr/>
                    <a:lstStyle/>
                    <a:p>
                      <a:pPr algn="just"/>
                      <a:r>
                        <a:rPr lang="ru-RU" sz="1600" b="1" dirty="0" smtClean="0">
                          <a:solidFill>
                            <a:srgbClr val="0070C0"/>
                          </a:solidFill>
                          <a:latin typeface="Times New Roman" panose="02020603050405020304" pitchFamily="18" charset="0"/>
                          <a:cs typeface="Times New Roman" panose="02020603050405020304" pitchFamily="18" charset="0"/>
                        </a:rPr>
                        <a:t>Решение Челябинского областного суда от 14.05.2020 № 7-288/2020 – часть 2 </a:t>
                      </a:r>
                      <a:r>
                        <a:rPr lang="ru-RU" sz="1600" b="1" baseline="0" dirty="0" smtClean="0">
                          <a:solidFill>
                            <a:srgbClr val="0070C0"/>
                          </a:solidFill>
                          <a:latin typeface="Times New Roman" panose="02020603050405020304" pitchFamily="18" charset="0"/>
                          <a:cs typeface="Times New Roman" panose="02020603050405020304" pitchFamily="18" charset="0"/>
                        </a:rPr>
                        <a:t> статьи 7.31 КоАП РФ</a:t>
                      </a:r>
                      <a:endParaRPr lang="ru-RU" sz="1600" b="1" dirty="0">
                        <a:solidFill>
                          <a:srgbClr val="0070C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600" dirty="0" smtClean="0">
                          <a:latin typeface="Times New Roman" panose="02020603050405020304" pitchFamily="18" charset="0"/>
                          <a:cs typeface="Times New Roman" panose="02020603050405020304" pitchFamily="18" charset="0"/>
                        </a:rPr>
                        <a:t>Несвоевременное направление в федеральный орган исполнительной власти, уполномоченный</a:t>
                      </a:r>
                      <a:r>
                        <a:rPr lang="ru-RU" sz="1600" baseline="0" dirty="0" smtClean="0">
                          <a:latin typeface="Times New Roman" panose="02020603050405020304" pitchFamily="18" charset="0"/>
                          <a:cs typeface="Times New Roman" panose="02020603050405020304" pitchFamily="18" charset="0"/>
                        </a:rPr>
                        <a:t> на ведение Реестра контрактов, документов о приемке и информации об оплате исполненных обязательств.</a:t>
                      </a:r>
                    </a:p>
                    <a:p>
                      <a:pPr algn="just"/>
                      <a:r>
                        <a:rPr lang="ru-RU" sz="1600" baseline="0" dirty="0" smtClean="0">
                          <a:latin typeface="Times New Roman" panose="02020603050405020304" pitchFamily="18" charset="0"/>
                          <a:cs typeface="Times New Roman" panose="02020603050405020304" pitchFamily="18" charset="0"/>
                        </a:rPr>
                        <a:t>Штраф – 20 000 рублей.</a:t>
                      </a:r>
                    </a:p>
                    <a:p>
                      <a:pPr algn="just"/>
                      <a:r>
                        <a:rPr lang="ru-RU" sz="1600" baseline="0" dirty="0" smtClean="0">
                          <a:latin typeface="Times New Roman" panose="02020603050405020304" pitchFamily="18" charset="0"/>
                          <a:cs typeface="Times New Roman" panose="02020603050405020304" pitchFamily="18" charset="0"/>
                        </a:rPr>
                        <a:t>Постановление о наложении штрафа оставлено без изменения.</a:t>
                      </a:r>
                      <a:endParaRPr lang="ru-RU" sz="1600" dirty="0">
                        <a:latin typeface="Times New Roman" panose="02020603050405020304" pitchFamily="18" charset="0"/>
                        <a:cs typeface="Times New Roman" panose="02020603050405020304" pitchFamily="18" charset="0"/>
                      </a:endParaRPr>
                    </a:p>
                  </a:txBody>
                  <a:tcPr>
                    <a:solidFill>
                      <a:schemeClr val="bg1"/>
                    </a:solidFill>
                  </a:tcPr>
                </a:tc>
              </a:tr>
              <a:tr h="1846294">
                <a:tc>
                  <a:txBody>
                    <a:bodyPr/>
                    <a:lstStyle/>
                    <a:p>
                      <a:pPr algn="just"/>
                      <a:r>
                        <a:rPr lang="ru-RU" sz="1600" b="1" dirty="0" smtClean="0">
                          <a:solidFill>
                            <a:srgbClr val="0070C0"/>
                          </a:solidFill>
                          <a:latin typeface="Times New Roman" panose="02020603050405020304" pitchFamily="18" charset="0"/>
                          <a:cs typeface="Times New Roman" panose="02020603050405020304" pitchFamily="18" charset="0"/>
                        </a:rPr>
                        <a:t>Решение</a:t>
                      </a:r>
                      <a:r>
                        <a:rPr lang="ru-RU" sz="1600" b="1" baseline="0" dirty="0" smtClean="0">
                          <a:solidFill>
                            <a:srgbClr val="0070C0"/>
                          </a:solidFill>
                          <a:latin typeface="Times New Roman" panose="02020603050405020304" pitchFamily="18" charset="0"/>
                          <a:cs typeface="Times New Roman" panose="02020603050405020304" pitchFamily="18" charset="0"/>
                        </a:rPr>
                        <a:t> Миасского городского суда от 25.05.2020 № 12-74/2020 – часть 2 статьи 7.31 КоАП РФ</a:t>
                      </a:r>
                      <a:endParaRPr lang="ru-RU" sz="1600" b="1" dirty="0">
                        <a:solidFill>
                          <a:srgbClr val="0070C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600" dirty="0" smtClean="0">
                          <a:latin typeface="Times New Roman" panose="02020603050405020304" pitchFamily="18" charset="0"/>
                          <a:cs typeface="Times New Roman" panose="02020603050405020304" pitchFamily="18" charset="0"/>
                        </a:rPr>
                        <a:t>Несвоевременное направление в федеральный орган исполнительной власти, уполномоченный на ведение Реестра контрактов, документов о приемке и информации об оплате исполненных обязательств.</a:t>
                      </a:r>
                    </a:p>
                    <a:p>
                      <a:pPr algn="just"/>
                      <a:r>
                        <a:rPr lang="ru-RU" sz="1600" dirty="0" smtClean="0">
                          <a:latin typeface="Times New Roman" panose="02020603050405020304" pitchFamily="18" charset="0"/>
                          <a:cs typeface="Times New Roman" panose="02020603050405020304" pitchFamily="18" charset="0"/>
                        </a:rPr>
                        <a:t>Штраф – 20 000 рублей.</a:t>
                      </a:r>
                    </a:p>
                    <a:p>
                      <a:pPr algn="just"/>
                      <a:r>
                        <a:rPr lang="ru-RU" sz="1600" dirty="0" smtClean="0">
                          <a:latin typeface="Times New Roman" panose="02020603050405020304" pitchFamily="18" charset="0"/>
                          <a:cs typeface="Times New Roman" panose="02020603050405020304" pitchFamily="18" charset="0"/>
                        </a:rPr>
                        <a:t>Производство по делу прекращено в связи с малозначительностью совершенного административного правонарушения.</a:t>
                      </a:r>
                    </a:p>
                    <a:p>
                      <a:pPr algn="just"/>
                      <a:endParaRPr lang="ru-RU" sz="1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18057870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261765"/>
            <a:ext cx="8856984" cy="5098571"/>
          </a:xfrm>
        </p:spPr>
        <p:txBody>
          <a:bodyPr>
            <a:normAutofit fontScale="85000" lnSpcReduction="10000"/>
          </a:bodyPr>
          <a:lstStyle/>
          <a:p>
            <a:pPr marL="109728" indent="0" algn="just">
              <a:buNone/>
            </a:pPr>
            <a:r>
              <a:rPr lang="ru-RU" sz="2000" dirty="0" smtClean="0">
                <a:latin typeface="Times New Roman" panose="02020603050405020304" pitchFamily="18" charset="0"/>
                <a:cs typeface="Times New Roman" panose="02020603050405020304" pitchFamily="18" charset="0"/>
              </a:rPr>
              <a:t>	В сентябре 2014 года </a:t>
            </a:r>
            <a:r>
              <a:rPr lang="ru-RU" sz="2000" dirty="0">
                <a:latin typeface="Times New Roman" panose="02020603050405020304" pitchFamily="18" charset="0"/>
                <a:cs typeface="Times New Roman" panose="02020603050405020304" pitchFamily="18" charset="0"/>
              </a:rPr>
              <a:t>между </a:t>
            </a:r>
            <a:r>
              <a:rPr lang="ru-RU" sz="2000" dirty="0" smtClean="0">
                <a:latin typeface="Times New Roman" panose="02020603050405020304" pitchFamily="18" charset="0"/>
                <a:cs typeface="Times New Roman" panose="02020603050405020304" pitchFamily="18" charset="0"/>
              </a:rPr>
              <a:t>МКУ «УКС» и </a:t>
            </a:r>
            <a:r>
              <a:rPr lang="ru-RU" sz="2000" dirty="0">
                <a:latin typeface="Times New Roman" panose="02020603050405020304" pitchFamily="18" charset="0"/>
                <a:cs typeface="Times New Roman" panose="02020603050405020304" pitchFamily="18" charset="0"/>
              </a:rPr>
              <a:t>ООО </a:t>
            </a:r>
            <a:r>
              <a:rPr lang="ru-RU" sz="2000" dirty="0" smtClean="0">
                <a:latin typeface="Times New Roman" panose="02020603050405020304" pitchFamily="18" charset="0"/>
                <a:cs typeface="Times New Roman" panose="02020603050405020304" pitchFamily="18" charset="0"/>
              </a:rPr>
              <a:t>«ТехноСтрой» </a:t>
            </a:r>
            <a:r>
              <a:rPr lang="ru-RU" sz="2000" dirty="0">
                <a:latin typeface="Times New Roman" panose="02020603050405020304" pitchFamily="18" charset="0"/>
                <a:cs typeface="Times New Roman" panose="02020603050405020304" pitchFamily="18" charset="0"/>
              </a:rPr>
              <a:t>(генеральный подрядчик) заключен муниципальный контракт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27/14 на строительство объекта </a:t>
            </a:r>
            <a:r>
              <a:rPr lang="ru-RU" sz="2000" dirty="0" smtClean="0">
                <a:latin typeface="Times New Roman" panose="02020603050405020304" pitchFamily="18" charset="0"/>
                <a:cs typeface="Times New Roman" panose="02020603050405020304" pitchFamily="18" charset="0"/>
              </a:rPr>
              <a:t>«Детский </a:t>
            </a:r>
            <a:r>
              <a:rPr lang="ru-RU" sz="2000" dirty="0">
                <a:latin typeface="Times New Roman" panose="02020603050405020304" pitchFamily="18" charset="0"/>
                <a:cs typeface="Times New Roman" panose="02020603050405020304" pitchFamily="18" charset="0"/>
              </a:rPr>
              <a:t>сад на 150 мест в г. </a:t>
            </a:r>
            <a:r>
              <a:rPr lang="ru-RU" sz="2000" dirty="0" smtClean="0">
                <a:latin typeface="Times New Roman" panose="02020603050405020304" pitchFamily="18" charset="0"/>
                <a:cs typeface="Times New Roman" panose="02020603050405020304" pitchFamily="18" charset="0"/>
              </a:rPr>
              <a:t>Очер» </a:t>
            </a:r>
            <a:r>
              <a:rPr lang="ru-RU" sz="2000" dirty="0">
                <a:latin typeface="Times New Roman" panose="02020603050405020304" pitchFamily="18" charset="0"/>
                <a:cs typeface="Times New Roman" panose="02020603050405020304" pitchFamily="18" charset="0"/>
              </a:rPr>
              <a:t>по адресу: Пермский край, г. Очер, ул. Красногвардейская, д. 41 со сроком исполнения до </a:t>
            </a:r>
            <a:r>
              <a:rPr lang="ru-RU" sz="2000" dirty="0" smtClean="0">
                <a:latin typeface="Times New Roman" panose="02020603050405020304" pitchFamily="18" charset="0"/>
                <a:cs typeface="Times New Roman" panose="02020603050405020304" pitchFamily="18" charset="0"/>
              </a:rPr>
              <a:t>20.12.2018 и </a:t>
            </a:r>
            <a:r>
              <a:rPr lang="ru-RU" sz="2000" dirty="0">
                <a:latin typeface="Times New Roman" panose="02020603050405020304" pitchFamily="18" charset="0"/>
                <a:cs typeface="Times New Roman" panose="02020603050405020304" pitchFamily="18" charset="0"/>
              </a:rPr>
              <a:t>ценой 87 893 750 рублей (с учетом дополнительных соглашений к муниципальному </a:t>
            </a:r>
            <a:r>
              <a:rPr lang="ru-RU" sz="2000" dirty="0" smtClean="0">
                <a:latin typeface="Times New Roman" panose="02020603050405020304" pitchFamily="18" charset="0"/>
                <a:cs typeface="Times New Roman" panose="02020603050405020304" pitchFamily="18" charset="0"/>
              </a:rPr>
              <a:t>контракту.</a:t>
            </a:r>
          </a:p>
          <a:p>
            <a:pPr marL="109728" indent="0" algn="just">
              <a:buNone/>
            </a:pPr>
            <a:r>
              <a:rPr lang="ru-RU" sz="2000" dirty="0" smtClean="0">
                <a:latin typeface="Times New Roman" panose="02020603050405020304" pitchFamily="18" charset="0"/>
                <a:cs typeface="Times New Roman" panose="02020603050405020304" pitchFamily="18" charset="0"/>
              </a:rPr>
              <a:t>	В </a:t>
            </a:r>
            <a:r>
              <a:rPr lang="ru-RU" sz="2000" dirty="0">
                <a:latin typeface="Times New Roman" panose="02020603050405020304" pitchFamily="18" charset="0"/>
                <a:cs typeface="Times New Roman" panose="02020603050405020304" pitchFamily="18" charset="0"/>
              </a:rPr>
              <a:t>установленный муниципальным контрактом (с учетом дополнительных соглашений к муниципальному </a:t>
            </a:r>
            <a:r>
              <a:rPr lang="ru-RU" sz="2000" dirty="0" smtClean="0">
                <a:latin typeface="Times New Roman" panose="02020603050405020304" pitchFamily="18" charset="0"/>
                <a:cs typeface="Times New Roman" panose="02020603050405020304" pitchFamily="18" charset="0"/>
              </a:rPr>
              <a:t>контракту) </a:t>
            </a:r>
            <a:r>
              <a:rPr lang="ru-RU" sz="2000" dirty="0">
                <a:latin typeface="Times New Roman" panose="02020603050405020304" pitchFamily="18" charset="0"/>
                <a:cs typeface="Times New Roman" panose="02020603050405020304" pitchFamily="18" charset="0"/>
              </a:rPr>
              <a:t>срок работы по установке системы вентиляции, дымоудаления, установке лифта, благоустройству не выполнены, объект заказчику МКУ </a:t>
            </a:r>
            <a:r>
              <a:rPr lang="ru-RU" sz="2000" dirty="0" smtClean="0">
                <a:latin typeface="Times New Roman" panose="02020603050405020304" pitchFamily="18" charset="0"/>
                <a:cs typeface="Times New Roman" panose="02020603050405020304" pitchFamily="18" charset="0"/>
              </a:rPr>
              <a:t>«УКС» </a:t>
            </a:r>
            <a:r>
              <a:rPr lang="ru-RU" sz="2000" dirty="0">
                <a:latin typeface="Times New Roman" panose="02020603050405020304" pitchFamily="18" charset="0"/>
                <a:cs typeface="Times New Roman" panose="02020603050405020304" pitchFamily="18" charset="0"/>
              </a:rPr>
              <a:t>не передан</a:t>
            </a:r>
            <a:r>
              <a:rPr lang="ru-RU" sz="2000" dirty="0" smtClean="0">
                <a:latin typeface="Times New Roman" panose="02020603050405020304" pitchFamily="18" charset="0"/>
                <a:cs typeface="Times New Roman" panose="02020603050405020304" pitchFamily="18" charset="0"/>
              </a:rPr>
              <a:t>.</a:t>
            </a:r>
          </a:p>
          <a:p>
            <a:pPr marL="109728" indent="0" algn="just">
              <a:buNone/>
            </a:pPr>
            <a:r>
              <a:rPr lang="ru-RU" sz="2000" dirty="0" smtClean="0">
                <a:latin typeface="Times New Roman" panose="02020603050405020304" pitchFamily="18" charset="0"/>
                <a:cs typeface="Times New Roman" panose="02020603050405020304" pitchFamily="18" charset="0"/>
              </a:rPr>
              <a:t>	Прокурором </a:t>
            </a:r>
            <a:r>
              <a:rPr lang="ru-RU" sz="2000" dirty="0">
                <a:latin typeface="Times New Roman" panose="02020603050405020304" pitchFamily="18" charset="0"/>
                <a:cs typeface="Times New Roman" panose="02020603050405020304" pitchFamily="18" charset="0"/>
              </a:rPr>
              <a:t>Очерского района Пермского </a:t>
            </a:r>
            <a:r>
              <a:rPr lang="ru-RU" sz="2000" dirty="0" smtClean="0">
                <a:latin typeface="Times New Roman" panose="02020603050405020304" pitchFamily="18" charset="0"/>
                <a:cs typeface="Times New Roman" panose="02020603050405020304" pitchFamily="18" charset="0"/>
              </a:rPr>
              <a:t>края в отношении ООО «ТехноСтрой» возбуждено дело об административном правонарушении по ч. 7 ст. 7.32 КоАП РФ.</a:t>
            </a:r>
          </a:p>
          <a:p>
            <a:pPr marL="109728" indent="0" algn="just">
              <a:buNone/>
            </a:pPr>
            <a:r>
              <a:rPr lang="ru-RU" sz="2000" dirty="0" smtClean="0">
                <a:latin typeface="Times New Roman" panose="02020603050405020304" pitchFamily="18" charset="0"/>
                <a:cs typeface="Times New Roman" panose="02020603050405020304" pitchFamily="18" charset="0"/>
              </a:rPr>
              <a:t>	Постановлением мирового </a:t>
            </a:r>
            <a:r>
              <a:rPr lang="ru-RU" sz="2000" dirty="0">
                <a:latin typeface="Times New Roman" panose="02020603050405020304" pitchFamily="18" charset="0"/>
                <a:cs typeface="Times New Roman" panose="02020603050405020304" pitchFamily="18" charset="0"/>
              </a:rPr>
              <a:t>судьи судебного участка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1 Очерского судебного района Пермского края от </a:t>
            </a:r>
            <a:r>
              <a:rPr lang="ru-RU" sz="2000" dirty="0" smtClean="0">
                <a:latin typeface="Times New Roman" panose="02020603050405020304" pitchFamily="18" charset="0"/>
                <a:cs typeface="Times New Roman" panose="02020603050405020304" pitchFamily="18" charset="0"/>
              </a:rPr>
              <a:t>05.06.2019, ООО «ТехноСтрой» </a:t>
            </a:r>
            <a:r>
              <a:rPr lang="ru-RU" sz="2000" dirty="0">
                <a:latin typeface="Times New Roman" panose="02020603050405020304" pitchFamily="18" charset="0"/>
                <a:cs typeface="Times New Roman" panose="02020603050405020304" pitchFamily="18" charset="0"/>
              </a:rPr>
              <a:t>признано виновным в совершении административного правонарушения, предусмотренного частью 7 статьи 7.32 </a:t>
            </a:r>
            <a:r>
              <a:rPr lang="ru-RU" sz="2000" dirty="0" smtClean="0">
                <a:latin typeface="Times New Roman" panose="02020603050405020304" pitchFamily="18" charset="0"/>
                <a:cs typeface="Times New Roman" panose="02020603050405020304" pitchFamily="18" charset="0"/>
              </a:rPr>
              <a:t>КоАП РФ, </a:t>
            </a:r>
            <a:r>
              <a:rPr lang="ru-RU" sz="2000" dirty="0">
                <a:latin typeface="Times New Roman" panose="02020603050405020304" pitchFamily="18" charset="0"/>
                <a:cs typeface="Times New Roman" panose="02020603050405020304" pitchFamily="18" charset="0"/>
              </a:rPr>
              <a:t>и подвергнуто административному наказанию в виде </a:t>
            </a:r>
            <a:r>
              <a:rPr lang="ru-RU" sz="2000" b="1" u="sng" dirty="0">
                <a:latin typeface="Times New Roman" panose="02020603050405020304" pitchFamily="18" charset="0"/>
                <a:cs typeface="Times New Roman" panose="02020603050405020304" pitchFamily="18" charset="0"/>
              </a:rPr>
              <a:t>административного штрафа в </a:t>
            </a:r>
            <a:r>
              <a:rPr lang="ru-RU" sz="2000" b="1" u="sng" dirty="0" smtClean="0">
                <a:latin typeface="Times New Roman" panose="02020603050405020304" pitchFamily="18" charset="0"/>
                <a:cs typeface="Times New Roman" panose="02020603050405020304" pitchFamily="18" charset="0"/>
              </a:rPr>
              <a:t>размере более 8,9 млн. рублей</a:t>
            </a:r>
            <a:r>
              <a:rPr lang="ru-RU" sz="2000" dirty="0" smtClean="0">
                <a:latin typeface="Times New Roman" panose="02020603050405020304" pitchFamily="18" charset="0"/>
                <a:cs typeface="Times New Roman" panose="02020603050405020304" pitchFamily="18" charset="0"/>
              </a:rPr>
              <a:t>.</a:t>
            </a:r>
          </a:p>
          <a:p>
            <a:pPr marL="109728" indent="0" algn="just">
              <a:buNone/>
            </a:pPr>
            <a:r>
              <a:rPr lang="ru-RU" sz="2000" dirty="0" smtClean="0">
                <a:solidFill>
                  <a:srgbClr val="FF0000"/>
                </a:solidFill>
                <a:latin typeface="Times New Roman" panose="02020603050405020304" pitchFamily="18" charset="0"/>
                <a:cs typeface="Times New Roman" panose="02020603050405020304" pitchFamily="18" charset="0"/>
              </a:rPr>
              <a:t>	</a:t>
            </a:r>
            <a:r>
              <a:rPr lang="ru-RU" sz="2000" b="1" u="sng" dirty="0" smtClean="0">
                <a:solidFill>
                  <a:srgbClr val="FF0000"/>
                </a:solidFill>
                <a:latin typeface="Times New Roman" panose="02020603050405020304" pitchFamily="18" charset="0"/>
                <a:cs typeface="Times New Roman" panose="02020603050405020304" pitchFamily="18" charset="0"/>
              </a:rPr>
              <a:t>Постановлением </a:t>
            </a:r>
            <a:r>
              <a:rPr lang="ru-RU" sz="2000" b="1" u="sng" dirty="0">
                <a:solidFill>
                  <a:srgbClr val="FF0000"/>
                </a:solidFill>
                <a:latin typeface="Times New Roman" panose="02020603050405020304" pitchFamily="18" charset="0"/>
                <a:cs typeface="Times New Roman" panose="02020603050405020304" pitchFamily="18" charset="0"/>
              </a:rPr>
              <a:t>Верховного Суда РФ от 20.03.2020 </a:t>
            </a:r>
            <a:r>
              <a:rPr lang="ru-RU" sz="2000" b="1" u="sng" dirty="0" smtClean="0">
                <a:solidFill>
                  <a:srgbClr val="FF0000"/>
                </a:solidFill>
                <a:latin typeface="Times New Roman" panose="02020603050405020304" pitchFamily="18" charset="0"/>
                <a:cs typeface="Times New Roman" panose="02020603050405020304" pitchFamily="18" charset="0"/>
              </a:rPr>
              <a:t>№ 44-АД20-3 в удовлетворении доводов жалобы об отмене постановления мирового судьи, а также решений по жалобам на указанное постановление вышестоящих судов отказано.</a:t>
            </a:r>
            <a:endParaRPr lang="ru-RU" sz="2000" b="1" u="sng" dirty="0">
              <a:solidFill>
                <a:srgbClr val="FF0000"/>
              </a:solidFill>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endParaRPr lang="ru-RU" dirty="0"/>
          </a:p>
        </p:txBody>
      </p:sp>
      <p:sp>
        <p:nvSpPr>
          <p:cNvPr id="3" name="Заголовок 2"/>
          <p:cNvSpPr>
            <a:spLocks noGrp="1"/>
          </p:cNvSpPr>
          <p:nvPr>
            <p:ph type="title"/>
          </p:nvPr>
        </p:nvSpPr>
        <p:spPr>
          <a:xfrm>
            <a:off x="421196" y="764704"/>
            <a:ext cx="8229600" cy="706090"/>
          </a:xfrm>
        </p:spPr>
        <p:txBody>
          <a:bodyPr>
            <a:normAutofit fontScale="90000"/>
          </a:bodyPr>
          <a:lstStyle/>
          <a:p>
            <a:pPr algn="ctr"/>
            <a:r>
              <a:rPr lang="ru-RU" dirty="0" smtClean="0"/>
              <a:t/>
            </a:r>
            <a:br>
              <a:rPr lang="ru-RU" dirty="0" smtClean="0"/>
            </a:br>
            <a:r>
              <a:rPr lang="ru-RU" dirty="0"/>
              <a:t/>
            </a:r>
            <a:br>
              <a:rPr lang="ru-RU" dirty="0"/>
            </a:br>
            <a:r>
              <a:rPr lang="ru-RU" sz="3100" dirty="0" smtClean="0">
                <a:latin typeface="Times New Roman" panose="02020603050405020304" pitchFamily="18" charset="0"/>
                <a:cs typeface="Times New Roman" panose="02020603050405020304" pitchFamily="18" charset="0"/>
              </a:rPr>
              <a:t>Пример </a:t>
            </a:r>
            <a:r>
              <a:rPr lang="ru-RU" sz="3100" dirty="0">
                <a:latin typeface="Times New Roman" panose="02020603050405020304" pitchFamily="18" charset="0"/>
                <a:cs typeface="Times New Roman" panose="02020603050405020304" pitchFamily="18" charset="0"/>
              </a:rPr>
              <a:t>(ч. 7 ст. 7.32 КоАП РФ</a:t>
            </a:r>
            <a:r>
              <a:rPr lang="ru-RU" sz="3100" dirty="0" smtClean="0">
                <a:latin typeface="Times New Roman" panose="02020603050405020304" pitchFamily="18" charset="0"/>
                <a:cs typeface="Times New Roman" panose="02020603050405020304" pitchFamily="18" charset="0"/>
              </a:rPr>
              <a:t>)</a:t>
            </a:r>
            <a:br>
              <a:rPr lang="ru-RU" sz="3100" dirty="0" smtClean="0">
                <a:latin typeface="Times New Roman" panose="02020603050405020304" pitchFamily="18" charset="0"/>
                <a:cs typeface="Times New Roman" panose="02020603050405020304" pitchFamily="18" charset="0"/>
              </a:rPr>
            </a:br>
            <a:r>
              <a:rPr lang="ru-RU" dirty="0"/>
              <a:t/>
            </a:r>
            <a:br>
              <a:rPr lang="ru-RU" dirty="0"/>
            </a:br>
            <a:r>
              <a:rPr lang="ru-RU" dirty="0"/>
              <a:t/>
            </a:r>
            <a:br>
              <a:rPr lang="ru-RU" dirty="0"/>
            </a:br>
            <a:endParaRPr lang="ru-RU" dirty="0"/>
          </a:p>
        </p:txBody>
      </p:sp>
    </p:spTree>
    <p:extLst>
      <p:ext uri="{BB962C8B-B14F-4D97-AF65-F5344CB8AC3E}">
        <p14:creationId xmlns:p14="http://schemas.microsoft.com/office/powerpoint/2010/main" val="165112929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475656" y="441343"/>
            <a:ext cx="6697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600" b="1" u="sng" dirty="0" smtClean="0">
                <a:solidFill>
                  <a:srgbClr val="FF0000"/>
                </a:solidFill>
                <a:latin typeface="Times New Roman" pitchFamily="18" charset="0"/>
              </a:rPr>
              <a:t>Размещение </a:t>
            </a:r>
            <a:r>
              <a:rPr lang="ru-RU" altLang="ru-RU" sz="1600" b="1" u="sng" dirty="0">
                <a:solidFill>
                  <a:srgbClr val="FF0000"/>
                </a:solidFill>
                <a:latin typeface="Times New Roman" pitchFamily="18" charset="0"/>
              </a:rPr>
              <a:t>информации в Реестре </a:t>
            </a:r>
            <a:r>
              <a:rPr lang="ru-RU" altLang="ru-RU" sz="1600" b="1" u="sng" dirty="0" smtClean="0">
                <a:solidFill>
                  <a:srgbClr val="FF0000"/>
                </a:solidFill>
                <a:latin typeface="Times New Roman" pitchFamily="18" charset="0"/>
              </a:rPr>
              <a:t>контрактов </a:t>
            </a:r>
            <a:endParaRPr lang="ru-RU" altLang="ru-RU" sz="1600" b="1" u="sng" dirty="0">
              <a:solidFill>
                <a:srgbClr val="FF0000"/>
              </a:solidFill>
              <a:latin typeface="Times New Roman" pitchFamily="18" charset="0"/>
            </a:endParaRPr>
          </a:p>
        </p:txBody>
      </p:sp>
      <p:sp>
        <p:nvSpPr>
          <p:cNvPr id="17411" name="Прямоугольник 2"/>
          <p:cNvSpPr>
            <a:spLocks noChangeArrowheads="1"/>
          </p:cNvSpPr>
          <p:nvPr/>
        </p:nvSpPr>
        <p:spPr bwMode="auto">
          <a:xfrm>
            <a:off x="0" y="978336"/>
            <a:ext cx="5004048" cy="5330983"/>
          </a:xfrm>
          <a:prstGeom prst="rect">
            <a:avLst/>
          </a:prstGeom>
          <a:solidFill>
            <a:srgbClr val="CCFFFF"/>
          </a:solidFill>
          <a:ln w="9525" algn="ctr">
            <a:solidFill>
              <a:schemeClr val="tx1"/>
            </a:solidFill>
            <a:miter lim="800000"/>
            <a:headEnd/>
            <a:tailEnd/>
          </a:ln>
        </p:spPr>
        <p:txBody>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800" b="1" u="sng" dirty="0">
                <a:solidFill>
                  <a:schemeClr val="tx1"/>
                </a:solidFill>
                <a:latin typeface="Times New Roman" pitchFamily="18" charset="0"/>
              </a:rPr>
              <a:t>Часть 2 статьи 7.31 КоАП РФ (штраф 20 тыс. руб.):</a:t>
            </a:r>
          </a:p>
          <a:p>
            <a:pPr marL="285750" indent="-285750" algn="just">
              <a:spcBef>
                <a:spcPct val="0"/>
              </a:spcBef>
              <a:buClrTx/>
              <a:buFontTx/>
              <a:buChar char="-"/>
            </a:pPr>
            <a:r>
              <a:rPr lang="ru-RU" altLang="ru-RU" sz="1200" dirty="0" smtClean="0">
                <a:solidFill>
                  <a:schemeClr val="tx1"/>
                </a:solidFill>
                <a:latin typeface="Times New Roman" pitchFamily="18" charset="0"/>
              </a:rPr>
              <a:t>ненаправление </a:t>
            </a:r>
            <a:r>
              <a:rPr lang="ru-RU" altLang="ru-RU" sz="1200" dirty="0">
                <a:solidFill>
                  <a:schemeClr val="tx1"/>
                </a:solidFill>
                <a:latin typeface="Times New Roman" pitchFamily="18" charset="0"/>
              </a:rPr>
              <a:t>или несвоевременное направление в федеральный орган исполнительной власти, уполномоченный на ведение реестра контрактов, информации и документов, подлежащих включению в такой реестр (в частности документов о приемке) </a:t>
            </a:r>
            <a:r>
              <a:rPr lang="ru-RU" altLang="ru-RU" sz="1200" b="1" dirty="0">
                <a:solidFill>
                  <a:srgbClr val="00B050"/>
                </a:solidFill>
                <a:latin typeface="Times New Roman" pitchFamily="18" charset="0"/>
              </a:rPr>
              <a:t>(решения Калининского районного суда г. Челябинска от 20.02.2019 № 12-29/2019, от 04.02.2019 № 12-24/2019</a:t>
            </a:r>
            <a:r>
              <a:rPr lang="en-US" altLang="ru-RU" sz="1200" b="1" dirty="0">
                <a:solidFill>
                  <a:srgbClr val="00B050"/>
                </a:solidFill>
                <a:latin typeface="Times New Roman" pitchFamily="18" charset="0"/>
              </a:rPr>
              <a:t>, </a:t>
            </a:r>
            <a:r>
              <a:rPr lang="ru-RU" altLang="ru-RU" sz="1200" b="1" dirty="0">
                <a:solidFill>
                  <a:srgbClr val="00B050"/>
                </a:solidFill>
                <a:latin typeface="Times New Roman" pitchFamily="18" charset="0"/>
              </a:rPr>
              <a:t>решение Ленинского районного суда г. Челябинска от 10.07.2019 № 12-307</a:t>
            </a:r>
            <a:r>
              <a:rPr lang="en-US" altLang="ru-RU" sz="1200" b="1" dirty="0">
                <a:solidFill>
                  <a:srgbClr val="00B050"/>
                </a:solidFill>
                <a:latin typeface="Times New Roman" pitchFamily="18" charset="0"/>
              </a:rPr>
              <a:t>/</a:t>
            </a:r>
            <a:r>
              <a:rPr lang="ru-RU" altLang="ru-RU" sz="1200" b="1" dirty="0">
                <a:solidFill>
                  <a:srgbClr val="00B050"/>
                </a:solidFill>
                <a:latin typeface="Times New Roman" pitchFamily="18" charset="0"/>
              </a:rPr>
              <a:t>2019</a:t>
            </a:r>
            <a:r>
              <a:rPr lang="en-US" altLang="ru-RU" sz="1200" b="1" dirty="0">
                <a:solidFill>
                  <a:srgbClr val="00B050"/>
                </a:solidFill>
                <a:latin typeface="Times New Roman" pitchFamily="18" charset="0"/>
              </a:rPr>
              <a:t>, </a:t>
            </a:r>
            <a:r>
              <a:rPr lang="ru-RU" altLang="ru-RU" sz="1200" b="1" dirty="0">
                <a:solidFill>
                  <a:srgbClr val="00B050"/>
                </a:solidFill>
                <a:latin typeface="Times New Roman" pitchFamily="18" charset="0"/>
              </a:rPr>
              <a:t>решение Советского районного суда г. Челябинска от 27.08.2019 № 12-293</a:t>
            </a:r>
            <a:r>
              <a:rPr lang="en-US" altLang="ru-RU" sz="1200" b="1" dirty="0">
                <a:solidFill>
                  <a:srgbClr val="00B050"/>
                </a:solidFill>
                <a:latin typeface="Times New Roman" pitchFamily="18" charset="0"/>
              </a:rPr>
              <a:t>/</a:t>
            </a:r>
            <a:r>
              <a:rPr lang="ru-RU" altLang="ru-RU" sz="1200" b="1" dirty="0" smtClean="0">
                <a:solidFill>
                  <a:srgbClr val="00B050"/>
                </a:solidFill>
                <a:latin typeface="Times New Roman" pitchFamily="18" charset="0"/>
              </a:rPr>
              <a:t>2019, решение Копейского городского суда от 01.02.2022 № 12-13/2022, решения Челябинского областного суда от 15.07.2020 № 7-469/2020, от 14.05.2020 № 7-288/2020)</a:t>
            </a:r>
            <a:r>
              <a:rPr lang="ru-RU" altLang="ru-RU" sz="1200" dirty="0" smtClean="0">
                <a:solidFill>
                  <a:srgbClr val="00B050"/>
                </a:solidFill>
                <a:latin typeface="Times New Roman" pitchFamily="18" charset="0"/>
              </a:rPr>
              <a:t>;</a:t>
            </a:r>
          </a:p>
          <a:p>
            <a:pPr marL="285750" indent="-285750" algn="just">
              <a:spcBef>
                <a:spcPct val="0"/>
              </a:spcBef>
              <a:buClrTx/>
              <a:buFontTx/>
              <a:buChar char="-"/>
            </a:pPr>
            <a:r>
              <a:rPr lang="ru-RU" altLang="ru-RU" sz="1200" dirty="0">
                <a:solidFill>
                  <a:schemeClr val="tx1"/>
                </a:solidFill>
                <a:latin typeface="Times New Roman" pitchFamily="18" charset="0"/>
              </a:rPr>
              <a:t>несвоевременное размещение в Реестре контрактов сведений об оплате поставленных товаров, выполненных работ, оказанных услуг </a:t>
            </a:r>
            <a:r>
              <a:rPr lang="ru-RU" altLang="ru-RU" sz="1200" b="1" dirty="0" smtClean="0">
                <a:solidFill>
                  <a:srgbClr val="00B050"/>
                </a:solidFill>
                <a:latin typeface="Times New Roman" pitchFamily="18" charset="0"/>
              </a:rPr>
              <a:t>(решение Ленинского районного суда г. Челябинска от 30.11.2021 № 12-443/2021);</a:t>
            </a:r>
            <a:endParaRPr lang="ru-RU" altLang="ru-RU" sz="1200" b="1" dirty="0">
              <a:solidFill>
                <a:srgbClr val="00B050"/>
              </a:solidFill>
              <a:latin typeface="Times New Roman" pitchFamily="18" charset="0"/>
            </a:endParaRPr>
          </a:p>
          <a:p>
            <a:pPr marL="285750" indent="-285750" algn="just">
              <a:spcBef>
                <a:spcPct val="0"/>
              </a:spcBef>
              <a:buClrTx/>
              <a:buFontTx/>
              <a:buChar char="-"/>
            </a:pPr>
            <a:r>
              <a:rPr lang="ru-RU" altLang="ru-RU" sz="1200" dirty="0">
                <a:solidFill>
                  <a:schemeClr val="tx1"/>
                </a:solidFill>
                <a:latin typeface="Times New Roman" pitchFamily="18" charset="0"/>
              </a:rPr>
              <a:t> несвоевременное размещение в Реестре контрактов в ЕИС сведений о заключении контракта (например, спустя несколько месяцев) </a:t>
            </a:r>
            <a:r>
              <a:rPr lang="ru-RU" altLang="ru-RU" sz="1200" b="1" dirty="0">
                <a:solidFill>
                  <a:srgbClr val="00B050"/>
                </a:solidFill>
                <a:latin typeface="Times New Roman" pitchFamily="18" charset="0"/>
              </a:rPr>
              <a:t>(постановления о наложении штрафов по делам № 7.31-2/129-2018 от 26.01.2018, № 7.31-2/174-2018 от 07.03.2018, 7.31-2/194-2018 от 19.04.2018</a:t>
            </a:r>
            <a:r>
              <a:rPr lang="ru-RU" altLang="ru-RU" sz="1200" b="1" dirty="0" smtClean="0">
                <a:solidFill>
                  <a:srgbClr val="00B050"/>
                </a:solidFill>
                <a:latin typeface="Times New Roman" pitchFamily="18" charset="0"/>
              </a:rPr>
              <a:t>);</a:t>
            </a:r>
          </a:p>
          <a:p>
            <a:pPr marL="285750" indent="-285750" algn="just">
              <a:spcBef>
                <a:spcPct val="0"/>
              </a:spcBef>
              <a:buClrTx/>
              <a:buFontTx/>
              <a:buChar char="-"/>
            </a:pPr>
            <a:r>
              <a:rPr lang="ru-RU" altLang="ru-RU" sz="1200" dirty="0">
                <a:solidFill>
                  <a:schemeClr val="tx1"/>
                </a:solidFill>
                <a:latin typeface="Times New Roman" pitchFamily="18" charset="0"/>
              </a:rPr>
              <a:t>несвоевременное размещение в Реестре контрактов информации о расторжении контракта </a:t>
            </a:r>
            <a:r>
              <a:rPr lang="ru-RU" altLang="ru-RU" sz="1200" b="1" dirty="0">
                <a:solidFill>
                  <a:srgbClr val="00B050"/>
                </a:solidFill>
                <a:latin typeface="Times New Roman" pitchFamily="18" charset="0"/>
              </a:rPr>
              <a:t>(постановление о наложении штрафа по делу № 7.31-2/324-2018 от 24.07.2018). </a:t>
            </a:r>
          </a:p>
          <a:p>
            <a:pPr marL="285750" indent="-285750" algn="just">
              <a:spcBef>
                <a:spcPct val="0"/>
              </a:spcBef>
              <a:buClrTx/>
              <a:buFontTx/>
              <a:buChar char="-"/>
            </a:pPr>
            <a:endParaRPr lang="ru-RU" altLang="ru-RU" sz="1200" dirty="0" smtClean="0">
              <a:solidFill>
                <a:schemeClr val="tx1"/>
              </a:solidFill>
              <a:latin typeface="Times New Roman" pitchFamily="18" charset="0"/>
            </a:endParaRPr>
          </a:p>
          <a:p>
            <a:pPr marL="285750" indent="-285750" algn="just">
              <a:spcBef>
                <a:spcPct val="0"/>
              </a:spcBef>
              <a:buClrTx/>
              <a:buFontTx/>
              <a:buChar char="-"/>
            </a:pPr>
            <a:endParaRPr lang="ru-RU" altLang="ru-RU" sz="1200" dirty="0">
              <a:solidFill>
                <a:schemeClr val="tx1"/>
              </a:solidFill>
              <a:latin typeface="Times New Roman" pitchFamily="18" charset="0"/>
            </a:endParaRPr>
          </a:p>
          <a:p>
            <a:pPr marL="285750" indent="-285750" algn="just">
              <a:spcBef>
                <a:spcPct val="0"/>
              </a:spcBef>
              <a:buClrTx/>
              <a:buFontTx/>
              <a:buChar char="-"/>
            </a:pPr>
            <a:endParaRPr lang="ru-RU" altLang="ru-RU" sz="1800" dirty="0">
              <a:solidFill>
                <a:schemeClr val="tx1"/>
              </a:solidFill>
              <a:latin typeface="Times New Roman" pitchFamily="18" charset="0"/>
            </a:endParaRPr>
          </a:p>
          <a:p>
            <a:pPr algn="ctr">
              <a:spcBef>
                <a:spcPct val="0"/>
              </a:spcBef>
              <a:buClrTx/>
              <a:buFontTx/>
              <a:buNone/>
            </a:pPr>
            <a:endParaRPr lang="ru-RU" altLang="ru-RU" sz="1200" dirty="0">
              <a:solidFill>
                <a:srgbClr val="FF0000"/>
              </a:solidFill>
              <a:latin typeface="Times New Roman" pitchFamily="18" charset="0"/>
            </a:endParaRPr>
          </a:p>
        </p:txBody>
      </p:sp>
      <p:sp>
        <p:nvSpPr>
          <p:cNvPr id="17412" name="TextBox 4"/>
          <p:cNvSpPr txBox="1">
            <a:spLocks noChangeArrowheads="1"/>
          </p:cNvSpPr>
          <p:nvPr/>
        </p:nvSpPr>
        <p:spPr bwMode="auto">
          <a:xfrm>
            <a:off x="5004048" y="1196752"/>
            <a:ext cx="379002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just">
              <a:spcBef>
                <a:spcPct val="0"/>
              </a:spcBef>
              <a:buClrTx/>
              <a:buFontTx/>
              <a:buNone/>
            </a:pPr>
            <a:r>
              <a:rPr lang="ru-RU" altLang="ru-RU" sz="1400" b="1" u="sng" dirty="0">
                <a:solidFill>
                  <a:schemeClr val="tx1"/>
                </a:solidFill>
                <a:latin typeface="Times New Roman" pitchFamily="18" charset="0"/>
              </a:rPr>
              <a:t>В Реестр контрактов в соответствии с частью 2 статьи 103 ФЗ № 44 подлежит включению также следующая информация:</a:t>
            </a:r>
          </a:p>
          <a:p>
            <a:pPr algn="just">
              <a:spcBef>
                <a:spcPct val="0"/>
              </a:spcBef>
              <a:buClrTx/>
              <a:buFontTx/>
              <a:buNone/>
            </a:pPr>
            <a:r>
              <a:rPr lang="ru-RU" altLang="ru-RU" sz="1400" dirty="0">
                <a:solidFill>
                  <a:schemeClr val="tx1"/>
                </a:solidFill>
                <a:latin typeface="Times New Roman" pitchFamily="18" charset="0"/>
              </a:rPr>
              <a:t>1) копия заключенного контракта, подписанная усиленной электронной подписью заказчика;</a:t>
            </a:r>
          </a:p>
          <a:p>
            <a:pPr algn="just">
              <a:spcBef>
                <a:spcPct val="0"/>
              </a:spcBef>
              <a:buClrTx/>
              <a:buFontTx/>
              <a:buNone/>
            </a:pPr>
            <a:r>
              <a:rPr lang="ru-RU" altLang="ru-RU" sz="1400" dirty="0">
                <a:solidFill>
                  <a:schemeClr val="tx1"/>
                </a:solidFill>
                <a:latin typeface="Times New Roman" pitchFamily="18" charset="0"/>
              </a:rPr>
              <a:t>2) </a:t>
            </a:r>
            <a:r>
              <a:rPr lang="ru-RU" altLang="ru-RU" sz="1400" b="1" u="sng" dirty="0">
                <a:solidFill>
                  <a:schemeClr val="tx1"/>
                </a:solidFill>
                <a:latin typeface="Times New Roman" pitchFamily="18" charset="0"/>
              </a:rPr>
              <a:t>документ о приемке </a:t>
            </a:r>
            <a:r>
              <a:rPr lang="ru-RU" altLang="ru-RU" sz="1400" dirty="0">
                <a:solidFill>
                  <a:schemeClr val="tx1"/>
                </a:solidFill>
                <a:latin typeface="Times New Roman" pitchFamily="18" charset="0"/>
              </a:rPr>
              <a:t>в случае принятия решения о приемке поставленного товара, выполненной работы, оказанной услуги.</a:t>
            </a:r>
          </a:p>
        </p:txBody>
      </p:sp>
      <p:sp>
        <p:nvSpPr>
          <p:cNvPr id="6" name="Прямоугольник 5"/>
          <p:cNvSpPr/>
          <p:nvPr/>
        </p:nvSpPr>
        <p:spPr bwMode="auto">
          <a:xfrm>
            <a:off x="5004048" y="3140968"/>
            <a:ext cx="3934605" cy="3168351"/>
          </a:xfrm>
          <a:prstGeom prst="rect">
            <a:avLst/>
          </a:prstGeom>
          <a:solidFill>
            <a:schemeClr val="bg1"/>
          </a:solidFill>
          <a:ln w="9525" cap="flat" cmpd="sng" algn="ctr">
            <a:solidFill>
              <a:schemeClr val="tx1"/>
            </a:solidFill>
            <a:prstDash val="solid"/>
            <a:miter lim="800000"/>
            <a:headEnd type="none" w="med" len="med"/>
            <a:tailEnd type="none" w="med" len="med"/>
          </a:ln>
          <a:effectLst>
            <a:outerShdw blurRad="50800" dist="38100" algn="l" rotWithShape="0">
              <a:prstClr val="black">
                <a:alpha val="40000"/>
              </a:prstClr>
            </a:outerShdw>
          </a:effectLst>
        </p:spPr>
        <p:txBody>
          <a:bodyPr/>
          <a:lstStyle/>
          <a:p>
            <a:pPr algn="ctr">
              <a:defRPr/>
            </a:pPr>
            <a:r>
              <a:rPr lang="ru-RU" sz="2000" b="1" dirty="0">
                <a:solidFill>
                  <a:srgbClr val="FF0000"/>
                </a:solidFill>
                <a:latin typeface="Times New Roman" panose="02020603050405020304" pitchFamily="18" charset="0"/>
                <a:cs typeface="Times New Roman" panose="02020603050405020304" pitchFamily="18" charset="0"/>
              </a:rPr>
              <a:t>Срок для направления в федеральный орган исполнительной власти, осуществляющий правоприменительные функции по кассовому обслуживанию исполнения бюджетов бюджетной системы Российской Федерации  - </a:t>
            </a:r>
          </a:p>
          <a:p>
            <a:pPr algn="ctr">
              <a:defRPr/>
            </a:pPr>
            <a:r>
              <a:rPr lang="ru-RU" sz="2000" b="1" u="sng" dirty="0">
                <a:solidFill>
                  <a:srgbClr val="FF0000"/>
                </a:solidFill>
                <a:latin typeface="Times New Roman" panose="02020603050405020304" pitchFamily="18" charset="0"/>
                <a:cs typeface="Times New Roman" panose="02020603050405020304" pitchFamily="18" charset="0"/>
              </a:rPr>
              <a:t>5 рабочих дней с события! </a:t>
            </a:r>
          </a:p>
        </p:txBody>
      </p:sp>
    </p:spTree>
    <p:extLst>
      <p:ext uri="{BB962C8B-B14F-4D97-AF65-F5344CB8AC3E}">
        <p14:creationId xmlns:p14="http://schemas.microsoft.com/office/powerpoint/2010/main" val="39671681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8229600" cy="504056"/>
          </a:xfrm>
        </p:spPr>
        <p:txBody>
          <a:bodyPr>
            <a:normAutofit fontScale="90000"/>
          </a:bodyPr>
          <a:lstStyle/>
          <a:p>
            <a:pPr algn="ctr"/>
            <a:r>
              <a:rPr lang="ru-RU" dirty="0" smtClean="0">
                <a:solidFill>
                  <a:schemeClr val="tx1"/>
                </a:solidFill>
                <a:latin typeface="Times New Roman" panose="02020603050405020304" pitchFamily="18" charset="0"/>
                <a:cs typeface="Times New Roman" panose="02020603050405020304" pitchFamily="18" charset="0"/>
              </a:rPr>
              <a:t>Статья 7.32.5 КоАП РФ</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9856" y="1124744"/>
            <a:ext cx="8918648" cy="5305776"/>
          </a:xfrm>
        </p:spPr>
        <p:txBody>
          <a:bodyPr>
            <a:normAutofit/>
          </a:bodyPr>
          <a:lstStyle/>
          <a:p>
            <a:pPr marL="109728" indent="0" algn="just">
              <a:buNone/>
            </a:pPr>
            <a:r>
              <a:rPr lang="ru-RU" sz="1600" dirty="0">
                <a:solidFill>
                  <a:srgbClr val="FF0000"/>
                </a:solidFill>
                <a:latin typeface="Times New Roman" panose="02020603050405020304" pitchFamily="18" charset="0"/>
                <a:cs typeface="Times New Roman" panose="02020603050405020304" pitchFamily="18" charset="0"/>
              </a:rPr>
              <a:t>Часть 1:</a:t>
            </a:r>
            <a:r>
              <a:rPr lang="ru-RU" sz="1600" dirty="0">
                <a:latin typeface="Times New Roman" panose="02020603050405020304" pitchFamily="18" charset="0"/>
                <a:cs typeface="Times New Roman" panose="02020603050405020304" pitchFamily="18" charset="0"/>
              </a:rPr>
              <a:t> Нарушение должностным лицом заказчика срока и порядка оплаты товаров (работ, услуг) при осуществлении закупок для обеспечения государственных и муниципальных нужд, в том числе неисполнение обязанности по обеспечению авансирования, предусмотренного государственным или муниципальным </a:t>
            </a:r>
            <a:r>
              <a:rPr lang="ru-RU" sz="1600" dirty="0" smtClean="0">
                <a:latin typeface="Times New Roman" panose="02020603050405020304" pitchFamily="18" charset="0"/>
                <a:cs typeface="Times New Roman" panose="02020603050405020304" pitchFamily="18" charset="0"/>
              </a:rPr>
              <a:t>контрактом </a:t>
            </a:r>
            <a:r>
              <a:rPr lang="ru-RU" sz="1600" b="1" dirty="0" smtClean="0">
                <a:solidFill>
                  <a:srgbClr val="FF0000"/>
                </a:solidFill>
                <a:latin typeface="Times New Roman" panose="02020603050405020304" pitchFamily="18" charset="0"/>
                <a:cs typeface="Times New Roman" panose="02020603050405020304" pitchFamily="18" charset="0"/>
              </a:rPr>
              <a:t>(штраф от 30 до 50 тысяч рублей)</a:t>
            </a:r>
            <a:r>
              <a:rPr lang="ru-RU" sz="1600" dirty="0" smtClean="0">
                <a:latin typeface="Times New Roman" panose="02020603050405020304" pitchFamily="18" charset="0"/>
                <a:cs typeface="Times New Roman" panose="02020603050405020304" pitchFamily="18" charset="0"/>
              </a:rPr>
              <a:t>.</a:t>
            </a:r>
          </a:p>
          <a:p>
            <a:pPr marL="109728" indent="0" algn="just">
              <a:buNone/>
            </a:pPr>
            <a:r>
              <a:rPr lang="ru-RU" sz="1600" dirty="0">
                <a:solidFill>
                  <a:srgbClr val="FF0000"/>
                </a:solidFill>
                <a:latin typeface="Times New Roman" panose="02020603050405020304" pitchFamily="18" charset="0"/>
                <a:cs typeface="Times New Roman" panose="02020603050405020304" pitchFamily="18" charset="0"/>
              </a:rPr>
              <a:t>Часть 2:</a:t>
            </a:r>
            <a:r>
              <a:rPr lang="ru-RU" sz="1600" dirty="0">
                <a:latin typeface="Times New Roman" panose="02020603050405020304" pitchFamily="18" charset="0"/>
                <a:cs typeface="Times New Roman" panose="02020603050405020304" pitchFamily="18" charset="0"/>
              </a:rPr>
              <a:t> Совершение административного правонарушения, предусмотренного частью 1 </a:t>
            </a:r>
            <a:r>
              <a:rPr lang="ru-RU" sz="1600" dirty="0" smtClean="0">
                <a:latin typeface="Times New Roman" panose="02020603050405020304" pitchFamily="18" charset="0"/>
                <a:cs typeface="Times New Roman" panose="02020603050405020304" pitchFamily="18" charset="0"/>
              </a:rPr>
              <a:t>статьи 7.32.5 КоАП РФ, </a:t>
            </a:r>
            <a:r>
              <a:rPr lang="ru-RU" sz="1600" dirty="0">
                <a:latin typeface="Times New Roman" panose="02020603050405020304" pitchFamily="18" charset="0"/>
                <a:cs typeface="Times New Roman" panose="02020603050405020304" pitchFamily="18" charset="0"/>
              </a:rPr>
              <a:t>должностным лицом, ранее подвергнутым административному наказанию за аналогичное административное правонарушение </a:t>
            </a:r>
            <a:r>
              <a:rPr lang="ru-RU" sz="1600" b="1" dirty="0">
                <a:solidFill>
                  <a:srgbClr val="FF0000"/>
                </a:solidFill>
                <a:latin typeface="Times New Roman" panose="02020603050405020304" pitchFamily="18" charset="0"/>
                <a:cs typeface="Times New Roman" panose="02020603050405020304" pitchFamily="18" charset="0"/>
              </a:rPr>
              <a:t>(</a:t>
            </a:r>
            <a:r>
              <a:rPr lang="ru-RU" sz="1600" b="1" dirty="0" smtClean="0">
                <a:solidFill>
                  <a:srgbClr val="FF0000"/>
                </a:solidFill>
                <a:latin typeface="Times New Roman" panose="02020603050405020304" pitchFamily="18" charset="0"/>
                <a:cs typeface="Times New Roman" panose="02020603050405020304" pitchFamily="18" charset="0"/>
              </a:rPr>
              <a:t>дисквалификация </a:t>
            </a:r>
            <a:r>
              <a:rPr lang="ru-RU" sz="1600" b="1" dirty="0">
                <a:solidFill>
                  <a:srgbClr val="FF0000"/>
                </a:solidFill>
                <a:latin typeface="Times New Roman" panose="02020603050405020304" pitchFamily="18" charset="0"/>
                <a:cs typeface="Times New Roman" panose="02020603050405020304" pitchFamily="18" charset="0"/>
              </a:rPr>
              <a:t>на срок от одного года до двух </a:t>
            </a:r>
            <a:r>
              <a:rPr lang="ru-RU" sz="1600" b="1" dirty="0" smtClean="0">
                <a:solidFill>
                  <a:srgbClr val="FF0000"/>
                </a:solidFill>
                <a:latin typeface="Times New Roman" panose="02020603050405020304" pitchFamily="18" charset="0"/>
                <a:cs typeface="Times New Roman" panose="02020603050405020304" pitchFamily="18" charset="0"/>
              </a:rPr>
              <a:t>лет)</a:t>
            </a:r>
            <a:r>
              <a:rPr lang="ru-RU" sz="1600" dirty="0" smtClean="0">
                <a:latin typeface="Times New Roman" panose="02020603050405020304" pitchFamily="18" charset="0"/>
                <a:cs typeface="Times New Roman" panose="02020603050405020304" pitchFamily="18" charset="0"/>
              </a:rPr>
              <a:t>.</a:t>
            </a:r>
            <a:endParaRPr lang="ru-RU" sz="1200" b="1" dirty="0">
              <a:latin typeface="Times New Roman" panose="02020603050405020304" pitchFamily="18" charset="0"/>
              <a:cs typeface="Times New Roman" panose="02020603050405020304" pitchFamily="18" charset="0"/>
            </a:endParaRPr>
          </a:p>
          <a:p>
            <a:pPr marL="109728" indent="0" algn="just">
              <a:buNone/>
            </a:pPr>
            <a:r>
              <a:rPr lang="ru-RU" sz="1600" b="1" u="sng" dirty="0" smtClean="0">
                <a:solidFill>
                  <a:srgbClr val="7030A0"/>
                </a:solidFill>
                <a:latin typeface="Times New Roman" panose="02020603050405020304" pitchFamily="18" charset="0"/>
                <a:cs typeface="Times New Roman" panose="02020603050405020304" pitchFamily="18" charset="0"/>
              </a:rPr>
              <a:t>Письмо ФАС России от 28.08.2019 № ИА/74989/19:</a:t>
            </a:r>
          </a:p>
          <a:p>
            <a:pPr marL="109728" indent="0" algn="just">
              <a:buNone/>
            </a:pPr>
            <a:r>
              <a:rPr lang="ru-RU" sz="1400" dirty="0" smtClean="0">
                <a:latin typeface="Times New Roman" panose="02020603050405020304" pitchFamily="18" charset="0"/>
                <a:cs typeface="Times New Roman" panose="02020603050405020304" pitchFamily="18" charset="0"/>
              </a:rPr>
              <a:t>1) при </a:t>
            </a:r>
            <a:r>
              <a:rPr lang="ru-RU" sz="1400" dirty="0">
                <a:latin typeface="Times New Roman" panose="02020603050405020304" pitchFamily="18" charset="0"/>
                <a:cs typeface="Times New Roman" panose="02020603050405020304" pitchFamily="18" charset="0"/>
              </a:rPr>
              <a:t>отсутствии доведенных лимитов бюджетных обязательств отсутствует объект административного правонарушения, предусмотренного частью 1 статьи 7.32.5 КоАП, в связи с чем, должностное лицо заказчика не подлежит привлечению к административной ответственности за данное </a:t>
            </a:r>
            <a:r>
              <a:rPr lang="ru-RU" sz="1400" dirty="0" smtClean="0">
                <a:latin typeface="Times New Roman" panose="02020603050405020304" pitchFamily="18" charset="0"/>
                <a:cs typeface="Times New Roman" panose="02020603050405020304" pitchFamily="18" charset="0"/>
              </a:rPr>
              <a:t>правонарушение;</a:t>
            </a:r>
          </a:p>
          <a:p>
            <a:pPr marL="109728" indent="0" algn="just">
              <a:buNone/>
            </a:pPr>
            <a:r>
              <a:rPr lang="ru-RU" sz="1400" dirty="0" smtClean="0">
                <a:latin typeface="Times New Roman" panose="02020603050405020304" pitchFamily="18" charset="0"/>
                <a:cs typeface="Times New Roman" panose="02020603050405020304" pitchFamily="18" charset="0"/>
              </a:rPr>
              <a:t>2</a:t>
            </a:r>
            <a:r>
              <a:rPr lang="ru-RU" sz="1400" dirty="0">
                <a:latin typeface="Times New Roman" panose="02020603050405020304" pitchFamily="18" charset="0"/>
                <a:cs typeface="Times New Roman" panose="02020603050405020304" pitchFamily="18" charset="0"/>
              </a:rPr>
              <a:t>) инспекторы Счетной палаты Российской Федерации, уполномоченные должностные лица контрольно-счетных органов субъектов Российской </a:t>
            </a:r>
            <a:r>
              <a:rPr lang="ru-RU" sz="1400" dirty="0" smtClean="0">
                <a:latin typeface="Times New Roman" panose="02020603050405020304" pitchFamily="18" charset="0"/>
                <a:cs typeface="Times New Roman" panose="02020603050405020304" pitchFamily="18" charset="0"/>
              </a:rPr>
              <a:t>Федерации, </a:t>
            </a:r>
            <a:r>
              <a:rPr lang="ru-RU" sz="1400" dirty="0">
                <a:latin typeface="Times New Roman" panose="02020603050405020304" pitchFamily="18" charset="0"/>
                <a:cs typeface="Times New Roman" panose="02020603050405020304" pitchFamily="18" charset="0"/>
              </a:rPr>
              <a:t>вправе возбуждать дела по статье 15.15.11 КоАП РФ за нарушения главными распорядителями средств федерального бюджета сроков доведения лимитов бюджетных обязательств на закупку товаров, работ, </a:t>
            </a:r>
            <a:r>
              <a:rPr lang="ru-RU" sz="1400" dirty="0" smtClean="0">
                <a:latin typeface="Times New Roman" panose="02020603050405020304" pitchFamily="18" charset="0"/>
                <a:cs typeface="Times New Roman" panose="02020603050405020304" pitchFamily="18" charset="0"/>
              </a:rPr>
              <a:t>услуг.</a:t>
            </a:r>
          </a:p>
          <a:p>
            <a:pPr marL="109728" indent="0" algn="just">
              <a:buNone/>
            </a:pPr>
            <a:endParaRPr lang="ru-RU" sz="1400" dirty="0">
              <a:latin typeface="Times New Roman" panose="02020603050405020304" pitchFamily="18" charset="0"/>
              <a:cs typeface="Times New Roman" panose="02020603050405020304" pitchFamily="18" charset="0"/>
            </a:endParaRPr>
          </a:p>
          <a:p>
            <a:pPr marL="109728" indent="0" algn="ctr">
              <a:buNone/>
            </a:pPr>
            <a:r>
              <a:rPr lang="ru-RU" sz="1400" b="1" dirty="0" smtClean="0">
                <a:solidFill>
                  <a:srgbClr val="FF0000"/>
                </a:solidFill>
                <a:latin typeface="Times New Roman" panose="02020603050405020304" pitchFamily="18" charset="0"/>
                <a:cs typeface="Times New Roman" panose="02020603050405020304" pitchFamily="18" charset="0"/>
              </a:rPr>
              <a:t>Решения Копейского городского суда от 09.12.2021 № 12-349/2021, решение Кусинского районного суда от 27.01.2020 № 12-5/2020, Курчатовского районного суда от 11.08.2021 № 12-364/2021, Каслинского городского суда от 02.06.2021 № 12-44/2021, Карабашского городского суда от 02.11.2021 № 12-36/2021, решение Челябинского областного суда от 16.02.2022 № 7-150/2022    </a:t>
            </a:r>
          </a:p>
          <a:p>
            <a:pPr marL="109728" indent="0" algn="just">
              <a:buNone/>
            </a:pPr>
            <a:endParaRPr lang="ru-RU" sz="1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56199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3286132"/>
          </a:xfrm>
        </p:spPr>
        <p:txBody>
          <a:bodyPr/>
          <a:lstStyle/>
          <a:p>
            <a:pPr algn="ctr"/>
            <a:r>
              <a:rPr lang="ru-RU" b="1" dirty="0" smtClean="0">
                <a:latin typeface="Times New Roman" pitchFamily="18" charset="0"/>
                <a:cs typeface="Times New Roman" pitchFamily="18" charset="0"/>
              </a:rPr>
              <a:t>СПАСИБО ЗА ВНИМАНИЕ!!!!</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39552" y="476672"/>
            <a:ext cx="8230313" cy="648072"/>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814308160"/>
              </p:ext>
            </p:extLst>
          </p:nvPr>
        </p:nvGraphicFramePr>
        <p:xfrm>
          <a:off x="107504" y="1052736"/>
          <a:ext cx="8928992" cy="5688632"/>
        </p:xfrm>
        <a:graphic>
          <a:graphicData uri="http://schemas.openxmlformats.org/drawingml/2006/table">
            <a:tbl>
              <a:tblPr firstRow="1" bandRow="1">
                <a:tableStyleId>{5C22544A-7EE6-4342-B048-85BDC9FD1C3A}</a:tableStyleId>
              </a:tblPr>
              <a:tblGrid>
                <a:gridCol w="2284736"/>
                <a:gridCol w="6644256"/>
              </a:tblGrid>
              <a:tr h="5688632">
                <a:tc>
                  <a:txBody>
                    <a:bodyPr/>
                    <a:lstStyle/>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r>
                        <a:rPr lang="ru-RU" sz="1600" b="0" dirty="0" smtClean="0">
                          <a:solidFill>
                            <a:schemeClr val="tx1"/>
                          </a:solidFill>
                          <a:latin typeface="Times New Roman" panose="02020603050405020304" pitchFamily="18" charset="0"/>
                          <a:cs typeface="Times New Roman" panose="02020603050405020304" pitchFamily="18" charset="0"/>
                        </a:rPr>
                        <a:t>Постановление о наложении</a:t>
                      </a:r>
                      <a:r>
                        <a:rPr lang="ru-RU" sz="1600" b="0" baseline="0" dirty="0" smtClean="0">
                          <a:solidFill>
                            <a:schemeClr val="tx1"/>
                          </a:solidFill>
                          <a:latin typeface="Times New Roman" panose="02020603050405020304" pitchFamily="18" charset="0"/>
                          <a:cs typeface="Times New Roman" panose="02020603050405020304" pitchFamily="18" charset="0"/>
                        </a:rPr>
                        <a:t> штрафа по делу № 074/04/7.32-1535/2021 от 21.09.2021 – часть 4 статьи 7.32 КоАП РФ</a:t>
                      </a:r>
                      <a:endParaRPr lang="ru-RU" sz="16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endParaRPr lang="ru-RU" sz="1600" b="0" dirty="0" smtClean="0">
                        <a:solidFill>
                          <a:schemeClr val="tx1"/>
                        </a:solidFill>
                        <a:latin typeface="Times New Roman" panose="02020603050405020304" pitchFamily="18" charset="0"/>
                        <a:cs typeface="Times New Roman" panose="02020603050405020304" pitchFamily="18" charset="0"/>
                      </a:endParaRPr>
                    </a:p>
                    <a:p>
                      <a:pPr algn="just"/>
                      <a:r>
                        <a:rPr lang="ru-RU" sz="1600" b="0" dirty="0" smtClean="0">
                          <a:solidFill>
                            <a:schemeClr val="tx1"/>
                          </a:solidFill>
                          <a:latin typeface="Times New Roman" panose="02020603050405020304" pitchFamily="18" charset="0"/>
                          <a:cs typeface="Times New Roman" panose="02020603050405020304" pitchFamily="18" charset="0"/>
                        </a:rPr>
                        <a:t>Контракт</a:t>
                      </a:r>
                      <a:r>
                        <a:rPr lang="ru-RU" sz="1600" b="0" baseline="0" dirty="0" smtClean="0">
                          <a:solidFill>
                            <a:schemeClr val="tx1"/>
                          </a:solidFill>
                          <a:latin typeface="Times New Roman" panose="02020603050405020304" pitchFamily="18" charset="0"/>
                          <a:cs typeface="Times New Roman" panose="02020603050405020304" pitchFamily="18" charset="0"/>
                        </a:rPr>
                        <a:t> предусматривал поставку следующих товаров: </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бензин АИ-92 9000 литров на сумму 353 790 рублей;</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бензин АИ-95 в количестве 1250 литров на сумму 51200 рублей;</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топливо дизельное ДТ в количестве 16999 литров на сумму 757135,46 рублей  и 1 литр на сумму 64,82 рубля.</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Стороны 16.12.2020 заключили дополнительное соглашение № 2 и изменили количество товаров и цену:</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бензин АИ-92 5455 литров (39,3 % от контракта и 12,6 % от дополнительного соглашения № 1) на сумму 214 436,05 рублей (39,3 % от контракта  и 12,6 % от дополнительного соглашения № 1);</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бензин  АИ-95 780 литров (37,6 % от контракта и 14,7 % от  дополнительного соглашения № 1) на сумму 31 948,80 рублей (37,6 % от контракта и 14,7 % от дополнительного соглашения № 1;</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топливо дизельное ДТ 14200 литров (16,47% от контракта и 4,4 % от дополнительного соглашения № 1) на сумму 632 468 рублей (16,4 % от контракта и 4,4 % от дополнительного соглашения № 1).</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Нарушение части 2 статьи 34, пункта «б» пункта 1 части 1 статьи 95 ФЗ № 44.</a:t>
                      </a:r>
                    </a:p>
                    <a:p>
                      <a:pPr algn="just"/>
                      <a:r>
                        <a:rPr lang="ru-RU" sz="1600" b="0" baseline="0" dirty="0" smtClean="0">
                          <a:solidFill>
                            <a:schemeClr val="tx1"/>
                          </a:solidFill>
                          <a:latin typeface="Times New Roman" panose="02020603050405020304" pitchFamily="18" charset="0"/>
                          <a:cs typeface="Times New Roman" panose="02020603050405020304" pitchFamily="18" charset="0"/>
                        </a:rPr>
                        <a:t>Штраф 20 000 рублей.</a:t>
                      </a:r>
                    </a:p>
                  </a:txBody>
                  <a:tcPr>
                    <a:solidFill>
                      <a:schemeClr val="bg1"/>
                    </a:solidFill>
                  </a:tcPr>
                </a:tc>
              </a:tr>
            </a:tbl>
          </a:graphicData>
        </a:graphic>
      </p:graphicFrame>
    </p:spTree>
    <p:extLst>
      <p:ext uri="{BB962C8B-B14F-4D97-AF65-F5344CB8AC3E}">
        <p14:creationId xmlns:p14="http://schemas.microsoft.com/office/powerpoint/2010/main" val="988859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935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093282252"/>
              </p:ext>
            </p:extLst>
          </p:nvPr>
        </p:nvGraphicFramePr>
        <p:xfrm>
          <a:off x="0" y="0"/>
          <a:ext cx="9144000" cy="6929462"/>
        </p:xfrm>
        <a:graphic>
          <a:graphicData uri="http://schemas.openxmlformats.org/drawingml/2006/table">
            <a:tbl>
              <a:tblPr firstRow="1" bandRow="1">
                <a:tableStyleId>{21E4AEA4-8DFA-4A89-87EB-49C32662AFE0}</a:tableStyleId>
              </a:tblPr>
              <a:tblGrid>
                <a:gridCol w="1928794"/>
                <a:gridCol w="2143140"/>
                <a:gridCol w="2428892"/>
                <a:gridCol w="2643174"/>
              </a:tblGrid>
              <a:tr h="1401366">
                <a:tc>
                  <a:txBody>
                    <a:bodyPr/>
                    <a:lstStyle/>
                    <a:p>
                      <a:pPr algn="ctr"/>
                      <a:r>
                        <a:rPr lang="ru-RU" sz="1600" dirty="0" smtClean="0">
                          <a:solidFill>
                            <a:schemeClr val="tx1"/>
                          </a:solidFill>
                          <a:latin typeface="Times New Roman" pitchFamily="18" charset="0"/>
                          <a:cs typeface="Times New Roman" pitchFamily="18" charset="0"/>
                        </a:rPr>
                        <a:t>Форма контрольного мероприятия</a:t>
                      </a:r>
                      <a:endParaRPr lang="ru-RU" sz="1600" dirty="0">
                        <a:solidFill>
                          <a:schemeClr val="tx1"/>
                        </a:solidFill>
                        <a:latin typeface="Times New Roman" pitchFamily="18" charset="0"/>
                        <a:cs typeface="Times New Roman" pitchFamily="18" charset="0"/>
                      </a:endParaRPr>
                    </a:p>
                  </a:txBody>
                  <a:tcPr>
                    <a:solidFill>
                      <a:schemeClr val="bg2">
                        <a:lumMod val="50000"/>
                      </a:schemeClr>
                    </a:solidFill>
                  </a:tcPr>
                </a:tc>
                <a:tc>
                  <a:txBody>
                    <a:bodyPr/>
                    <a:lstStyle/>
                    <a:p>
                      <a:pPr algn="ctr"/>
                      <a:r>
                        <a:rPr lang="ru-RU" sz="1600" dirty="0" smtClean="0">
                          <a:solidFill>
                            <a:schemeClr val="tx1"/>
                          </a:solidFill>
                          <a:latin typeface="Times New Roman" pitchFamily="18" charset="0"/>
                          <a:cs typeface="Times New Roman" pitchFamily="18" charset="0"/>
                        </a:rPr>
                        <a:t>ФАС России и ТО</a:t>
                      </a:r>
                      <a:endParaRPr lang="ru-RU" sz="1600" dirty="0">
                        <a:solidFill>
                          <a:schemeClr val="tx1"/>
                        </a:solidFill>
                        <a:latin typeface="Times New Roman" pitchFamily="18" charset="0"/>
                        <a:cs typeface="Times New Roman" pitchFamily="18" charset="0"/>
                      </a:endParaRPr>
                    </a:p>
                  </a:txBody>
                  <a:tcPr>
                    <a:solidFill>
                      <a:schemeClr val="bg2">
                        <a:lumMod val="50000"/>
                      </a:schemeClr>
                    </a:solidFill>
                  </a:tcPr>
                </a:tc>
                <a:tc>
                  <a:txBody>
                    <a:bodyPr/>
                    <a:lstStyle/>
                    <a:p>
                      <a:pPr algn="ctr"/>
                      <a:r>
                        <a:rPr lang="ru-RU" sz="1600" dirty="0" smtClean="0">
                          <a:solidFill>
                            <a:schemeClr val="tx1"/>
                          </a:solidFill>
                          <a:latin typeface="Times New Roman" pitchFamily="18" charset="0"/>
                          <a:cs typeface="Times New Roman" pitchFamily="18" charset="0"/>
                        </a:rPr>
                        <a:t>ОИВ субъекта РФ</a:t>
                      </a:r>
                      <a:r>
                        <a:rPr lang="en-US" sz="1600" dirty="0" smtClean="0">
                          <a:solidFill>
                            <a:schemeClr val="tx1"/>
                          </a:solidFill>
                          <a:latin typeface="Times New Roman" pitchFamily="18" charset="0"/>
                          <a:cs typeface="Times New Roman" pitchFamily="18" charset="0"/>
                        </a:rPr>
                        <a:t>,</a:t>
                      </a:r>
                      <a:r>
                        <a:rPr lang="en-US" sz="1600" baseline="0" dirty="0" smtClean="0">
                          <a:solidFill>
                            <a:schemeClr val="tx1"/>
                          </a:solidFill>
                          <a:latin typeface="Times New Roman" pitchFamily="18" charset="0"/>
                          <a:cs typeface="Times New Roman" pitchFamily="18" charset="0"/>
                        </a:rPr>
                        <a:t> </a:t>
                      </a:r>
                      <a:r>
                        <a:rPr lang="ru-RU" sz="1600"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600" dirty="0">
                        <a:solidFill>
                          <a:schemeClr val="tx1"/>
                        </a:solidFill>
                        <a:latin typeface="Times New Roman" pitchFamily="18" charset="0"/>
                        <a:cs typeface="Times New Roman" pitchFamily="18" charset="0"/>
                      </a:endParaRPr>
                    </a:p>
                  </a:txBody>
                  <a:tcPr>
                    <a:solidFill>
                      <a:schemeClr val="bg2">
                        <a:lumMod val="50000"/>
                      </a:schemeClr>
                    </a:solidFill>
                  </a:tcPr>
                </a:tc>
                <a:tc>
                  <a:txBody>
                    <a:bodyPr/>
                    <a:lstStyle/>
                    <a:p>
                      <a:pPr algn="ctr"/>
                      <a:r>
                        <a:rPr lang="ru-RU" sz="1600" dirty="0" smtClean="0">
                          <a:solidFill>
                            <a:schemeClr val="tx1"/>
                          </a:solidFill>
                          <a:latin typeface="Times New Roman" pitchFamily="18" charset="0"/>
                          <a:cs typeface="Times New Roman" pitchFamily="18" charset="0"/>
                        </a:rPr>
                        <a:t>ОМСУ</a:t>
                      </a:r>
                      <a:r>
                        <a:rPr lang="en-US" sz="1600" dirty="0" smtClean="0">
                          <a:solidFill>
                            <a:schemeClr val="tx1"/>
                          </a:solidFill>
                          <a:latin typeface="Times New Roman" pitchFamily="18" charset="0"/>
                          <a:cs typeface="Times New Roman" pitchFamily="18" charset="0"/>
                        </a:rPr>
                        <a:t>, </a:t>
                      </a:r>
                      <a:r>
                        <a:rPr lang="ru-RU" sz="1600"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600" dirty="0">
                        <a:solidFill>
                          <a:schemeClr val="tx1"/>
                        </a:solidFill>
                        <a:latin typeface="Times New Roman" pitchFamily="18" charset="0"/>
                        <a:cs typeface="Times New Roman" pitchFamily="18" charset="0"/>
                      </a:endParaRPr>
                    </a:p>
                  </a:txBody>
                  <a:tcPr>
                    <a:solidFill>
                      <a:schemeClr val="bg2">
                        <a:lumMod val="50000"/>
                      </a:schemeClr>
                    </a:solidFill>
                  </a:tcPr>
                </a:tc>
              </a:tr>
              <a:tr h="2682615">
                <a:tc>
                  <a:txBody>
                    <a:bodyPr/>
                    <a:lstStyle/>
                    <a:p>
                      <a:pPr algn="ctr"/>
                      <a:r>
                        <a:rPr lang="ru-RU" sz="1600" dirty="0" smtClean="0">
                          <a:solidFill>
                            <a:schemeClr val="tx1"/>
                          </a:solidFill>
                          <a:latin typeface="Times New Roman" pitchFamily="18" charset="0"/>
                          <a:cs typeface="Times New Roman" pitchFamily="18" charset="0"/>
                        </a:rPr>
                        <a:t>Рассмотрение жалоб на субъектов контроля</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en-US" sz="1600" dirty="0" smtClean="0">
                          <a:solidFill>
                            <a:schemeClr val="tx1"/>
                          </a:solidFill>
                          <a:latin typeface="Times New Roman" pitchFamily="18" charset="0"/>
                          <a:cs typeface="Times New Roman" pitchFamily="18" charset="0"/>
                        </a:rPr>
                        <a:t>+</a:t>
                      </a:r>
                      <a:endParaRPr lang="ru-RU" sz="1600" dirty="0" smtClean="0">
                        <a:solidFill>
                          <a:schemeClr val="tx1"/>
                        </a:solidFill>
                        <a:latin typeface="Times New Roman" pitchFamily="18" charset="0"/>
                        <a:cs typeface="Times New Roman" pitchFamily="18" charset="0"/>
                      </a:endParaRPr>
                    </a:p>
                    <a:p>
                      <a:pPr algn="ctr"/>
                      <a:r>
                        <a:rPr lang="en-US" sz="1600" dirty="0" smtClean="0">
                          <a:solidFill>
                            <a:schemeClr val="tx1"/>
                          </a:solidFill>
                          <a:latin typeface="Times New Roman" pitchFamily="18" charset="0"/>
                          <a:cs typeface="Times New Roman" pitchFamily="18" charset="0"/>
                        </a:rPr>
                        <a:t> (</a:t>
                      </a:r>
                      <a:r>
                        <a:rPr lang="ru-RU" sz="1600" baseline="0" dirty="0" smtClean="0">
                          <a:solidFill>
                            <a:schemeClr val="tx1"/>
                          </a:solidFill>
                          <a:latin typeface="Times New Roman" pitchFamily="18" charset="0"/>
                          <a:cs typeface="Times New Roman" pitchFamily="18" charset="0"/>
                        </a:rPr>
                        <a:t>в том числе на операторов электронных площадок)</a:t>
                      </a:r>
                    </a:p>
                    <a:p>
                      <a:pPr algn="ctr"/>
                      <a:r>
                        <a:rPr lang="ru-RU" sz="1600" baseline="0" dirty="0" smtClean="0">
                          <a:solidFill>
                            <a:schemeClr val="tx1"/>
                          </a:solidFill>
                          <a:latin typeface="Times New Roman" pitchFamily="18" charset="0"/>
                          <a:cs typeface="Times New Roman" pitchFamily="18" charset="0"/>
                        </a:rPr>
                        <a:t>в отношении  заказчиков вне зависимости от  уровня бюджета</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en-US" sz="1600" dirty="0" smtClean="0">
                          <a:solidFill>
                            <a:schemeClr val="tx1"/>
                          </a:solidFill>
                          <a:latin typeface="Times New Roman" pitchFamily="18" charset="0"/>
                          <a:cs typeface="Times New Roman" pitchFamily="18" charset="0"/>
                        </a:rPr>
                        <a:t>+</a:t>
                      </a:r>
                      <a:r>
                        <a:rPr lang="ru-RU" sz="1600" dirty="0" smtClean="0">
                          <a:solidFill>
                            <a:schemeClr val="tx1"/>
                          </a:solidFill>
                          <a:latin typeface="Times New Roman" pitchFamily="18" charset="0"/>
                          <a:cs typeface="Times New Roman" pitchFamily="18" charset="0"/>
                        </a:rPr>
                        <a:t> </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en-US" sz="1600" dirty="0" smtClean="0">
                          <a:solidFill>
                            <a:schemeClr val="tx1"/>
                          </a:solidFill>
                          <a:latin typeface="Times New Roman" pitchFamily="18" charset="0"/>
                          <a:cs typeface="Times New Roman" pitchFamily="18" charset="0"/>
                        </a:rPr>
                        <a:t>+</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r>
              <a:tr h="1255999">
                <a:tc>
                  <a:txBody>
                    <a:bodyPr/>
                    <a:lstStyle/>
                    <a:p>
                      <a:pPr algn="ctr"/>
                      <a:r>
                        <a:rPr lang="ru-RU" sz="1600" dirty="0" smtClean="0">
                          <a:solidFill>
                            <a:schemeClr val="tx1"/>
                          </a:solidFill>
                          <a:latin typeface="Times New Roman" pitchFamily="18" charset="0"/>
                          <a:cs typeface="Times New Roman" pitchFamily="18" charset="0"/>
                        </a:rPr>
                        <a:t>Проведение плановых</a:t>
                      </a:r>
                      <a:r>
                        <a:rPr lang="ru-RU" sz="1600" baseline="0" dirty="0" smtClean="0">
                          <a:solidFill>
                            <a:schemeClr val="tx1"/>
                          </a:solidFill>
                          <a:latin typeface="Times New Roman" pitchFamily="18" charset="0"/>
                          <a:cs typeface="Times New Roman" pitchFamily="18" charset="0"/>
                        </a:rPr>
                        <a:t> проверок</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solidFill>
                            <a:schemeClr val="tx1"/>
                          </a:solidFill>
                          <a:latin typeface="Times New Roman" pitchFamily="18" charset="0"/>
                          <a:cs typeface="Times New Roman" pitchFamily="18" charset="0"/>
                        </a:rPr>
                        <a:t>в</a:t>
                      </a:r>
                      <a:r>
                        <a:rPr lang="ru-RU" sz="1600" baseline="0" dirty="0" smtClean="0">
                          <a:solidFill>
                            <a:schemeClr val="tx1"/>
                          </a:solidFill>
                          <a:latin typeface="Times New Roman" pitchFamily="18" charset="0"/>
                          <a:cs typeface="Times New Roman" pitchFamily="18" charset="0"/>
                        </a:rPr>
                        <a:t> отношении федеральных заказчиков</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solidFill>
                            <a:schemeClr val="tx1"/>
                          </a:solidFill>
                          <a:latin typeface="Times New Roman" pitchFamily="18" charset="0"/>
                          <a:cs typeface="Times New Roman" pitchFamily="18" charset="0"/>
                        </a:rPr>
                        <a:t>в отношении </a:t>
                      </a:r>
                      <a:r>
                        <a:rPr lang="ru-RU" sz="1600" baseline="0" dirty="0" smtClean="0">
                          <a:solidFill>
                            <a:schemeClr val="tx1"/>
                          </a:solidFill>
                          <a:latin typeface="Times New Roman" pitchFamily="18" charset="0"/>
                          <a:cs typeface="Times New Roman" pitchFamily="18" charset="0"/>
                        </a:rPr>
                        <a:t> областных заказчиков</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solidFill>
                            <a:schemeClr val="tx1"/>
                          </a:solidFill>
                          <a:latin typeface="Times New Roman" pitchFamily="18" charset="0"/>
                          <a:cs typeface="Times New Roman" pitchFamily="18" charset="0"/>
                        </a:rPr>
                        <a:t>в отношении</a:t>
                      </a:r>
                      <a:r>
                        <a:rPr lang="ru-RU" sz="1600" baseline="0" dirty="0" smtClean="0">
                          <a:solidFill>
                            <a:schemeClr val="tx1"/>
                          </a:solidFill>
                          <a:latin typeface="Times New Roman" pitchFamily="18" charset="0"/>
                          <a:cs typeface="Times New Roman" pitchFamily="18" charset="0"/>
                        </a:rPr>
                        <a:t> муниципальных заказчиков</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r>
              <a:tr h="1589482">
                <a:tc>
                  <a:txBody>
                    <a:bodyPr/>
                    <a:lstStyle/>
                    <a:p>
                      <a:pPr algn="ctr"/>
                      <a:r>
                        <a:rPr lang="ru-RU" sz="1600" dirty="0" smtClean="0">
                          <a:solidFill>
                            <a:schemeClr val="tx1"/>
                          </a:solidFill>
                          <a:latin typeface="Times New Roman" pitchFamily="18" charset="0"/>
                          <a:cs typeface="Times New Roman" pitchFamily="18" charset="0"/>
                        </a:rPr>
                        <a:t>Проведение внеплановых</a:t>
                      </a:r>
                      <a:r>
                        <a:rPr lang="ru-RU" sz="1600" baseline="0" dirty="0" smtClean="0">
                          <a:solidFill>
                            <a:schemeClr val="tx1"/>
                          </a:solidFill>
                          <a:latin typeface="Times New Roman" pitchFamily="18" charset="0"/>
                          <a:cs typeface="Times New Roman" pitchFamily="18" charset="0"/>
                        </a:rPr>
                        <a:t> проверок</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latin typeface="Times New Roman" pitchFamily="18" charset="0"/>
                          <a:cs typeface="Times New Roman" pitchFamily="18" charset="0"/>
                        </a:rPr>
                        <a:t>в отношении  заказчиков вне зависимости от  уровня бюджета</a:t>
                      </a:r>
                      <a:endParaRPr lang="ru-RU" sz="1600" dirty="0" smtClean="0">
                        <a:solidFill>
                          <a:schemeClr val="tx1"/>
                        </a:solidFill>
                        <a:latin typeface="Times New Roman" pitchFamily="18" charset="0"/>
                        <a:cs typeface="Times New Roman" pitchFamily="18" charset="0"/>
                      </a:endParaRPr>
                    </a:p>
                    <a:p>
                      <a:pPr algn="ct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tx1"/>
                          </a:solidFill>
                          <a:latin typeface="Times New Roman" pitchFamily="18" charset="0"/>
                          <a:cs typeface="Times New Roman" pitchFamily="18" charset="0"/>
                        </a:rPr>
                        <a:t>в отношении </a:t>
                      </a:r>
                      <a:r>
                        <a:rPr lang="ru-RU" sz="1600" baseline="0" dirty="0" smtClean="0">
                          <a:solidFill>
                            <a:schemeClr val="tx1"/>
                          </a:solidFill>
                          <a:latin typeface="Times New Roman" pitchFamily="18" charset="0"/>
                          <a:cs typeface="Times New Roman" pitchFamily="18" charset="0"/>
                        </a:rPr>
                        <a:t> областных  и муниципальных заказчиков</a:t>
                      </a:r>
                      <a:endParaRPr lang="ru-RU" sz="1600" dirty="0" smtClean="0">
                        <a:solidFill>
                          <a:schemeClr val="tx1"/>
                        </a:solidFill>
                        <a:latin typeface="Times New Roman" pitchFamily="18" charset="0"/>
                        <a:cs typeface="Times New Roman" pitchFamily="18" charset="0"/>
                      </a:endParaRPr>
                    </a:p>
                    <a:p>
                      <a:pPr algn="ct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tx1"/>
                          </a:solidFill>
                          <a:latin typeface="Times New Roman" pitchFamily="18" charset="0"/>
                          <a:cs typeface="Times New Roman" pitchFamily="18" charset="0"/>
                        </a:rPr>
                        <a:t>в отношении</a:t>
                      </a:r>
                      <a:r>
                        <a:rPr lang="ru-RU" sz="1600" baseline="0" dirty="0" smtClean="0">
                          <a:solidFill>
                            <a:schemeClr val="tx1"/>
                          </a:solidFill>
                          <a:latin typeface="Times New Roman" pitchFamily="18" charset="0"/>
                          <a:cs typeface="Times New Roman" pitchFamily="18" charset="0"/>
                        </a:rPr>
                        <a:t> муниципальных заказчиков</a:t>
                      </a:r>
                      <a:endParaRPr lang="ru-RU" sz="1600" dirty="0" smtClean="0">
                        <a:solidFill>
                          <a:schemeClr val="tx1"/>
                        </a:solidFill>
                        <a:latin typeface="Times New Roman" pitchFamily="18" charset="0"/>
                        <a:cs typeface="Times New Roman" pitchFamily="18" charset="0"/>
                      </a:endParaRPr>
                    </a:p>
                    <a:p>
                      <a:pPr algn="ct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317856455"/>
              </p:ext>
            </p:extLst>
          </p:nvPr>
        </p:nvGraphicFramePr>
        <p:xfrm>
          <a:off x="0" y="0"/>
          <a:ext cx="9144000" cy="7185660"/>
        </p:xfrm>
        <a:graphic>
          <a:graphicData uri="http://schemas.openxmlformats.org/drawingml/2006/table">
            <a:tbl>
              <a:tblPr firstRow="1" bandRow="1">
                <a:tableStyleId>{21E4AEA4-8DFA-4A89-87EB-49C32662AFE0}</a:tableStyleId>
              </a:tblPr>
              <a:tblGrid>
                <a:gridCol w="2286000"/>
                <a:gridCol w="2286000"/>
                <a:gridCol w="2286000"/>
                <a:gridCol w="2286000"/>
              </a:tblGrid>
              <a:tr h="1714500">
                <a:tc>
                  <a:txBody>
                    <a:bodyPr/>
                    <a:lstStyle/>
                    <a:p>
                      <a:pPr algn="ctr"/>
                      <a:r>
                        <a:rPr lang="ru-RU" sz="1600" b="1" dirty="0" smtClean="0">
                          <a:solidFill>
                            <a:schemeClr val="tx1"/>
                          </a:solidFill>
                          <a:latin typeface="Times New Roman" pitchFamily="18" charset="0"/>
                          <a:cs typeface="Times New Roman" pitchFamily="18" charset="0"/>
                        </a:rPr>
                        <a:t>Форма контрольного  мероприятия</a:t>
                      </a:r>
                      <a:endParaRPr lang="ru-RU" sz="1600" b="1" dirty="0">
                        <a:solidFill>
                          <a:schemeClr val="tx1"/>
                        </a:solidFill>
                        <a:latin typeface="Times New Roman" pitchFamily="18" charset="0"/>
                        <a:cs typeface="Times New Roman" pitchFamily="18" charset="0"/>
                      </a:endParaRPr>
                    </a:p>
                  </a:txBody>
                  <a:tcPr>
                    <a:solidFill>
                      <a:schemeClr val="bg2">
                        <a:lumMod val="50000"/>
                      </a:schemeClr>
                    </a:solidFill>
                  </a:tcPr>
                </a:tc>
                <a:tc>
                  <a:txBody>
                    <a:bodyPr/>
                    <a:lstStyle/>
                    <a:p>
                      <a:pPr algn="ctr"/>
                      <a:r>
                        <a:rPr lang="ru-RU" sz="1600" b="1" dirty="0" smtClean="0">
                          <a:solidFill>
                            <a:schemeClr val="tx1"/>
                          </a:solidFill>
                          <a:latin typeface="Times New Roman" pitchFamily="18" charset="0"/>
                          <a:cs typeface="Times New Roman" pitchFamily="18" charset="0"/>
                        </a:rPr>
                        <a:t>ФАС России и ТО</a:t>
                      </a:r>
                      <a:endParaRPr lang="ru-RU" sz="1600" b="1" dirty="0">
                        <a:solidFill>
                          <a:schemeClr val="tx1"/>
                        </a:solidFill>
                        <a:latin typeface="Times New Roman" pitchFamily="18" charset="0"/>
                        <a:cs typeface="Times New Roman" pitchFamily="18" charset="0"/>
                      </a:endParaRPr>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latin typeface="Times New Roman" pitchFamily="18" charset="0"/>
                          <a:cs typeface="Times New Roman" pitchFamily="18" charset="0"/>
                        </a:rPr>
                        <a:t>ОИВ субъекта РФ</a:t>
                      </a:r>
                      <a:r>
                        <a:rPr lang="en-US" sz="1600" b="1" dirty="0" smtClean="0">
                          <a:solidFill>
                            <a:schemeClr val="tx1"/>
                          </a:solidFill>
                          <a:latin typeface="Times New Roman" pitchFamily="18" charset="0"/>
                          <a:cs typeface="Times New Roman" pitchFamily="18" charset="0"/>
                        </a:rPr>
                        <a:t>,</a:t>
                      </a:r>
                      <a:r>
                        <a:rPr lang="en-US" sz="1600" b="1" baseline="0" dirty="0" smtClean="0">
                          <a:solidFill>
                            <a:schemeClr val="tx1"/>
                          </a:solidFill>
                          <a:latin typeface="Times New Roman" pitchFamily="18" charset="0"/>
                          <a:cs typeface="Times New Roman" pitchFamily="18" charset="0"/>
                        </a:rPr>
                        <a:t> </a:t>
                      </a:r>
                      <a:r>
                        <a:rPr lang="ru-RU" sz="1600" b="1"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600" b="1" dirty="0" smtClean="0">
                        <a:solidFill>
                          <a:schemeClr val="tx1"/>
                        </a:solidFill>
                        <a:latin typeface="Times New Roman" pitchFamily="18" charset="0"/>
                        <a:cs typeface="Times New Roman" pitchFamily="18" charset="0"/>
                      </a:endParaRPr>
                    </a:p>
                    <a:p>
                      <a:pPr algn="ctr"/>
                      <a:endParaRPr lang="ru-RU" sz="1600" b="1" dirty="0"/>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latin typeface="Times New Roman" pitchFamily="18" charset="0"/>
                          <a:cs typeface="Times New Roman" pitchFamily="18" charset="0"/>
                        </a:rPr>
                        <a:t>ОМСУ</a:t>
                      </a:r>
                      <a:r>
                        <a:rPr lang="en-US" sz="1600" b="1" dirty="0" smtClean="0">
                          <a:solidFill>
                            <a:schemeClr val="tx1"/>
                          </a:solidFill>
                          <a:latin typeface="Times New Roman" pitchFamily="18" charset="0"/>
                          <a:cs typeface="Times New Roman" pitchFamily="18" charset="0"/>
                        </a:rPr>
                        <a:t>, </a:t>
                      </a:r>
                      <a:r>
                        <a:rPr lang="ru-RU" sz="1600" b="1"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600" b="1" dirty="0" smtClean="0">
                        <a:solidFill>
                          <a:schemeClr val="tx1"/>
                        </a:solidFill>
                        <a:latin typeface="Times New Roman" pitchFamily="18" charset="0"/>
                        <a:cs typeface="Times New Roman" pitchFamily="18" charset="0"/>
                      </a:endParaRPr>
                    </a:p>
                    <a:p>
                      <a:pPr algn="ctr"/>
                      <a:endParaRPr lang="ru-RU" sz="1600" b="1" dirty="0"/>
                    </a:p>
                  </a:txBody>
                  <a:tcPr>
                    <a:solidFill>
                      <a:schemeClr val="bg2">
                        <a:lumMod val="50000"/>
                      </a:schemeClr>
                    </a:solidFill>
                  </a:tcPr>
                </a:tc>
              </a:tr>
              <a:tr h="1714500">
                <a:tc>
                  <a:txBody>
                    <a:bodyPr/>
                    <a:lstStyle/>
                    <a:p>
                      <a:pPr algn="ctr"/>
                      <a:r>
                        <a:rPr lang="ru-RU" sz="1600" dirty="0" smtClean="0">
                          <a:latin typeface="Times New Roman" pitchFamily="18" charset="0"/>
                          <a:cs typeface="Times New Roman" pitchFamily="18" charset="0"/>
                        </a:rPr>
                        <a:t>Рассмотрение</a:t>
                      </a:r>
                      <a:r>
                        <a:rPr lang="ru-RU" sz="1600" baseline="0" dirty="0" smtClean="0">
                          <a:latin typeface="Times New Roman" pitchFamily="18" charset="0"/>
                          <a:cs typeface="Times New Roman" pitchFamily="18" charset="0"/>
                        </a:rPr>
                        <a:t> вопроса о включении участников закупок в Реестр недобросовестных поставщиков (подрядчиков</a:t>
                      </a:r>
                      <a:r>
                        <a:rPr lang="en-US" sz="1600" baseline="0" dirty="0" smtClean="0">
                          <a:latin typeface="Times New Roman" pitchFamily="18" charset="0"/>
                          <a:cs typeface="Times New Roman" pitchFamily="18" charset="0"/>
                        </a:rPr>
                        <a:t>, </a:t>
                      </a:r>
                      <a:r>
                        <a:rPr lang="ru-RU" sz="1600" baseline="0" dirty="0" smtClean="0">
                          <a:latin typeface="Times New Roman" pitchFamily="18" charset="0"/>
                          <a:cs typeface="Times New Roman" pitchFamily="18" charset="0"/>
                        </a:rPr>
                        <a:t>исполнителей)</a:t>
                      </a:r>
                      <a:endParaRPr lang="ru-RU" sz="1600" dirty="0">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a:txBody>
                  <a:tcPr>
                    <a:solidFill>
                      <a:schemeClr val="bg2">
                        <a:lumMod val="90000"/>
                      </a:schemeClr>
                    </a:solidFill>
                  </a:tcPr>
                </a:tc>
                <a:tc>
                  <a:txBody>
                    <a:bodyPr/>
                    <a:lstStyle/>
                    <a:p>
                      <a:endParaRPr lang="ru-RU"/>
                    </a:p>
                  </a:txBody>
                  <a:tcPr>
                    <a:solidFill>
                      <a:schemeClr val="bg2">
                        <a:lumMod val="90000"/>
                      </a:schemeClr>
                    </a:solidFill>
                  </a:tcPr>
                </a:tc>
                <a:tc>
                  <a:txBody>
                    <a:bodyPr/>
                    <a:lstStyle/>
                    <a:p>
                      <a:endParaRPr lang="ru-RU"/>
                    </a:p>
                  </a:txBody>
                  <a:tcPr>
                    <a:solidFill>
                      <a:schemeClr val="bg2">
                        <a:lumMod val="90000"/>
                      </a:schemeClr>
                    </a:solidFill>
                  </a:tcPr>
                </a:tc>
              </a:tr>
              <a:tr h="1714500">
                <a:tc>
                  <a:txBody>
                    <a:bodyPr/>
                    <a:lstStyle/>
                    <a:p>
                      <a:pPr algn="ctr"/>
                      <a:r>
                        <a:rPr lang="ru-RU" sz="1600" dirty="0" smtClean="0">
                          <a:latin typeface="Times New Roman" pitchFamily="18" charset="0"/>
                          <a:cs typeface="Times New Roman" pitchFamily="18" charset="0"/>
                        </a:rPr>
                        <a:t>Рассмотрение уведомлений</a:t>
                      </a:r>
                      <a:r>
                        <a:rPr lang="ru-RU" sz="1600" baseline="0" dirty="0" smtClean="0">
                          <a:latin typeface="Times New Roman" pitchFamily="18" charset="0"/>
                          <a:cs typeface="Times New Roman" pitchFamily="18" charset="0"/>
                        </a:rPr>
                        <a:t> о заключении контрактов по  части 1 статьи 93 ФЗ № 44</a:t>
                      </a:r>
                      <a:endParaRPr lang="ru-RU" sz="1600" dirty="0">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solidFill>
                            <a:schemeClr val="tx1"/>
                          </a:solidFill>
                          <a:latin typeface="Times New Roman" pitchFamily="18" charset="0"/>
                          <a:cs typeface="Times New Roman" pitchFamily="18" charset="0"/>
                        </a:rPr>
                        <a:t>в</a:t>
                      </a:r>
                      <a:r>
                        <a:rPr lang="ru-RU" sz="1600" baseline="0" dirty="0" smtClean="0">
                          <a:solidFill>
                            <a:schemeClr val="tx1"/>
                          </a:solidFill>
                          <a:latin typeface="Times New Roman" pitchFamily="18" charset="0"/>
                          <a:cs typeface="Times New Roman" pitchFamily="18" charset="0"/>
                        </a:rPr>
                        <a:t> отношении федеральных заказчиков</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solidFill>
                            <a:schemeClr val="tx1"/>
                          </a:solidFill>
                          <a:latin typeface="Times New Roman" pitchFamily="18" charset="0"/>
                          <a:cs typeface="Times New Roman" pitchFamily="18" charset="0"/>
                        </a:rPr>
                        <a:t>в отношении </a:t>
                      </a:r>
                      <a:r>
                        <a:rPr lang="ru-RU" sz="1600" baseline="0" dirty="0" smtClean="0">
                          <a:solidFill>
                            <a:schemeClr val="tx1"/>
                          </a:solidFill>
                          <a:latin typeface="Times New Roman" pitchFamily="18" charset="0"/>
                          <a:cs typeface="Times New Roman" pitchFamily="18" charset="0"/>
                        </a:rPr>
                        <a:t> областных заказчиков</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solidFill>
                            <a:schemeClr val="tx1"/>
                          </a:solidFill>
                          <a:latin typeface="Times New Roman" pitchFamily="18" charset="0"/>
                          <a:cs typeface="Times New Roman" pitchFamily="18" charset="0"/>
                        </a:rPr>
                        <a:t>в отношении</a:t>
                      </a:r>
                      <a:r>
                        <a:rPr lang="ru-RU" sz="1600" baseline="0" dirty="0" smtClean="0">
                          <a:solidFill>
                            <a:schemeClr val="tx1"/>
                          </a:solidFill>
                          <a:latin typeface="Times New Roman" pitchFamily="18" charset="0"/>
                          <a:cs typeface="Times New Roman" pitchFamily="18" charset="0"/>
                        </a:rPr>
                        <a:t> муниципальных заказчиков</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r>
              <a:tr h="1714500">
                <a:tc>
                  <a:txBody>
                    <a:bodyPr/>
                    <a:lstStyle/>
                    <a:p>
                      <a:pPr algn="ctr"/>
                      <a:r>
                        <a:rPr lang="ru-RU" sz="1600" dirty="0" smtClean="0">
                          <a:latin typeface="Times New Roman" pitchFamily="18" charset="0"/>
                          <a:cs typeface="Times New Roman" pitchFamily="18" charset="0"/>
                        </a:rPr>
                        <a:t>Контроль за соблюдением антимонопольного законодательства</a:t>
                      </a:r>
                      <a:endParaRPr lang="ru-RU" sz="1600" dirty="0">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a:txBody>
                  <a:tcPr>
                    <a:solidFill>
                      <a:schemeClr val="bg2">
                        <a:lumMod val="90000"/>
                      </a:schemeClr>
                    </a:solidFill>
                  </a:tcPr>
                </a:tc>
                <a:tc>
                  <a:txBody>
                    <a:bodyPr/>
                    <a:lstStyle/>
                    <a:p>
                      <a:endParaRPr lang="ru-RU" dirty="0"/>
                    </a:p>
                  </a:txBody>
                  <a:tcPr>
                    <a:solidFill>
                      <a:schemeClr val="bg2">
                        <a:lumMod val="90000"/>
                      </a:schemeClr>
                    </a:solidFill>
                  </a:tcPr>
                </a:tc>
                <a:tc>
                  <a:txBody>
                    <a:bodyPr/>
                    <a:lstStyle/>
                    <a:p>
                      <a:endParaRPr lang="ru-RU" dirty="0"/>
                    </a:p>
                  </a:txBody>
                  <a:tcPr>
                    <a:solidFill>
                      <a:schemeClr val="bg2">
                        <a:lumMod val="90000"/>
                      </a:schemeClr>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408047431"/>
              </p:ext>
            </p:extLst>
          </p:nvPr>
        </p:nvGraphicFramePr>
        <p:xfrm>
          <a:off x="0" y="0"/>
          <a:ext cx="9144004" cy="7033952"/>
        </p:xfrm>
        <a:graphic>
          <a:graphicData uri="http://schemas.openxmlformats.org/drawingml/2006/table">
            <a:tbl>
              <a:tblPr firstRow="1" bandRow="1">
                <a:tableStyleId>{21E4AEA4-8DFA-4A89-87EB-49C32662AFE0}</a:tableStyleId>
              </a:tblPr>
              <a:tblGrid>
                <a:gridCol w="2286001"/>
                <a:gridCol w="1428743"/>
                <a:gridCol w="2571768"/>
                <a:gridCol w="2857492"/>
              </a:tblGrid>
              <a:tr h="16625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solidFill>
                            <a:schemeClr val="tx1"/>
                          </a:solidFill>
                          <a:latin typeface="Times New Roman" pitchFamily="18" charset="0"/>
                          <a:cs typeface="Times New Roman" pitchFamily="18" charset="0"/>
                        </a:rPr>
                        <a:t>Форма контрольного  мероприятия</a:t>
                      </a:r>
                    </a:p>
                    <a:p>
                      <a:pPr algn="ctr"/>
                      <a:endParaRPr lang="ru-RU" dirty="0"/>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solidFill>
                            <a:schemeClr val="tx1"/>
                          </a:solidFill>
                          <a:latin typeface="Times New Roman" pitchFamily="18" charset="0"/>
                          <a:cs typeface="Times New Roman" pitchFamily="18" charset="0"/>
                        </a:rPr>
                        <a:t>ФАС России и ТО</a:t>
                      </a:r>
                    </a:p>
                    <a:p>
                      <a:pPr algn="ctr"/>
                      <a:endParaRPr lang="ru-RU" dirty="0"/>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solidFill>
                            <a:schemeClr val="tx1"/>
                          </a:solidFill>
                          <a:latin typeface="Times New Roman" pitchFamily="18" charset="0"/>
                          <a:cs typeface="Times New Roman" pitchFamily="18" charset="0"/>
                        </a:rPr>
                        <a:t>ОИВ субъекта РФ</a:t>
                      </a:r>
                      <a:r>
                        <a:rPr lang="en-US" sz="1800" b="1" dirty="0" smtClean="0">
                          <a:solidFill>
                            <a:schemeClr val="tx1"/>
                          </a:solidFill>
                          <a:latin typeface="Times New Roman" pitchFamily="18" charset="0"/>
                          <a:cs typeface="Times New Roman" pitchFamily="18" charset="0"/>
                        </a:rPr>
                        <a:t>,</a:t>
                      </a:r>
                      <a:r>
                        <a:rPr lang="en-US" sz="1800" b="1" baseline="0" dirty="0" smtClean="0">
                          <a:solidFill>
                            <a:schemeClr val="tx1"/>
                          </a:solidFill>
                          <a:latin typeface="Times New Roman" pitchFamily="18" charset="0"/>
                          <a:cs typeface="Times New Roman" pitchFamily="18" charset="0"/>
                        </a:rPr>
                        <a:t> </a:t>
                      </a:r>
                      <a:r>
                        <a:rPr lang="ru-RU" sz="1800" b="1"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800" b="1" dirty="0" smtClean="0">
                        <a:solidFill>
                          <a:schemeClr val="tx1"/>
                        </a:solidFill>
                        <a:latin typeface="Times New Roman" pitchFamily="18" charset="0"/>
                        <a:cs typeface="Times New Roman" pitchFamily="18" charset="0"/>
                      </a:endParaRPr>
                    </a:p>
                    <a:p>
                      <a:pPr algn="ctr"/>
                      <a:endParaRPr lang="ru-RU" dirty="0"/>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solidFill>
                            <a:schemeClr val="tx1"/>
                          </a:solidFill>
                          <a:latin typeface="Times New Roman" pitchFamily="18" charset="0"/>
                          <a:cs typeface="Times New Roman" pitchFamily="18" charset="0"/>
                        </a:rPr>
                        <a:t>ОМСУ</a:t>
                      </a:r>
                      <a:r>
                        <a:rPr lang="en-US" sz="1800" b="1" dirty="0" smtClean="0">
                          <a:solidFill>
                            <a:schemeClr val="tx1"/>
                          </a:solidFill>
                          <a:latin typeface="Times New Roman" pitchFamily="18" charset="0"/>
                          <a:cs typeface="Times New Roman" pitchFamily="18" charset="0"/>
                        </a:rPr>
                        <a:t>, </a:t>
                      </a:r>
                      <a:r>
                        <a:rPr lang="ru-RU" sz="1800" b="1"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800" b="1" dirty="0" smtClean="0">
                        <a:solidFill>
                          <a:schemeClr val="tx1"/>
                        </a:solidFill>
                        <a:latin typeface="Times New Roman" pitchFamily="18" charset="0"/>
                        <a:cs typeface="Times New Roman" pitchFamily="18" charset="0"/>
                      </a:endParaRPr>
                    </a:p>
                    <a:p>
                      <a:pPr algn="ctr"/>
                      <a:endParaRPr lang="ru-RU" dirty="0"/>
                    </a:p>
                  </a:txBody>
                  <a:tcPr>
                    <a:solidFill>
                      <a:schemeClr val="bg2">
                        <a:lumMod val="50000"/>
                      </a:schemeClr>
                    </a:solidFill>
                  </a:tcPr>
                </a:tc>
              </a:tr>
              <a:tr h="2597727">
                <a:tc>
                  <a:txBody>
                    <a:bodyPr/>
                    <a:lstStyle/>
                    <a:p>
                      <a:pPr algn="ctr"/>
                      <a:r>
                        <a:rPr lang="ru-RU" sz="1600" dirty="0" smtClean="0">
                          <a:solidFill>
                            <a:schemeClr val="tx1"/>
                          </a:solidFill>
                          <a:latin typeface="Times New Roman" pitchFamily="18" charset="0"/>
                          <a:cs typeface="Times New Roman" pitchFamily="18" charset="0"/>
                        </a:rPr>
                        <a:t>Контроль</a:t>
                      </a:r>
                      <a:r>
                        <a:rPr lang="ru-RU" sz="1600" baseline="0" dirty="0" smtClean="0">
                          <a:solidFill>
                            <a:schemeClr val="tx1"/>
                          </a:solidFill>
                          <a:latin typeface="Times New Roman" pitchFamily="18" charset="0"/>
                          <a:cs typeface="Times New Roman" pitchFamily="18" charset="0"/>
                        </a:rPr>
                        <a:t> за соблюдением государственного оборонного заказа</a:t>
                      </a:r>
                      <a:endParaRPr lang="ru-RU" sz="1600" dirty="0">
                        <a:solidFill>
                          <a:schemeClr val="tx1"/>
                        </a:solidFill>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t>+</a:t>
                      </a:r>
                      <a:endParaRPr lang="ru-RU" sz="1600" dirty="0"/>
                    </a:p>
                  </a:txBody>
                  <a:tcPr>
                    <a:solidFill>
                      <a:schemeClr val="bg2">
                        <a:lumMod val="90000"/>
                      </a:schemeClr>
                    </a:solidFill>
                  </a:tcPr>
                </a:tc>
                <a:tc>
                  <a:txBody>
                    <a:bodyPr/>
                    <a:lstStyle/>
                    <a:p>
                      <a:pPr algn="ctr"/>
                      <a:endParaRPr lang="ru-RU" sz="1600" dirty="0"/>
                    </a:p>
                  </a:txBody>
                  <a:tcPr>
                    <a:solidFill>
                      <a:schemeClr val="bg2">
                        <a:lumMod val="90000"/>
                      </a:schemeClr>
                    </a:solidFill>
                  </a:tcPr>
                </a:tc>
                <a:tc>
                  <a:txBody>
                    <a:bodyPr/>
                    <a:lstStyle/>
                    <a:p>
                      <a:endParaRPr lang="ru-RU" dirty="0"/>
                    </a:p>
                  </a:txBody>
                  <a:tcPr>
                    <a:solidFill>
                      <a:schemeClr val="bg2">
                        <a:lumMod val="90000"/>
                      </a:schemeClr>
                    </a:solidFill>
                  </a:tcPr>
                </a:tc>
              </a:tr>
              <a:tr h="2597727">
                <a:tc>
                  <a:txBody>
                    <a:bodyPr/>
                    <a:lstStyle/>
                    <a:p>
                      <a:pPr algn="ctr"/>
                      <a:r>
                        <a:rPr lang="ru-RU" sz="1600" dirty="0" smtClean="0">
                          <a:latin typeface="Times New Roman" pitchFamily="18" charset="0"/>
                          <a:cs typeface="Times New Roman" pitchFamily="18" charset="0"/>
                        </a:rPr>
                        <a:t>Привлечение виновных лиц</a:t>
                      </a:r>
                      <a:r>
                        <a:rPr lang="ru-RU" sz="1600" baseline="0" dirty="0" smtClean="0">
                          <a:latin typeface="Times New Roman" pitchFamily="18" charset="0"/>
                          <a:cs typeface="Times New Roman" pitchFamily="18" charset="0"/>
                        </a:rPr>
                        <a:t> в нарушении законодательства о контрактной системе к административной ответственности</a:t>
                      </a:r>
                      <a:endParaRPr lang="ru-RU" sz="1600" dirty="0">
                        <a:latin typeface="Times New Roman" pitchFamily="18" charset="0"/>
                        <a:cs typeface="Times New Roman" pitchFamily="18" charset="0"/>
                      </a:endParaRPr>
                    </a:p>
                  </a:txBody>
                  <a:tcPr>
                    <a:solidFill>
                      <a:schemeClr val="bg2">
                        <a:lumMod val="90000"/>
                      </a:schemeClr>
                    </a:solidFill>
                  </a:tcPr>
                </a:tc>
                <a:tc>
                  <a:txBody>
                    <a:bodyPr/>
                    <a:lstStyle/>
                    <a:p>
                      <a:pPr algn="ctr"/>
                      <a:r>
                        <a:rPr lang="ru-RU" sz="1600" dirty="0" smtClean="0"/>
                        <a:t>+</a:t>
                      </a:r>
                      <a:endParaRPr lang="ru-RU" sz="1600" dirty="0"/>
                    </a:p>
                  </a:txBody>
                  <a:tcPr>
                    <a:solidFill>
                      <a:schemeClr val="bg2">
                        <a:lumMod val="90000"/>
                      </a:schemeClr>
                    </a:solidFill>
                  </a:tcPr>
                </a:tc>
                <a:tc>
                  <a:txBody>
                    <a:bodyPr/>
                    <a:lstStyle/>
                    <a:p>
                      <a:pPr algn="ctr"/>
                      <a:r>
                        <a:rPr lang="ru-RU" sz="1600" dirty="0" smtClean="0"/>
                        <a:t>+</a:t>
                      </a:r>
                      <a:endParaRPr lang="ru-RU" sz="1600" dirty="0"/>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latin typeface="Times New Roman" pitchFamily="18" charset="0"/>
                          <a:cs typeface="Times New Roman" pitchFamily="18" charset="0"/>
                        </a:rPr>
                        <a:t>Не обладают правом на возбуждение и рассмотрение дел об административных правонарушениях</a:t>
                      </a:r>
                      <a:r>
                        <a:rPr lang="ru-RU" sz="1600" baseline="0" dirty="0" smtClean="0">
                          <a:latin typeface="Times New Roman" pitchFamily="18" charset="0"/>
                          <a:cs typeface="Times New Roman" pitchFamily="18" charset="0"/>
                        </a:rPr>
                        <a:t>. В случае выявления нарушений направляю информацию в ФАС России и её ТО или в </a:t>
                      </a:r>
                      <a:r>
                        <a:rPr lang="ru-RU" sz="1600" b="0" dirty="0" smtClean="0">
                          <a:solidFill>
                            <a:schemeClr val="tx1"/>
                          </a:solidFill>
                          <a:latin typeface="Times New Roman" pitchFamily="18" charset="0"/>
                          <a:cs typeface="Times New Roman" pitchFamily="18" charset="0"/>
                        </a:rPr>
                        <a:t>ОИВ субъекта РФ</a:t>
                      </a:r>
                      <a:r>
                        <a:rPr lang="en-US" sz="1600" b="0" dirty="0" smtClean="0">
                          <a:solidFill>
                            <a:schemeClr val="tx1"/>
                          </a:solidFill>
                          <a:latin typeface="Times New Roman" pitchFamily="18" charset="0"/>
                          <a:cs typeface="Times New Roman" pitchFamily="18" charset="0"/>
                        </a:rPr>
                        <a:t>,</a:t>
                      </a:r>
                      <a:r>
                        <a:rPr lang="en-US" sz="1600" b="0" baseline="0" dirty="0" smtClean="0">
                          <a:solidFill>
                            <a:schemeClr val="tx1"/>
                          </a:solidFill>
                          <a:latin typeface="Times New Roman" pitchFamily="18" charset="0"/>
                          <a:cs typeface="Times New Roman" pitchFamily="18" charset="0"/>
                        </a:rPr>
                        <a:t> </a:t>
                      </a:r>
                      <a:r>
                        <a:rPr lang="ru-RU" sz="1600" b="0" baseline="0" dirty="0" smtClean="0">
                          <a:solidFill>
                            <a:schemeClr val="tx1"/>
                          </a:solidFill>
                          <a:latin typeface="Times New Roman" pitchFamily="18" charset="0"/>
                          <a:cs typeface="Times New Roman" pitchFamily="18" charset="0"/>
                        </a:rPr>
                        <a:t>уполномоченный на осуществление контроля</a:t>
                      </a:r>
                      <a:endParaRPr lang="ru-RU" sz="1600" b="0" dirty="0" smtClean="0">
                        <a:solidFill>
                          <a:schemeClr val="tx1"/>
                        </a:solidFill>
                        <a:latin typeface="Times New Roman" pitchFamily="18" charset="0"/>
                        <a:cs typeface="Times New Roman" pitchFamily="18" charset="0"/>
                      </a:endParaRPr>
                    </a:p>
                    <a:p>
                      <a:endParaRPr lang="ru-RU" sz="1600" dirty="0">
                        <a:latin typeface="Times New Roman" pitchFamily="18" charset="0"/>
                        <a:cs typeface="Times New Roman" pitchFamily="18" charset="0"/>
                      </a:endParaRPr>
                    </a:p>
                  </a:txBody>
                  <a:tcPr>
                    <a:solidFill>
                      <a:schemeClr val="bg2">
                        <a:lumMod val="90000"/>
                      </a:schemeClr>
                    </a:solid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9108503" cy="6857999"/>
          </a:xfrm>
          <a:prstGeom prst="rect">
            <a:avLst/>
          </a:prstGeom>
        </p:spPr>
      </p:pic>
    </p:spTree>
    <p:extLst>
      <p:ext uri="{BB962C8B-B14F-4D97-AF65-F5344CB8AC3E}">
        <p14:creationId xmlns:p14="http://schemas.microsoft.com/office/powerpoint/2010/main" val="1699278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48680"/>
            <a:ext cx="8856984" cy="1066800"/>
          </a:xfrm>
        </p:spPr>
        <p:txBody>
          <a:bodyPr>
            <a:normAutofit fontScale="90000"/>
          </a:bodyPr>
          <a:lstStyle/>
          <a:p>
            <a:pPr algn="ctr"/>
            <a:r>
              <a:rPr lang="ru-RU" sz="1600" b="1" dirty="0">
                <a:solidFill>
                  <a:schemeClr val="tx1"/>
                </a:solidFill>
                <a:latin typeface="Times New Roman" panose="02020603050405020304" pitchFamily="18" charset="0"/>
                <a:cs typeface="Times New Roman" panose="02020603050405020304" pitchFamily="18" charset="0"/>
              </a:rPr>
              <a:t>Приказ ФАС России от 13.10.2015 </a:t>
            </a:r>
            <a:r>
              <a:rPr lang="ru-RU" sz="1600" b="1" dirty="0" smtClean="0">
                <a:solidFill>
                  <a:schemeClr val="tx1"/>
                </a:solidFill>
                <a:latin typeface="Times New Roman" panose="02020603050405020304" pitchFamily="18" charset="0"/>
                <a:cs typeface="Times New Roman" panose="02020603050405020304" pitchFamily="18" charset="0"/>
              </a:rPr>
              <a:t>№ </a:t>
            </a:r>
            <a:r>
              <a:rPr lang="ru-RU" sz="1600" b="1" dirty="0">
                <a:solidFill>
                  <a:schemeClr val="tx1"/>
                </a:solidFill>
                <a:latin typeface="Times New Roman" panose="02020603050405020304" pitchFamily="18" charset="0"/>
                <a:cs typeface="Times New Roman" panose="02020603050405020304" pitchFamily="18" charset="0"/>
              </a:rPr>
              <a:t>955/15</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smtClean="0">
                <a:solidFill>
                  <a:schemeClr val="tx1"/>
                </a:solidFill>
                <a:latin typeface="Times New Roman" panose="02020603050405020304" pitchFamily="18" charset="0"/>
                <a:cs typeface="Times New Roman" panose="02020603050405020304" pitchFamily="18" charset="0"/>
              </a:rPr>
              <a:t>«О </a:t>
            </a:r>
            <a:r>
              <a:rPr lang="ru-RU" sz="1600" b="1" dirty="0">
                <a:solidFill>
                  <a:schemeClr val="tx1"/>
                </a:solidFill>
                <a:latin typeface="Times New Roman" panose="02020603050405020304" pitchFamily="18" charset="0"/>
                <a:cs typeface="Times New Roman" panose="02020603050405020304" pitchFamily="18" charset="0"/>
              </a:rPr>
              <a:t>координации деятельности центрального аппарата ФАС России и территориальных органов ФАС России при осуществлении контроля в сфере закупок в соответствии с Федеральным законом от 05.04.2013 </a:t>
            </a:r>
            <a:r>
              <a:rPr lang="ru-RU" sz="1600" b="1" dirty="0" smtClean="0">
                <a:solidFill>
                  <a:schemeClr val="tx1"/>
                </a:solidFill>
                <a:latin typeface="Times New Roman" panose="02020603050405020304" pitchFamily="18" charset="0"/>
                <a:cs typeface="Times New Roman" panose="02020603050405020304" pitchFamily="18" charset="0"/>
              </a:rPr>
              <a:t>№ 44-ФЗ «О </a:t>
            </a:r>
            <a:r>
              <a:rPr lang="ru-RU" sz="1600" b="1" dirty="0">
                <a:solidFill>
                  <a:schemeClr val="tx1"/>
                </a:solidFill>
                <a:latin typeface="Times New Roman" panose="02020603050405020304" pitchFamily="18" charset="0"/>
                <a:cs typeface="Times New Roman" panose="02020603050405020304" pitchFamily="18" charset="0"/>
              </a:rPr>
              <a:t>контрактной системе в сфере закупок товаров, работ, услуг для обеспечения государственных и муниципальных </a:t>
            </a:r>
            <a:r>
              <a:rPr lang="ru-RU" sz="1600" b="1" dirty="0" smtClean="0">
                <a:solidFill>
                  <a:schemeClr val="tx1"/>
                </a:solidFill>
                <a:latin typeface="Times New Roman" panose="02020603050405020304" pitchFamily="18" charset="0"/>
                <a:cs typeface="Times New Roman" panose="02020603050405020304" pitchFamily="18" charset="0"/>
              </a:rPr>
              <a:t>нужд», </a:t>
            </a:r>
            <a:r>
              <a:rPr lang="ru-RU" sz="1600" b="1" dirty="0">
                <a:solidFill>
                  <a:schemeClr val="tx1"/>
                </a:solidFill>
                <a:latin typeface="Times New Roman" panose="02020603050405020304" pitchFamily="18" charset="0"/>
                <a:cs typeface="Times New Roman" panose="02020603050405020304" pitchFamily="18" charset="0"/>
              </a:rPr>
              <a:t>а также при осуществлении полномочий по ведению реестра недобросовестных поставщиков (подрядчиков, исполнителей</a:t>
            </a:r>
            <a:r>
              <a:rPr lang="ru-RU" sz="1600" b="1" dirty="0" smtClean="0">
                <a:solidFill>
                  <a:schemeClr val="tx1"/>
                </a:solidFill>
                <a:latin typeface="Times New Roman" panose="02020603050405020304" pitchFamily="18" charset="0"/>
                <a:cs typeface="Times New Roman" panose="02020603050405020304" pitchFamily="18" charset="0"/>
              </a:rPr>
              <a:t>)»</a:t>
            </a:r>
            <a:r>
              <a:rPr lang="ru-RU" sz="2000" b="1" dirty="0">
                <a:solidFill>
                  <a:schemeClr val="tx1"/>
                </a:solidFill>
                <a:latin typeface="Times New Roman" panose="02020603050405020304" pitchFamily="18" charset="0"/>
                <a:cs typeface="Times New Roman" panose="02020603050405020304" pitchFamily="18" charset="0"/>
              </a:rPr>
              <a:t/>
            </a:r>
            <a:br>
              <a:rPr lang="ru-RU" sz="2000" b="1" dirty="0">
                <a:solidFill>
                  <a:schemeClr val="tx1"/>
                </a:solidFill>
                <a:latin typeface="Times New Roman" panose="02020603050405020304" pitchFamily="18" charset="0"/>
                <a:cs typeface="Times New Roman" panose="02020603050405020304" pitchFamily="18" charset="0"/>
              </a:rPr>
            </a:b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7504" y="1628800"/>
            <a:ext cx="8856984" cy="5040560"/>
          </a:xfrm>
        </p:spPr>
        <p:txBody>
          <a:bodyPr>
            <a:normAutofit fontScale="85000" lnSpcReduction="20000"/>
          </a:bodyPr>
          <a:lstStyle/>
          <a:p>
            <a:pPr algn="just"/>
            <a:r>
              <a:rPr lang="ru-RU" sz="1400" b="1" u="sng" dirty="0">
                <a:latin typeface="Times New Roman" panose="02020603050405020304" pitchFamily="18" charset="0"/>
                <a:cs typeface="Times New Roman" panose="02020603050405020304" pitchFamily="18" charset="0"/>
              </a:rPr>
              <a:t>1. Территориальным органам ФАС России:</a:t>
            </a:r>
          </a:p>
          <a:p>
            <a:pPr algn="just"/>
            <a:r>
              <a:rPr lang="ru-RU" sz="1400" dirty="0">
                <a:latin typeface="Times New Roman" panose="02020603050405020304" pitchFamily="18" charset="0"/>
                <a:cs typeface="Times New Roman" panose="02020603050405020304" pitchFamily="18" charset="0"/>
              </a:rPr>
              <a:t>1.1. Передавать для рассмотрения в центральный аппарат ФАС России жалобы на действия (бездействие) заказчика, уполномоченного органа, уполномоченного учреждения, специализированной организации, комиссии по осуществлению закупок, ее членов, должностных лиц контрактной службы, контрактного </a:t>
            </a:r>
            <a:r>
              <a:rPr lang="ru-RU" sz="1400" dirty="0" smtClean="0">
                <a:latin typeface="Times New Roman" panose="02020603050405020304" pitchFamily="18" charset="0"/>
                <a:cs typeface="Times New Roman" panose="02020603050405020304" pitchFamily="18" charset="0"/>
              </a:rPr>
              <a:t>управляющего, </a:t>
            </a:r>
            <a:r>
              <a:rPr lang="ru-RU" sz="1400" dirty="0">
                <a:latin typeface="Times New Roman" panose="02020603050405020304" pitchFamily="18" charset="0"/>
                <a:cs typeface="Times New Roman" panose="02020603050405020304" pitchFamily="18" charset="0"/>
              </a:rPr>
              <a:t>обращения (информацию) для проведения внеплановых проверок, обращения о включении информации о недобросовестных поставщиках (подрядчиках, исполнителях) в реестр недобросовестных поставщиков (подрядчиков, исполнителей) при осуществлении закупок для обеспечения государственных и муниципальных нужд, начальная (максимальная) цена которых составляет 1 (один) миллиард рублей и более.</a:t>
            </a:r>
          </a:p>
          <a:p>
            <a:pPr algn="just"/>
            <a:r>
              <a:rPr lang="ru-RU" sz="1400" dirty="0">
                <a:latin typeface="Times New Roman" panose="02020603050405020304" pitchFamily="18" charset="0"/>
                <a:cs typeface="Times New Roman" panose="02020603050405020304" pitchFamily="18" charset="0"/>
              </a:rPr>
              <a:t>1.2. Передавать для рассмотрения в центральный аппарат ФАС России обращения о согласовании заключения контракта с единственным поставщиком (подрядчиком, исполнителем) при осуществлении закупок для обеспечения федеральных нужд, начальная (максимальная) цена которых составляет 1 (один) миллиард рублей и более</a:t>
            </a:r>
            <a:r>
              <a:rPr lang="ru-RU" sz="1400" dirty="0" smtClean="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1.3. Передавать для рассмотрения в центральный аппарат ФАС России жалобы, обращения (информацию) для проведения внеплановых проверок, обращения о включении информации о недобросовестных поставщиках (подрядчиках, исполнителях) в реестр недобросовестных поставщиков (подрядчиков, исполнителей), обращения о согласовании заключения контракта с единственным поставщиком (подрядчиком, исполнителем) при осуществлении закупок для федеральных нужд в соответствии с частью 6 статьи 15 </a:t>
            </a:r>
            <a:r>
              <a:rPr lang="ru-RU" sz="1400" dirty="0" smtClean="0">
                <a:latin typeface="Times New Roman" panose="02020603050405020304" pitchFamily="18" charset="0"/>
                <a:cs typeface="Times New Roman" panose="02020603050405020304" pitchFamily="18" charset="0"/>
              </a:rPr>
              <a:t>ФЗ № 44.</a:t>
            </a:r>
          </a:p>
          <a:p>
            <a:pPr algn="just"/>
            <a:r>
              <a:rPr lang="ru-RU" sz="1400" dirty="0">
                <a:latin typeface="Times New Roman" panose="02020603050405020304" pitchFamily="18" charset="0"/>
                <a:cs typeface="Times New Roman" panose="02020603050405020304" pitchFamily="18" charset="0"/>
              </a:rPr>
              <a:t>1.4. Передавать для рассмотрения в центральный аппарат ФАС России обращения (информацию) для проведения внеплановых проверок соответствия действий оператора электронной площадки, в том числе связанных с аккредитацией участника закупки на электронной площадке, требованиям законодательства Российской Федерации о контрактной системе в сфере закупок товаров, работ, услуг для обеспечения государственных и муниципальных нужд.</a:t>
            </a:r>
          </a:p>
          <a:p>
            <a:pPr algn="just"/>
            <a:r>
              <a:rPr lang="ru-RU" sz="1400" dirty="0">
                <a:latin typeface="Times New Roman" panose="02020603050405020304" pitchFamily="18" charset="0"/>
                <a:cs typeface="Times New Roman" panose="02020603050405020304" pitchFamily="18" charset="0"/>
              </a:rPr>
              <a:t>Передавать для рассмотрения в центральный аппарат ФАС России жалобы, обращения (информацию) для проведения внеплановых проверок, обращения о включении информации о недобросовестных поставщиках (подрядчиках, исполнителях) в реестр недобросовестных поставщиков (подрядчиков, исполнителей), обращения о согласовании заключения контракта с единственным поставщиком (подрядчиком, исполнителем) при осуществлении закупок, осуществляемых за счет средств государственного оборонного заказа, начальная (максимальная) цена которых составляет 25 (двадцать пять) миллионов рублей и более.</a:t>
            </a:r>
          </a:p>
          <a:p>
            <a:pPr algn="just"/>
            <a:r>
              <a:rPr lang="ru-RU" sz="1400" dirty="0">
                <a:latin typeface="Times New Roman" panose="02020603050405020304" pitchFamily="18" charset="0"/>
                <a:cs typeface="Times New Roman" panose="02020603050405020304" pitchFamily="18" charset="0"/>
              </a:rPr>
              <a:t>Рассматривать жалобы, обращения (информации) для проведения внеплановых проверок, обращения о включении информации о недобросовестных поставщиках (подрядчиках, исполнителях) в реестр недобросовестных поставщиков (подрядчиков, исполнителей), обращения о согласовании заключения контракта с единственным поставщиком (подрядчиком, исполнителем) при осуществлении закупок филиалом, представительством государственного заказчика, расположенным на территории осуществления деятельности соответствующего территориального органа, для собственных нужд за исключением случаев, указанных в пунктах 1.1 - 1.5 </a:t>
            </a:r>
            <a:r>
              <a:rPr lang="ru-RU" sz="1400" dirty="0" smtClean="0">
                <a:latin typeface="Times New Roman" panose="02020603050405020304" pitchFamily="18" charset="0"/>
                <a:cs typeface="Times New Roman" panose="02020603050405020304" pitchFamily="18" charset="0"/>
              </a:rPr>
              <a:t>приказа</a:t>
            </a:r>
            <a:r>
              <a:rPr lang="ru-RU" sz="1400" dirty="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571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6"/>
            <a:ext cx="8229600" cy="1066800"/>
          </a:xfrm>
        </p:spPr>
        <p:txBody>
          <a:bodyPr>
            <a:normAutofit fontScale="90000"/>
          </a:bodyPr>
          <a:lstStyle/>
          <a:p>
            <a:pPr algn="ctr"/>
            <a:r>
              <a:rPr lang="ru-RU" sz="1600" b="1" dirty="0">
                <a:solidFill>
                  <a:schemeClr val="tx1"/>
                </a:solidFill>
                <a:latin typeface="Times New Roman" panose="02020603050405020304" pitchFamily="18" charset="0"/>
                <a:cs typeface="Times New Roman" panose="02020603050405020304" pitchFamily="18" charset="0"/>
              </a:rPr>
              <a:t>Приказ ФАС России от 13.10.2015 № 955/15</a:t>
            </a:r>
            <a:br>
              <a:rPr lang="ru-RU" sz="1600" b="1" dirty="0">
                <a:solidFill>
                  <a:schemeClr val="tx1"/>
                </a:solidFill>
                <a:latin typeface="Times New Roman" panose="02020603050405020304" pitchFamily="18" charset="0"/>
                <a:cs typeface="Times New Roman" panose="02020603050405020304" pitchFamily="18" charset="0"/>
              </a:rPr>
            </a:br>
            <a:r>
              <a:rPr lang="ru-RU" sz="1600" b="1" dirty="0">
                <a:solidFill>
                  <a:schemeClr val="tx1"/>
                </a:solidFill>
                <a:latin typeface="Times New Roman" panose="02020603050405020304" pitchFamily="18" charset="0"/>
                <a:cs typeface="Times New Roman" panose="02020603050405020304" pitchFamily="18" charset="0"/>
              </a:rPr>
              <a:t>«О координации деятельности центрального аппарата ФАС России и территориальных органов ФАС России при осуществлении контроля в сфере закупок в соответствии с Федеральным законом от 05.04.2013 № 44-ФЗ «О контрактной системе в сфере закупок товаров, работ, услуг для обеспечения государственных и муниципальных нужд», а также при осуществлении полномочий по ведению реестра недобросовестных поставщиков (подрядчиков, исполнителей)»</a:t>
            </a:r>
            <a:r>
              <a:rPr lang="ru-RU" dirty="0"/>
              <a:t/>
            </a:r>
            <a:br>
              <a:rPr lang="ru-RU" dirty="0"/>
            </a:br>
            <a:endParaRPr lang="ru-RU" dirty="0"/>
          </a:p>
        </p:txBody>
      </p:sp>
      <p:sp>
        <p:nvSpPr>
          <p:cNvPr id="3" name="Объект 2"/>
          <p:cNvSpPr>
            <a:spLocks noGrp="1"/>
          </p:cNvSpPr>
          <p:nvPr>
            <p:ph idx="1"/>
          </p:nvPr>
        </p:nvSpPr>
        <p:spPr>
          <a:xfrm>
            <a:off x="179512" y="1772816"/>
            <a:ext cx="8856984" cy="4801720"/>
          </a:xfrm>
        </p:spPr>
        <p:txBody>
          <a:bodyPr>
            <a:normAutofit lnSpcReduction="10000"/>
          </a:bodyPr>
          <a:lstStyle/>
          <a:p>
            <a:pPr marL="109728" indent="0" algn="just">
              <a:buNone/>
            </a:pPr>
            <a:r>
              <a:rPr lang="ru-RU" sz="1200" dirty="0" smtClean="0">
                <a:latin typeface="Times New Roman" panose="02020603050405020304" pitchFamily="18" charset="0"/>
                <a:cs typeface="Times New Roman" panose="02020603050405020304" pitchFamily="18" charset="0"/>
              </a:rPr>
              <a:t>	Установлена следующая </a:t>
            </a:r>
            <a:r>
              <a:rPr lang="ru-RU" sz="1200" dirty="0">
                <a:latin typeface="Times New Roman" panose="02020603050405020304" pitchFamily="18" charset="0"/>
                <a:cs typeface="Times New Roman" panose="02020603050405020304" pitchFamily="18" charset="0"/>
              </a:rPr>
              <a:t>подведомственность рассмотрения жалоб, обращений (информации) для проведения внеплановых проверок, обращений о включении информации о недобросовестных поставщиках (подрядчиках, исполнителях) в реестр недобросовестных поставщиков (подрядчиков, исполнителей), обращений о согласовании заключения контракта с единственным поставщиком (подрядчиком, исполнителем) при осуществлении закупок за счет средств государственного оборонного заказа:</a:t>
            </a:r>
          </a:p>
          <a:p>
            <a:pPr algn="just"/>
            <a:r>
              <a:rPr lang="ru-RU" sz="1200" dirty="0">
                <a:latin typeface="Times New Roman" panose="02020603050405020304" pitchFamily="18" charset="0"/>
                <a:cs typeface="Times New Roman" panose="02020603050405020304" pitchFamily="18" charset="0"/>
              </a:rPr>
              <a:t>3.1. Центральный аппарат ФАС России рассматривает указанные жалобы и обращения (информацию) при осуществлении закупок, начальная (максимальная) цена контракта которых составляет 25 (двадцать пять) миллионов рублей и более, а также при осуществлении закупок заказчиками, расположенными в Центральном федеральном округе;</a:t>
            </a:r>
          </a:p>
          <a:p>
            <a:pPr algn="just"/>
            <a:r>
              <a:rPr lang="ru-RU" sz="1200" dirty="0">
                <a:latin typeface="Times New Roman" panose="02020603050405020304" pitchFamily="18" charset="0"/>
                <a:cs typeface="Times New Roman" panose="02020603050405020304" pitchFamily="18" charset="0"/>
              </a:rPr>
              <a:t>3.2. Санкт-Петербургское УФАС России рассматривает указанные жалобы и обращения (информацию) при осуществлении закупок заказчиками, расположенными в Северо-Западном федеральном округе за исключением случаев, указанных в пункте 3.1 настоящего приказа;</a:t>
            </a:r>
          </a:p>
          <a:p>
            <a:pPr algn="just"/>
            <a:r>
              <a:rPr lang="ru-RU" sz="1200" dirty="0">
                <a:latin typeface="Times New Roman" panose="02020603050405020304" pitchFamily="18" charset="0"/>
                <a:cs typeface="Times New Roman" panose="02020603050405020304" pitchFamily="18" charset="0"/>
              </a:rPr>
              <a:t>3.3. Ростовское УФАС России рассматривает указанные жалобы и обращения (информацию) при осуществлении закупок заказчиками, расположенными в Южном федеральном округе, Северо-Кавказском федеральном округе, Крымском федеральном округе за исключением случаев, указанных в пункте 3.1 настоящего приказа;</a:t>
            </a:r>
          </a:p>
          <a:p>
            <a:pPr algn="just"/>
            <a:r>
              <a:rPr lang="ru-RU" sz="1200" dirty="0">
                <a:latin typeface="Times New Roman" panose="02020603050405020304" pitchFamily="18" charset="0"/>
                <a:cs typeface="Times New Roman" panose="02020603050405020304" pitchFamily="18" charset="0"/>
              </a:rPr>
              <a:t>3.4. Нижегородское УФАС России рассматривает указанные жалобы и обращения (информацию) при осуществлении закупок заказчиками, расположенными в Приволжском федеральном округе за исключением случаев, указанных в пункте 3.1 настоящего приказа;</a:t>
            </a:r>
          </a:p>
          <a:p>
            <a:pPr algn="just"/>
            <a:r>
              <a:rPr lang="ru-RU" sz="1200" dirty="0">
                <a:latin typeface="Times New Roman" panose="02020603050405020304" pitchFamily="18" charset="0"/>
                <a:cs typeface="Times New Roman" panose="02020603050405020304" pitchFamily="18" charset="0"/>
              </a:rPr>
              <a:t>3.5. Свердловское УФАС России рассматривает указанные жалобы и обращения (информацию) при осуществлении закупок заказчиками, расположенными в Уральском федеральном округе за исключением случаев, указанных в пункте 3.1 настоящего приказа;</a:t>
            </a:r>
          </a:p>
          <a:p>
            <a:pPr algn="just"/>
            <a:r>
              <a:rPr lang="ru-RU" sz="1200" dirty="0">
                <a:latin typeface="Times New Roman" panose="02020603050405020304" pitchFamily="18" charset="0"/>
                <a:cs typeface="Times New Roman" panose="02020603050405020304" pitchFamily="18" charset="0"/>
              </a:rPr>
              <a:t>3.6. Новосибирское УФАС России рассматривает указанные жалобы и обращения (информацию) при осуществлении закупок заказчиками, расположенными в Сибирском федеральном округе за исключением случаев, указанных в пункте 3.1 настоящего приказа;</a:t>
            </a:r>
          </a:p>
          <a:p>
            <a:pPr algn="just"/>
            <a:r>
              <a:rPr lang="ru-RU" sz="1200" dirty="0">
                <a:latin typeface="Times New Roman" panose="02020603050405020304" pitchFamily="18" charset="0"/>
                <a:cs typeface="Times New Roman" panose="02020603050405020304" pitchFamily="18" charset="0"/>
              </a:rPr>
              <a:t>3.7. Хабаровское УФАС России рассматривает указанные жалобы и обращения (информацию) при осуществлении закупок заказчиками, расположенными в Дальневосточном федеральном округе за исключением случаев, указанных в пункте 3.1 настоящего приказа.</a:t>
            </a:r>
          </a:p>
          <a:p>
            <a:pPr algn="just"/>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862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32843"/>
            <a:ext cx="8784976" cy="3036317"/>
          </a:xfrm>
        </p:spPr>
        <p:txBody>
          <a:bodyPr>
            <a:normAutofit fontScale="55000" lnSpcReduction="20000"/>
          </a:bodyPr>
          <a:lstStyle/>
          <a:p>
            <a:pPr marL="109728" indent="0" algn="just">
              <a:buNone/>
            </a:pPr>
            <a:r>
              <a:rPr lang="ru-RU" dirty="0" smtClean="0">
                <a:latin typeface="Times New Roman" panose="02020603050405020304" pitchFamily="18" charset="0"/>
                <a:cs typeface="Times New Roman" panose="02020603050405020304" pitchFamily="18" charset="0"/>
              </a:rPr>
              <a:t>	Рассмотрение </a:t>
            </a:r>
            <a:r>
              <a:rPr lang="ru-RU" dirty="0">
                <a:latin typeface="Times New Roman" panose="02020603050405020304" pitchFamily="18" charset="0"/>
                <a:cs typeface="Times New Roman" panose="02020603050405020304" pitchFamily="18" charset="0"/>
              </a:rPr>
              <a:t>обращений о согласовании применения закрытых способов определения поставщиков (подрядчиков, исполнителей), а также рассмотрение жалоб, обращений (информации) для проведения внеплановых проверок, обращений о включении информации о недобросовестных поставщиках (подрядчиках, исполнителях) в реестр недобросовестных поставщиков (подрядчиков, исполнителей), обращений о согласовании заключения контракта с единственным поставщиком (подрядчиком, исполнителем) при осуществлении закупок путем проведения закрытых способов определения поставщиков (подрядчиков, исполнителей) осуществляется центральным аппаратом ФАС </a:t>
            </a:r>
            <a:r>
              <a:rPr lang="ru-RU" dirty="0" smtClean="0">
                <a:latin typeface="Times New Roman" panose="02020603050405020304" pitchFamily="18" charset="0"/>
                <a:cs typeface="Times New Roman" panose="02020603050405020304" pitchFamily="18" charset="0"/>
              </a:rPr>
              <a:t>России.</a:t>
            </a:r>
          </a:p>
          <a:p>
            <a:pPr marL="109728" indent="0" algn="just">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Территориальным </a:t>
            </a:r>
            <a:r>
              <a:rPr lang="ru-RU" dirty="0">
                <a:latin typeface="Times New Roman" panose="02020603050405020304" pitchFamily="18" charset="0"/>
                <a:cs typeface="Times New Roman" panose="02020603050405020304" pitchFamily="18" charset="0"/>
              </a:rPr>
              <a:t>органам ФАС России </a:t>
            </a:r>
            <a:r>
              <a:rPr lang="ru-RU" dirty="0" smtClean="0">
                <a:latin typeface="Times New Roman" panose="02020603050405020304" pitchFamily="18" charset="0"/>
                <a:cs typeface="Times New Roman" panose="02020603050405020304" pitchFamily="18" charset="0"/>
              </a:rPr>
              <a:t>поручено осуществлять </a:t>
            </a:r>
            <a:r>
              <a:rPr lang="ru-RU" dirty="0">
                <a:latin typeface="Times New Roman" panose="02020603050405020304" pitchFamily="18" charset="0"/>
                <a:cs typeface="Times New Roman" panose="02020603050405020304" pitchFamily="18" charset="0"/>
              </a:rPr>
              <a:t>передачу жалоб (обращений) по подведомственности в случаях, указанных в пунктах 1.1 - 1.5, 4, 5 </a:t>
            </a:r>
            <a:r>
              <a:rPr lang="ru-RU" dirty="0" smtClean="0">
                <a:latin typeface="Times New Roman" panose="02020603050405020304" pitchFamily="18" charset="0"/>
                <a:cs typeface="Times New Roman" panose="02020603050405020304" pitchFamily="18" charset="0"/>
              </a:rPr>
              <a:t>Приказа</a:t>
            </a:r>
            <a:r>
              <a:rPr lang="ru-RU" dirty="0">
                <a:latin typeface="Times New Roman" panose="02020603050405020304" pitchFamily="18" charset="0"/>
                <a:cs typeface="Times New Roman" panose="02020603050405020304" pitchFamily="18" charset="0"/>
              </a:rPr>
              <a:t>, в срок не позднее следующего рабочего дня после дня их поступления. </a:t>
            </a:r>
            <a:endParaRPr lang="ru-RU" dirty="0" smtClean="0">
              <a:latin typeface="Times New Roman" panose="02020603050405020304" pitchFamily="18" charset="0"/>
              <a:cs typeface="Times New Roman" panose="02020603050405020304" pitchFamily="18" charset="0"/>
            </a:endParaRPr>
          </a:p>
          <a:p>
            <a:pPr marL="109728" indent="0" algn="just">
              <a:buNone/>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При </a:t>
            </a:r>
            <a:r>
              <a:rPr lang="ru-RU" dirty="0">
                <a:latin typeface="Times New Roman" panose="02020603050405020304" pitchFamily="18" charset="0"/>
                <a:cs typeface="Times New Roman" panose="02020603050405020304" pitchFamily="18" charset="0"/>
              </a:rPr>
              <a:t>этом копия жалобы (обращения) со всеми имеющимися приложениями направляются факсимильной связью или электронной почтой, оригинал жалобы (обращения), а также все имеющиеся приложения направляются в центральный аппарат ФАС России почтовой связью.</a:t>
            </a:r>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8297863"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81128"/>
            <a:ext cx="3528392" cy="2165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581127"/>
            <a:ext cx="3530724" cy="214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821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4014192"/>
          </a:xfrm>
        </p:spPr>
        <p:txBody>
          <a:bodyPr>
            <a:normAutofit/>
          </a:bodyPr>
          <a:lstStyle/>
          <a:p>
            <a:pPr algn="ctr"/>
            <a:r>
              <a:rPr lang="ru-RU" sz="3600" b="1" dirty="0" smtClean="0">
                <a:solidFill>
                  <a:srgbClr val="00B0F0"/>
                </a:solidFill>
                <a:latin typeface="Times New Roman" panose="02020603050405020304" pitchFamily="18" charset="0"/>
                <a:cs typeface="Times New Roman" panose="02020603050405020304" pitchFamily="18" charset="0"/>
              </a:rPr>
              <a:t>Формы контроля за соблюдением законодательства о контрактной системе, осуществляемые контрольными органами в сфере закупок</a:t>
            </a:r>
            <a:endParaRPr lang="ru-RU" sz="36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556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8229600" cy="714380"/>
          </a:xfrm>
        </p:spPr>
        <p:txBody>
          <a:bodyPr>
            <a:normAutofit fontScale="90000"/>
          </a:bodyPr>
          <a:lstStyle/>
          <a:p>
            <a:pPr algn="ctr"/>
            <a:r>
              <a:rPr lang="ru-RU" sz="2800" b="1" dirty="0" smtClean="0">
                <a:solidFill>
                  <a:schemeClr val="tx1"/>
                </a:solidFill>
                <a:latin typeface="Times New Roman" pitchFamily="18" charset="0"/>
                <a:cs typeface="Times New Roman" pitchFamily="18" charset="0"/>
              </a:rPr>
              <a:t>Проведение плановых проверок (статья 99 ФЗ № 44)</a:t>
            </a:r>
            <a:endParaRPr lang="ru-RU" sz="28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0" y="642918"/>
            <a:ext cx="9144000" cy="6215082"/>
          </a:xfrm>
        </p:spPr>
        <p:txBody>
          <a:bodyPr>
            <a:normAutofit fontScale="92500" lnSpcReduction="20000"/>
          </a:bodyPr>
          <a:lstStyle/>
          <a:p>
            <a:pPr algn="just">
              <a:buFont typeface="Wingdings" pitchFamily="2" charset="2"/>
              <a:buChar char="Ø"/>
            </a:pPr>
            <a:r>
              <a:rPr lang="ru-RU"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В отношении каждого субъекта не чаще чем один раз в шесть месяцев.</a:t>
            </a:r>
          </a:p>
          <a:p>
            <a:pPr algn="just">
              <a:buFont typeface="Wingdings" pitchFamily="2" charset="2"/>
              <a:buChar char="Ø"/>
            </a:pPr>
            <a:r>
              <a:rPr lang="ru-RU" sz="2400" dirty="0" smtClean="0">
                <a:latin typeface="Times New Roman" pitchFamily="18" charset="0"/>
                <a:cs typeface="Times New Roman" pitchFamily="18" charset="0"/>
              </a:rPr>
              <a:t>В отношении каждой специализированной организации, комиссии по осуществлению закупки, не чаще чем один раз за период проведения каждого определения поставщика (подрядчика, исполнителя).</a:t>
            </a:r>
          </a:p>
          <a:p>
            <a:pPr algn="just">
              <a:buFont typeface="Wingdings" pitchFamily="2" charset="2"/>
              <a:buChar char="Ø"/>
            </a:pPr>
            <a:r>
              <a:rPr lang="ru-RU" sz="2400" dirty="0" smtClean="0">
                <a:latin typeface="Times New Roman" pitchFamily="18" charset="0"/>
                <a:cs typeface="Times New Roman" pitchFamily="18" charset="0"/>
              </a:rPr>
              <a:t> Субъекты контроля: заказчик</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сотрудники контрактной службы</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контрактный управляющий</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члены комиссии по осуществлению закупок</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уполномоченный орган</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уполномоченное учреждение</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оператор электронной площадки, оператор специализированной электронной площадки. </a:t>
            </a:r>
          </a:p>
          <a:p>
            <a:pPr algn="just">
              <a:buFont typeface="Wingdings" pitchFamily="2" charset="2"/>
              <a:buChar char="Ø"/>
            </a:pPr>
            <a:r>
              <a:rPr lang="ru-RU" sz="2400" dirty="0" smtClean="0">
                <a:latin typeface="Times New Roman" pitchFamily="18" charset="0"/>
                <a:cs typeface="Times New Roman" pitchFamily="18" charset="0"/>
              </a:rPr>
              <a:t>При проведении плановых проверок не подлежат контролю результаты оценки заявок</a:t>
            </a:r>
            <a:r>
              <a:rPr lang="ru-RU" sz="2400" b="1" dirty="0" smtClean="0">
                <a:solidFill>
                  <a:srgbClr val="FF0000"/>
                </a:solidFill>
                <a:latin typeface="Times New Roman" pitchFamily="18" charset="0"/>
                <a:cs typeface="Times New Roman" pitchFamily="18" charset="0"/>
              </a:rPr>
              <a:t> </a:t>
            </a:r>
            <a:r>
              <a:rPr lang="ru-RU" sz="2400" dirty="0" smtClean="0">
                <a:latin typeface="Times New Roman" pitchFamily="18" charset="0"/>
                <a:cs typeface="Times New Roman" pitchFamily="18" charset="0"/>
              </a:rPr>
              <a:t>участников закупок в соответствии с критериями, установленными пунктами 3</a:t>
            </a:r>
            <a:r>
              <a:rPr lang="en-US" sz="2400" dirty="0" smtClean="0">
                <a:latin typeface="Times New Roman" pitchFamily="18" charset="0"/>
                <a:cs typeface="Times New Roman" pitchFamily="18" charset="0"/>
              </a:rPr>
              <a:t>,4 </a:t>
            </a:r>
            <a:r>
              <a:rPr lang="ru-RU" sz="2400" dirty="0" smtClean="0">
                <a:latin typeface="Times New Roman" pitchFamily="18" charset="0"/>
                <a:cs typeface="Times New Roman" pitchFamily="18" charset="0"/>
              </a:rPr>
              <a:t>части 1 статьи 32 ФЗ № 44. Такие результаты могут быть обжалованы участниками закупок в судебном порядке.</a:t>
            </a:r>
          </a:p>
          <a:p>
            <a:pPr algn="just">
              <a:buFont typeface="Wingdings" pitchFamily="2" charset="2"/>
              <a:buChar char="Ø"/>
            </a:pPr>
            <a:r>
              <a:rPr lang="ru-RU" sz="2400" dirty="0" smtClean="0">
                <a:latin typeface="Times New Roman" pitchFamily="18" charset="0"/>
                <a:cs typeface="Times New Roman" pitchFamily="18" charset="0"/>
              </a:rPr>
              <a:t>Порядок проведения плановых проверок установлен Постановлением Правительства РФ № 1576 от 01.10.2020 (применяется к проверкам, начатым после 08.10.2020, </a:t>
            </a:r>
            <a:r>
              <a:rPr lang="ru-RU" sz="2400" dirty="0" smtClean="0">
                <a:solidFill>
                  <a:srgbClr val="00B050"/>
                </a:solidFill>
                <a:latin typeface="Times New Roman" pitchFamily="18" charset="0"/>
                <a:cs typeface="Times New Roman" pitchFamily="18" charset="0"/>
              </a:rPr>
              <a:t>с изменениями, вступившими в силу с 03.02.2022</a:t>
            </a:r>
            <a:r>
              <a:rPr lang="ru-RU" sz="2400" dirty="0" smtClean="0">
                <a:latin typeface="Times New Roman" pitchFamily="18" charset="0"/>
                <a:cs typeface="Times New Roman" pitchFamily="18" charset="0"/>
              </a:rPr>
              <a:t>).</a:t>
            </a:r>
          </a:p>
          <a:p>
            <a:pPr algn="just">
              <a:buNone/>
            </a:pPr>
            <a:r>
              <a:rPr lang="ru-RU" sz="3100" dirty="0" smtClean="0">
                <a:solidFill>
                  <a:srgbClr val="FF0000"/>
                </a:solidFill>
                <a:latin typeface="Times New Roman" pitchFamily="18" charset="0"/>
                <a:cs typeface="Times New Roman" pitchFamily="18" charset="0"/>
              </a:rPr>
              <a:t>*</a:t>
            </a:r>
            <a:r>
              <a:rPr lang="ru-RU" sz="1500" dirty="0" smtClean="0">
                <a:solidFill>
                  <a:srgbClr val="FF0000"/>
                </a:solidFill>
                <a:latin typeface="Times New Roman" pitchFamily="18" charset="0"/>
                <a:cs typeface="Times New Roman" pitchFamily="18" charset="0"/>
              </a:rPr>
              <a:t>ФАС и ТО –федеральные заказчики</a:t>
            </a:r>
            <a:r>
              <a:rPr lang="en-US" sz="1500" dirty="0" smtClean="0">
                <a:solidFill>
                  <a:srgbClr val="FF0000"/>
                </a:solidFill>
                <a:latin typeface="Times New Roman" pitchFamily="18" charset="0"/>
                <a:cs typeface="Times New Roman" pitchFamily="18" charset="0"/>
              </a:rPr>
              <a:t>, </a:t>
            </a:r>
            <a:r>
              <a:rPr lang="ru-RU" sz="1500" dirty="0" smtClean="0">
                <a:solidFill>
                  <a:srgbClr val="FF0000"/>
                </a:solidFill>
                <a:latin typeface="Times New Roman" pitchFamily="18" charset="0"/>
                <a:cs typeface="Times New Roman" pitchFamily="18" charset="0"/>
              </a:rPr>
              <a:t>ОИВ субъекта РФ – областные заказчики</a:t>
            </a:r>
            <a:r>
              <a:rPr lang="en-US" sz="1500" dirty="0" smtClean="0">
                <a:solidFill>
                  <a:srgbClr val="FF0000"/>
                </a:solidFill>
                <a:latin typeface="Times New Roman" pitchFamily="18" charset="0"/>
                <a:cs typeface="Times New Roman" pitchFamily="18" charset="0"/>
              </a:rPr>
              <a:t>, </a:t>
            </a:r>
            <a:r>
              <a:rPr lang="ru-RU" sz="1500" dirty="0" smtClean="0">
                <a:solidFill>
                  <a:srgbClr val="FF0000"/>
                </a:solidFill>
                <a:latin typeface="Times New Roman" pitchFamily="18" charset="0"/>
                <a:cs typeface="Times New Roman" pitchFamily="18" charset="0"/>
              </a:rPr>
              <a:t>ОМСУ – муниципальные заказчики</a:t>
            </a:r>
          </a:p>
          <a:p>
            <a:pPr algn="just">
              <a:buFont typeface="Wingdings" pitchFamily="2" charset="2"/>
              <a:buChar char="Ø"/>
            </a:pPr>
            <a:endParaRPr lang="ru-RU" dirty="0" smtClean="0">
              <a:latin typeface="Times New Roman" pitchFamily="18" charset="0"/>
              <a:cs typeface="Times New Roman" pitchFamily="18" charset="0"/>
            </a:endParaRPr>
          </a:p>
          <a:p>
            <a:pPr>
              <a:buFont typeface="Wingdings" pitchFamily="2" charset="2"/>
              <a:buChar char="Ø"/>
            </a:pPr>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360" y="500042"/>
            <a:ext cx="8589640" cy="571504"/>
          </a:xfrm>
        </p:spPr>
        <p:txBody>
          <a:bodyPr>
            <a:noAutofit/>
          </a:bodyPr>
          <a:lstStyle/>
          <a:p>
            <a:pPr algn="ctr"/>
            <a:r>
              <a:rPr lang="ru-RU" sz="2500" b="1" dirty="0" smtClean="0">
                <a:solidFill>
                  <a:schemeClr val="tx1"/>
                </a:solidFill>
                <a:latin typeface="Times New Roman" pitchFamily="18" charset="0"/>
                <a:cs typeface="Times New Roman" pitchFamily="18" charset="0"/>
              </a:rPr>
              <a:t>Осуществление плановой проверки </a:t>
            </a:r>
            <a:r>
              <a:rPr lang="ru-RU" sz="2500" b="1" dirty="0" smtClean="0">
                <a:solidFill>
                  <a:srgbClr val="FF0000"/>
                </a:solidFill>
                <a:latin typeface="Times New Roman" pitchFamily="18" charset="0"/>
                <a:cs typeface="Times New Roman" pitchFamily="18" charset="0"/>
              </a:rPr>
              <a:t/>
            </a:r>
            <a:br>
              <a:rPr lang="ru-RU" sz="2500" b="1" dirty="0" smtClean="0">
                <a:solidFill>
                  <a:srgbClr val="FF0000"/>
                </a:solidFill>
                <a:latin typeface="Times New Roman" pitchFamily="18" charset="0"/>
                <a:cs typeface="Times New Roman" pitchFamily="18" charset="0"/>
              </a:rPr>
            </a:br>
            <a:endParaRPr lang="ru-RU" sz="25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0" y="836712"/>
            <a:ext cx="9144000" cy="6235602"/>
          </a:xfrm>
        </p:spPr>
        <p:txBody>
          <a:bodyPr>
            <a:normAutofit/>
          </a:bodyPr>
          <a:lstStyle/>
          <a:p>
            <a:pPr algn="just">
              <a:buFont typeface="Wingdings" pitchFamily="2" charset="2"/>
              <a:buChar char="q"/>
            </a:pPr>
            <a:r>
              <a:rPr lang="ru-RU" sz="24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В </a:t>
            </a:r>
            <a:r>
              <a:rPr lang="ru-RU" sz="2000" dirty="0">
                <a:latin typeface="Times New Roman" pitchFamily="18" charset="0"/>
                <a:cs typeface="Times New Roman" pitchFamily="18" charset="0"/>
              </a:rPr>
              <a:t>IV квартале года, предшествующего году проведения плановых </a:t>
            </a:r>
            <a:r>
              <a:rPr lang="ru-RU" sz="2000" dirty="0" smtClean="0">
                <a:latin typeface="Times New Roman" pitchFamily="18" charset="0"/>
                <a:cs typeface="Times New Roman" pitchFamily="18" charset="0"/>
              </a:rPr>
              <a:t>проверок контрольным органом в сфере закупок разрабатывается план проверок путем включения в него информации о наименовании контрольного органа</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наименовании</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ИНН</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адресе местонахождения субъекта контроля</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цели и основании проведения проверки</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месяце начала проведения проверки. Внесение изменений в план проверок допускается не позднее чем за 10 рабочих дней до начала проведения проверки. </a:t>
            </a:r>
            <a:r>
              <a:rPr lang="ru-RU" sz="2000" dirty="0" smtClean="0">
                <a:solidFill>
                  <a:srgbClr val="00B050"/>
                </a:solidFill>
                <a:latin typeface="Times New Roman" pitchFamily="18" charset="0"/>
                <a:cs typeface="Times New Roman" pitchFamily="18" charset="0"/>
              </a:rPr>
              <a:t>С 01.07.2022 вступили положения о применении риск-ориентированного подхода.</a:t>
            </a:r>
          </a:p>
          <a:p>
            <a:pPr algn="just">
              <a:buFont typeface="Wingdings" pitchFamily="2" charset="2"/>
              <a:buChar char="q"/>
            </a:pPr>
            <a:r>
              <a:rPr lang="ru-RU" sz="2000" dirty="0" smtClean="0">
                <a:latin typeface="Times New Roman" pitchFamily="18" charset="0"/>
                <a:cs typeface="Times New Roman" pitchFamily="18" charset="0"/>
              </a:rPr>
              <a:t> План проверок (изменение в план) размещается контрольным органом в сфере закупок на официальном сайте такого органа</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в Единой информационной системе в сфере закупок </a:t>
            </a:r>
            <a:r>
              <a:rPr lang="en-US" sz="2000" dirty="0" smtClean="0">
                <a:latin typeface="Times New Roman" pitchFamily="18" charset="0"/>
                <a:cs typeface="Times New Roman" pitchFamily="18" charset="0"/>
                <a:hlinkClick r:id="rId2"/>
              </a:rPr>
              <a:t>www.zakupki.gov.ru</a:t>
            </a:r>
            <a:r>
              <a:rPr lang="ru-RU" sz="2000" dirty="0" smtClean="0">
                <a:latin typeface="Times New Roman" pitchFamily="18" charset="0"/>
                <a:cs typeface="Times New Roman" pitchFamily="18" charset="0"/>
              </a:rPr>
              <a:t> и (или) Реестре проверок не позднее двух рабочих дней с даты их утверждения.</a:t>
            </a:r>
          </a:p>
          <a:p>
            <a:pPr algn="just">
              <a:buFont typeface="Wingdings" pitchFamily="2" charset="2"/>
              <a:buChar char="q"/>
            </a:pPr>
            <a:r>
              <a:rPr lang="ru-RU" sz="2000" dirty="0" smtClean="0">
                <a:latin typeface="Times New Roman" pitchFamily="18" charset="0"/>
                <a:cs typeface="Times New Roman" pitchFamily="18" charset="0"/>
              </a:rPr>
              <a:t> Проверка может быть документарной и (или) выездной.</a:t>
            </a:r>
          </a:p>
          <a:p>
            <a:pPr algn="just">
              <a:buFont typeface="Wingdings" pitchFamily="2" charset="2"/>
              <a:buChar char="q"/>
            </a:pPr>
            <a:r>
              <a:rPr lang="ru-RU" sz="2000" dirty="0" smtClean="0">
                <a:latin typeface="Times New Roman" pitchFamily="18" charset="0"/>
                <a:cs typeface="Times New Roman" pitchFamily="18" charset="0"/>
              </a:rPr>
              <a:t> Временной период</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который подлежит проверке: закупки  за последние 3 года до даты начала проверки. Срок указанного периода может быть изменен по мотивированному решению контрольного органа.</a:t>
            </a:r>
          </a:p>
          <a:p>
            <a:pPr algn="just">
              <a:buNone/>
            </a:pP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58"/>
            <a:ext cx="9144000" cy="682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122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40"/>
            <a:ext cx="9144000" cy="671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456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7358"/>
            <a:ext cx="9144000" cy="6796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4779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1" y="116632"/>
            <a:ext cx="912084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984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57414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08504" cy="6858000"/>
          </a:xfrm>
          <a:prstGeom prst="rect">
            <a:avLst/>
          </a:prstGeom>
        </p:spPr>
      </p:pic>
    </p:spTree>
    <p:extLst>
      <p:ext uri="{BB962C8B-B14F-4D97-AF65-F5344CB8AC3E}">
        <p14:creationId xmlns:p14="http://schemas.microsoft.com/office/powerpoint/2010/main" val="94887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980728"/>
            <a:ext cx="9144000" cy="6003056"/>
          </a:xfrm>
        </p:spPr>
        <p:txBody>
          <a:bodyPr>
            <a:noAutofit/>
          </a:bodyPr>
          <a:lstStyle/>
          <a:p>
            <a:pPr algn="just">
              <a:buFont typeface="Wingdings" pitchFamily="2" charset="2"/>
              <a:buChar char="q"/>
            </a:pPr>
            <a:r>
              <a:rPr lang="ru-RU" sz="2200" dirty="0" smtClean="0">
                <a:latin typeface="Times New Roman" pitchFamily="18" charset="0"/>
                <a:cs typeface="Times New Roman" pitchFamily="18" charset="0"/>
              </a:rPr>
              <a:t> Создается комиссия (инспекция)</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по проведению плановой проверки</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которая действует от имени контрольного органа и состоит из должностных лиц контрольного органа.</a:t>
            </a:r>
          </a:p>
          <a:p>
            <a:pPr algn="just">
              <a:buFont typeface="Wingdings" pitchFamily="2" charset="2"/>
              <a:buChar char="q"/>
            </a:pPr>
            <a:r>
              <a:rPr lang="ru-RU" sz="2200" dirty="0" smtClean="0">
                <a:latin typeface="Times New Roman" pitchFamily="18" charset="0"/>
                <a:cs typeface="Times New Roman" pitchFamily="18" charset="0"/>
              </a:rPr>
              <a:t>Состав комиссии (инспекции) утверждается приказом (распоряжением) руководителя контрольного органа или уполномоченным им заместителем. Комиссию (инспекцию) возглавляет руководитель комиссии (инспекции). Могут быть созданы постоянно действующие комиссии (инспекции).</a:t>
            </a:r>
          </a:p>
          <a:p>
            <a:pPr algn="just">
              <a:buFont typeface="Wingdings" pitchFamily="2" charset="2"/>
              <a:buChar char="q"/>
            </a:pPr>
            <a:r>
              <a:rPr lang="ru-RU" sz="2200" dirty="0" smtClean="0">
                <a:latin typeface="Times New Roman" pitchFamily="18" charset="0"/>
                <a:cs typeface="Times New Roman" pitchFamily="18" charset="0"/>
              </a:rPr>
              <a:t>Срок проведения плановой проверки составляет не более 20 рабочих дней со дня начала её проведения. Срок может быть продлен на основании приказа (распоряжения) руководителя контрольного органа или уполномоченного им заместителя не более чем на 20 рабочих дней. С </a:t>
            </a:r>
            <a:r>
              <a:rPr lang="ru-RU" sz="2200" u="sng" dirty="0" smtClean="0">
                <a:solidFill>
                  <a:srgbClr val="FF0000"/>
                </a:solidFill>
                <a:latin typeface="Times New Roman" pitchFamily="18" charset="0"/>
                <a:cs typeface="Times New Roman" pitchFamily="18" charset="0"/>
              </a:rPr>
              <a:t>01.07.2021</a:t>
            </a:r>
            <a:r>
              <a:rPr lang="ru-RU" sz="2200" dirty="0" smtClean="0">
                <a:latin typeface="Times New Roman" pitchFamily="18" charset="0"/>
                <a:cs typeface="Times New Roman" pitchFamily="18" charset="0"/>
              </a:rPr>
              <a:t> направление уведомления о продлении проверки </a:t>
            </a:r>
            <a:r>
              <a:rPr lang="ru-RU" sz="2200" b="1" u="sng" dirty="0" smtClean="0">
                <a:latin typeface="Times New Roman" pitchFamily="18" charset="0"/>
                <a:cs typeface="Times New Roman" pitchFamily="18" charset="0"/>
              </a:rPr>
              <a:t>не требуется. </a:t>
            </a:r>
            <a:r>
              <a:rPr lang="ru-RU" sz="2200" dirty="0" smtClean="0">
                <a:latin typeface="Times New Roman" pitchFamily="18" charset="0"/>
                <a:cs typeface="Times New Roman" pitchFamily="18" charset="0"/>
              </a:rPr>
              <a:t>Срок проверки может быть продлен не более 1 раза и общий срок не может составлять более 40 рабочих дней.</a:t>
            </a:r>
            <a:endParaRPr lang="ru-RU" sz="2200" dirty="0">
              <a:latin typeface="Times New Roman" pitchFamily="18" charset="0"/>
              <a:cs typeface="Times New Roman" pitchFamily="18" charset="0"/>
            </a:endParaRPr>
          </a:p>
        </p:txBody>
      </p:sp>
      <p:sp>
        <p:nvSpPr>
          <p:cNvPr id="4" name="Заголовок 1"/>
          <p:cNvSpPr>
            <a:spLocks noGrp="1"/>
          </p:cNvSpPr>
          <p:nvPr>
            <p:ph type="title"/>
          </p:nvPr>
        </p:nvSpPr>
        <p:spPr>
          <a:xfrm>
            <a:off x="467544" y="476672"/>
            <a:ext cx="8589640" cy="428628"/>
          </a:xfrm>
        </p:spPr>
        <p:txBody>
          <a:bodyPr>
            <a:noAutofit/>
          </a:bodyPr>
          <a:lstStyle/>
          <a:p>
            <a:pPr algn="ctr"/>
            <a:r>
              <a:rPr lang="ru-RU" sz="2500" b="1" dirty="0" smtClean="0">
                <a:solidFill>
                  <a:schemeClr val="tx1"/>
                </a:solidFill>
                <a:latin typeface="Times New Roman" pitchFamily="18" charset="0"/>
                <a:cs typeface="Times New Roman" pitchFamily="18" charset="0"/>
              </a:rPr>
              <a:t>Осуществление плановой проверки </a:t>
            </a:r>
            <a:r>
              <a:rPr lang="ru-RU" sz="2400" b="1" dirty="0" smtClean="0">
                <a:solidFill>
                  <a:srgbClr val="FF0000"/>
                </a:solidFill>
                <a:latin typeface="Times New Roman" pitchFamily="18" charset="0"/>
                <a:cs typeface="Times New Roman" pitchFamily="18" charset="0"/>
              </a:rPr>
              <a:t/>
            </a:r>
            <a:br>
              <a:rPr lang="ru-RU" sz="2400" b="1" dirty="0" smtClean="0">
                <a:solidFill>
                  <a:srgbClr val="FF0000"/>
                </a:solidFill>
                <a:latin typeface="Times New Roman" pitchFamily="18" charset="0"/>
                <a:cs typeface="Times New Roman" pitchFamily="18" charset="0"/>
              </a:rPr>
            </a:br>
            <a:endParaRPr lang="ru-RU"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642918"/>
            <a:ext cx="9144000" cy="6170458"/>
          </a:xfrm>
        </p:spPr>
        <p:txBody>
          <a:bodyPr>
            <a:normAutofit/>
          </a:bodyPr>
          <a:lstStyle/>
          <a:p>
            <a:pPr algn="just">
              <a:buFont typeface="Wingdings" pitchFamily="2" charset="2"/>
              <a:buChar char="q"/>
            </a:pPr>
            <a:r>
              <a:rPr lang="ru-RU" sz="2200" dirty="0" smtClean="0">
                <a:latin typeface="Times New Roman" pitchFamily="18" charset="0"/>
                <a:cs typeface="Times New Roman" pitchFamily="18" charset="0"/>
              </a:rPr>
              <a:t> Какие документы подготавливает контрольный орган? Приказ (распоряжение) о проведении проверки и уведомление о проведении проверки.</a:t>
            </a:r>
          </a:p>
          <a:p>
            <a:pPr algn="just">
              <a:buFont typeface="Wingdings" pitchFamily="2" charset="2"/>
              <a:buChar char="q"/>
            </a:pPr>
            <a:r>
              <a:rPr lang="ru-RU" sz="2200" dirty="0" smtClean="0">
                <a:latin typeface="Times New Roman" pitchFamily="18" charset="0"/>
                <a:cs typeface="Times New Roman" pitchFamily="18" charset="0"/>
              </a:rPr>
              <a:t>Контрольный орган в течение 2 рабочих дней со дня принятия приказа (распоряжения) о проведении проверки размещает в Реестре проверок и (или) в ЕИС информацию о проведении плановой проверки.</a:t>
            </a:r>
          </a:p>
          <a:p>
            <a:pPr algn="just">
              <a:buFont typeface="Wingdings" pitchFamily="2" charset="2"/>
              <a:buChar char="q"/>
            </a:pPr>
            <a:r>
              <a:rPr lang="ru-RU" sz="2200" dirty="0" smtClean="0">
                <a:latin typeface="Times New Roman" pitchFamily="18" charset="0"/>
                <a:cs typeface="Times New Roman" pitchFamily="18" charset="0"/>
              </a:rPr>
              <a:t>Уведомление о проведении плановой проверки и направление документов</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составленных в ходе такой проверки осуществляется посредством почтовой или факсимильной связи либо электронной почты (по адресу</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указанному в ГИИС УОФ «Электронный бюджет»). Уведомление о проведении проверки направляется субъекту контроля не позднее чем за 5 рабочих дней до дня начала проведения такой проверки.</a:t>
            </a:r>
          </a:p>
          <a:p>
            <a:pPr algn="just">
              <a:buFont typeface="Wingdings" pitchFamily="2" charset="2"/>
              <a:buChar char="q"/>
            </a:pPr>
            <a:r>
              <a:rPr lang="ru-RU" sz="2200" dirty="0" smtClean="0">
                <a:latin typeface="Times New Roman" pitchFamily="18" charset="0"/>
                <a:cs typeface="Times New Roman" pitchFamily="18" charset="0"/>
              </a:rPr>
              <a:t> До начала проверки комиссия (инспекция) представляет для ознакомления субъекту контроля оригинал приказа (распоряжения) о проведении проверки.</a:t>
            </a:r>
          </a:p>
          <a:p>
            <a:pPr algn="just">
              <a:buNone/>
            </a:pPr>
            <a:endParaRPr lang="ru-RU" sz="2000" dirty="0" smtClean="0">
              <a:latin typeface="Times New Roman" pitchFamily="18" charset="0"/>
              <a:cs typeface="Times New Roman" pitchFamily="18" charset="0"/>
            </a:endParaRPr>
          </a:p>
          <a:p>
            <a:pPr>
              <a:buFont typeface="Wingdings" pitchFamily="2" charset="2"/>
              <a:buChar char="q"/>
            </a:pPr>
            <a:endParaRPr lang="ru-RU" sz="2000" dirty="0">
              <a:latin typeface="Times New Roman" pitchFamily="18" charset="0"/>
              <a:cs typeface="Times New Roman" pitchFamily="18" charset="0"/>
            </a:endParaRPr>
          </a:p>
        </p:txBody>
      </p:sp>
      <p:sp>
        <p:nvSpPr>
          <p:cNvPr id="4" name="Заголовок 1"/>
          <p:cNvSpPr>
            <a:spLocks noGrp="1"/>
          </p:cNvSpPr>
          <p:nvPr>
            <p:ph type="title"/>
          </p:nvPr>
        </p:nvSpPr>
        <p:spPr>
          <a:xfrm>
            <a:off x="344980" y="476672"/>
            <a:ext cx="8589640" cy="428628"/>
          </a:xfrm>
        </p:spPr>
        <p:txBody>
          <a:bodyPr>
            <a:noAutofit/>
          </a:bodyPr>
          <a:lstStyle/>
          <a:p>
            <a:pPr algn="ctr"/>
            <a:r>
              <a:rPr lang="ru-RU" sz="2400" b="1" dirty="0" smtClean="0">
                <a:solidFill>
                  <a:schemeClr val="tx1"/>
                </a:solidFill>
                <a:latin typeface="Times New Roman" pitchFamily="18" charset="0"/>
                <a:cs typeface="Times New Roman" pitchFamily="18" charset="0"/>
              </a:rPr>
              <a:t>Осуществление плановой проверки </a:t>
            </a:r>
            <a:r>
              <a:rPr lang="ru-RU" sz="2400" b="1" dirty="0" smtClean="0">
                <a:solidFill>
                  <a:srgbClr val="FF0000"/>
                </a:solidFill>
                <a:latin typeface="Times New Roman" pitchFamily="18" charset="0"/>
                <a:cs typeface="Times New Roman" pitchFamily="18" charset="0"/>
              </a:rPr>
              <a:t/>
            </a:r>
            <a:br>
              <a:rPr lang="ru-RU" sz="2400" b="1" dirty="0" smtClean="0">
                <a:solidFill>
                  <a:srgbClr val="FF0000"/>
                </a:solidFill>
                <a:latin typeface="Times New Roman" pitchFamily="18" charset="0"/>
                <a:cs typeface="Times New Roman" pitchFamily="18" charset="0"/>
              </a:rPr>
            </a:br>
            <a:endParaRPr lang="ru-RU"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928670"/>
            <a:ext cx="9144000" cy="5929330"/>
          </a:xfrm>
        </p:spPr>
        <p:txBody>
          <a:bodyPr>
            <a:normAutofit/>
          </a:bodyPr>
          <a:lstStyle/>
          <a:p>
            <a:pPr algn="just">
              <a:buFont typeface="Wingdings" pitchFamily="2" charset="2"/>
              <a:buChar char="q"/>
            </a:pPr>
            <a:r>
              <a:rPr lang="ru-RU" sz="2200" dirty="0" smtClean="0">
                <a:latin typeface="Times New Roman" pitchFamily="18" charset="0"/>
                <a:cs typeface="Times New Roman" pitchFamily="18" charset="0"/>
              </a:rPr>
              <a:t> Плановая проверка проводится в 2 этапа: 1 этап – проверка текущих закупок (если выявляются нарушения</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то проводится внеплановая проверка с уведомлением субъекта контроля о заседании комиссии (инспекции) за 3 рабочих дня до дня заседания комиссии (инспекции); 2 этап – проверка закупок</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по которым контракты заключены.</a:t>
            </a:r>
          </a:p>
          <a:p>
            <a:pPr algn="just">
              <a:buFont typeface="Wingdings" pitchFamily="2" charset="2"/>
              <a:buChar char="q"/>
            </a:pPr>
            <a:r>
              <a:rPr lang="ru-RU" sz="2200" dirty="0" smtClean="0">
                <a:latin typeface="Times New Roman" pitchFamily="18" charset="0"/>
                <a:cs typeface="Times New Roman" pitchFamily="18" charset="0"/>
              </a:rPr>
              <a:t> По результатам плановой проверки составляется акт проверки не позднее 10 рабочих дней с даты окончания проверки</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а также может быть выдано предписание об устранении нарушений законодательства о контрактной системе</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в том числе об аннулировании определения поставщика (подрядчика</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исполнителя).</a:t>
            </a:r>
          </a:p>
          <a:p>
            <a:pPr algn="just">
              <a:buFont typeface="Wingdings" pitchFamily="2" charset="2"/>
              <a:buChar char="q"/>
            </a:pPr>
            <a:r>
              <a:rPr lang="ru-RU" sz="2200" dirty="0" smtClean="0">
                <a:latin typeface="Times New Roman" pitchFamily="18" charset="0"/>
                <a:cs typeface="Times New Roman" pitchFamily="18" charset="0"/>
              </a:rPr>
              <a:t> Акт состоит из вводной</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мотивировочной и резолютивной частей.</a:t>
            </a:r>
          </a:p>
          <a:p>
            <a:pPr algn="just">
              <a:buFont typeface="Wingdings" pitchFamily="2" charset="2"/>
              <a:buChar char="q"/>
            </a:pPr>
            <a:r>
              <a:rPr lang="ru-RU" sz="2200" dirty="0" smtClean="0">
                <a:latin typeface="Times New Roman" pitchFamily="18" charset="0"/>
                <a:cs typeface="Times New Roman" pitchFamily="18" charset="0"/>
              </a:rPr>
              <a:t> Акт подписывается всеми членами комиссии (инспекции)</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копия акта не позднее 3 рабочих дней со дня его подписания размещается в Реестре проверок и (или) в ЕИС и направляется субъекту контроля.</a:t>
            </a:r>
          </a:p>
          <a:p>
            <a:pPr algn="just">
              <a:buFont typeface="Wingdings" pitchFamily="2" charset="2"/>
              <a:buChar char="q"/>
            </a:pPr>
            <a:r>
              <a:rPr lang="ru-RU" sz="2200" dirty="0" smtClean="0">
                <a:latin typeface="Times New Roman" pitchFamily="18" charset="0"/>
                <a:cs typeface="Times New Roman" pitchFamily="18" charset="0"/>
              </a:rPr>
              <a:t>Материалы плановой проверки хранятся контрольным органом в течение 3 лет.</a:t>
            </a:r>
          </a:p>
          <a:p>
            <a:pPr algn="just">
              <a:buFont typeface="Wingdings" pitchFamily="2" charset="2"/>
              <a:buChar char="q"/>
            </a:pPr>
            <a:endParaRPr lang="ru-RU" dirty="0" smtClean="0">
              <a:latin typeface="Times New Roman" pitchFamily="18" charset="0"/>
              <a:cs typeface="Times New Roman" pitchFamily="18" charset="0"/>
            </a:endParaRPr>
          </a:p>
        </p:txBody>
      </p:sp>
      <p:sp>
        <p:nvSpPr>
          <p:cNvPr id="4" name="Заголовок 1"/>
          <p:cNvSpPr>
            <a:spLocks noGrp="1"/>
          </p:cNvSpPr>
          <p:nvPr>
            <p:ph type="title"/>
          </p:nvPr>
        </p:nvSpPr>
        <p:spPr>
          <a:xfrm>
            <a:off x="571472" y="214290"/>
            <a:ext cx="8229600" cy="714380"/>
          </a:xfrm>
        </p:spPr>
        <p:txBody>
          <a:bodyPr>
            <a:noAutofit/>
          </a:bodyPr>
          <a:lstStyle/>
          <a:p>
            <a:pPr algn="ctr"/>
            <a:r>
              <a:rPr lang="ru-RU" sz="2500" b="1" dirty="0" smtClean="0">
                <a:solidFill>
                  <a:schemeClr val="tx1"/>
                </a:solidFill>
                <a:latin typeface="Times New Roman" pitchFamily="18" charset="0"/>
                <a:cs typeface="Times New Roman" pitchFamily="18" charset="0"/>
              </a:rPr>
              <a:t>Осуществление плановой проверки</a:t>
            </a:r>
            <a:endParaRPr lang="ru-RU" sz="25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760" y="40149"/>
            <a:ext cx="8892480" cy="1066800"/>
          </a:xfrm>
        </p:spPr>
        <p:txBody>
          <a:bodyPr>
            <a:normAutofit/>
          </a:bodyPr>
          <a:lstStyle/>
          <a:p>
            <a:pPr algn="ctr"/>
            <a:r>
              <a:rPr lang="ru-RU" sz="2500" b="1" dirty="0" smtClean="0">
                <a:solidFill>
                  <a:schemeClr val="tx1"/>
                </a:solidFill>
                <a:latin typeface="Times New Roman" pitchFamily="18" charset="0"/>
                <a:cs typeface="Times New Roman" pitchFamily="18" charset="0"/>
              </a:rPr>
              <a:t>Проведение внеплановых проверок </a:t>
            </a:r>
            <a:br>
              <a:rPr lang="ru-RU" sz="2500" b="1" dirty="0" smtClean="0">
                <a:solidFill>
                  <a:schemeClr val="tx1"/>
                </a:solidFill>
                <a:latin typeface="Times New Roman" pitchFamily="18" charset="0"/>
                <a:cs typeface="Times New Roman" pitchFamily="18" charset="0"/>
              </a:rPr>
            </a:br>
            <a:r>
              <a:rPr lang="ru-RU" sz="2500" b="1" dirty="0" smtClean="0">
                <a:solidFill>
                  <a:schemeClr val="tx1"/>
                </a:solidFill>
                <a:latin typeface="Times New Roman" pitchFamily="18" charset="0"/>
                <a:cs typeface="Times New Roman" pitchFamily="18" charset="0"/>
              </a:rPr>
              <a:t>(статья 99 ФЗ № 44)</a:t>
            </a:r>
            <a:endParaRPr lang="ru-RU" sz="25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0" y="928670"/>
            <a:ext cx="9144000" cy="5929330"/>
          </a:xfrm>
        </p:spPr>
        <p:txBody>
          <a:bodyPr>
            <a:normAutofit fontScale="85000" lnSpcReduction="20000"/>
          </a:bodyPr>
          <a:lstStyle/>
          <a:p>
            <a:pPr algn="just">
              <a:buFont typeface="Wingdings" pitchFamily="2" charset="2"/>
              <a:buChar char="v"/>
            </a:pPr>
            <a:r>
              <a:rPr lang="ru-RU" sz="2400" dirty="0" smtClean="0">
                <a:latin typeface="Times New Roman" pitchFamily="18" charset="0"/>
                <a:cs typeface="Times New Roman" pitchFamily="18" charset="0"/>
              </a:rPr>
              <a:t>Субъекты контроля: заказчик</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сотрудники контрактной службы</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контрактный управляющий</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члены комиссии по осуществлению закупок</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уполномоченный орган</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уполномоченное учреждение</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оператор электронной площадки</a:t>
            </a:r>
            <a:r>
              <a:rPr lang="ru-RU" sz="2400" dirty="0">
                <a:latin typeface="Times New Roman" pitchFamily="18" charset="0"/>
                <a:cs typeface="Times New Roman" pitchFamily="18" charset="0"/>
              </a:rPr>
              <a:t>. </a:t>
            </a:r>
            <a:r>
              <a:rPr lang="ru-RU" sz="2400" dirty="0">
                <a:solidFill>
                  <a:srgbClr val="00B050"/>
                </a:solidFill>
                <a:latin typeface="Times New Roman" pitchFamily="18" charset="0"/>
                <a:cs typeface="Times New Roman" pitchFamily="18" charset="0"/>
              </a:rPr>
              <a:t>ФАС России и ТО в отношении  банков, государственной корпорации «ВЭБ.РФ», региональных гарантийных организаций при осуществлении такими банками, корпорацией, гарантийными организациями действий, предусмотренных </a:t>
            </a:r>
            <a:r>
              <a:rPr lang="ru-RU" sz="2400" dirty="0" smtClean="0">
                <a:solidFill>
                  <a:srgbClr val="00B050"/>
                </a:solidFill>
                <a:latin typeface="Times New Roman" pitchFamily="18" charset="0"/>
                <a:cs typeface="Times New Roman" pitchFamily="18" charset="0"/>
              </a:rPr>
              <a:t>ФЗ № 44 (с </a:t>
            </a:r>
            <a:r>
              <a:rPr lang="ru-RU" sz="2400" dirty="0">
                <a:solidFill>
                  <a:srgbClr val="00B050"/>
                </a:solidFill>
                <a:latin typeface="Times New Roman" pitchFamily="18" charset="0"/>
                <a:cs typeface="Times New Roman" pitchFamily="18" charset="0"/>
              </a:rPr>
              <a:t>01.01.2022</a:t>
            </a:r>
            <a:r>
              <a:rPr lang="ru-RU" sz="2400" dirty="0" smtClean="0">
                <a:solidFill>
                  <a:srgbClr val="00B050"/>
                </a:solidFill>
                <a:latin typeface="Times New Roman" pitchFamily="18" charset="0"/>
                <a:cs typeface="Times New Roman" pitchFamily="18" charset="0"/>
              </a:rPr>
              <a:t>).</a:t>
            </a:r>
            <a:endParaRPr lang="ru-RU" sz="2400" dirty="0" smtClean="0">
              <a:latin typeface="Times New Roman" pitchFamily="18" charset="0"/>
              <a:cs typeface="Times New Roman" pitchFamily="18" charset="0"/>
            </a:endParaRPr>
          </a:p>
          <a:p>
            <a:pPr algn="just">
              <a:buFont typeface="Wingdings" pitchFamily="2" charset="2"/>
              <a:buChar char="v"/>
            </a:pPr>
            <a:r>
              <a:rPr lang="ru-RU" sz="2400" dirty="0" smtClean="0">
                <a:latin typeface="Times New Roman" pitchFamily="18" charset="0"/>
                <a:cs typeface="Times New Roman" pitchFamily="18" charset="0"/>
              </a:rPr>
              <a:t> Порядок проведения плановых проверок установлен Постановлением Правительства РФ № 1576 от 01.10.2020.</a:t>
            </a:r>
          </a:p>
          <a:p>
            <a:pPr algn="just">
              <a:buFont typeface="Wingdings" pitchFamily="2" charset="2"/>
              <a:buChar char="v"/>
            </a:pPr>
            <a:r>
              <a:rPr lang="ru-RU" sz="2400" dirty="0" smtClean="0">
                <a:latin typeface="Times New Roman" pitchFamily="18" charset="0"/>
                <a:cs typeface="Times New Roman" pitchFamily="18" charset="0"/>
              </a:rPr>
              <a:t>При проведении внеплановых проверок не подлежат контролю результаты оценки заявок</a:t>
            </a:r>
            <a:r>
              <a:rPr lang="ru-RU" sz="2400" b="1" dirty="0" smtClean="0">
                <a:solidFill>
                  <a:srgbClr val="FF0000"/>
                </a:solidFill>
                <a:latin typeface="Times New Roman" pitchFamily="18" charset="0"/>
                <a:cs typeface="Times New Roman" pitchFamily="18" charset="0"/>
              </a:rPr>
              <a:t> </a:t>
            </a:r>
            <a:r>
              <a:rPr lang="ru-RU" sz="2400" dirty="0" smtClean="0">
                <a:latin typeface="Times New Roman" pitchFamily="18" charset="0"/>
                <a:cs typeface="Times New Roman" pitchFamily="18" charset="0"/>
              </a:rPr>
              <a:t>участников закупок в соответствии с критериями, установленными пунктами 3</a:t>
            </a:r>
            <a:r>
              <a:rPr lang="en-US" sz="2400" dirty="0" smtClean="0">
                <a:latin typeface="Times New Roman" pitchFamily="18" charset="0"/>
                <a:cs typeface="Times New Roman" pitchFamily="18" charset="0"/>
              </a:rPr>
              <a:t>,4 </a:t>
            </a:r>
            <a:r>
              <a:rPr lang="ru-RU" sz="2400" dirty="0" smtClean="0">
                <a:latin typeface="Times New Roman" pitchFamily="18" charset="0"/>
                <a:cs typeface="Times New Roman" pitchFamily="18" charset="0"/>
              </a:rPr>
              <a:t>части 1 статьи 32 ФЗ № 44. Такие результаты могут быть обжалованы участниками закупок в судебном порядке.</a:t>
            </a:r>
          </a:p>
          <a:p>
            <a:pPr algn="just">
              <a:buFont typeface="Wingdings" pitchFamily="2" charset="2"/>
              <a:buChar char="v"/>
            </a:pPr>
            <a:r>
              <a:rPr lang="ru-RU" sz="2400" dirty="0" smtClean="0">
                <a:latin typeface="Times New Roman" pitchFamily="18" charset="0"/>
                <a:cs typeface="Times New Roman" pitchFamily="18" charset="0"/>
              </a:rPr>
              <a:t>Торги не могут быть приостановлены контрольным органом в сфере закупок (исключение пункт 1 части 15 статьи 99 ФЗ № 44).</a:t>
            </a:r>
          </a:p>
          <a:p>
            <a:pPr algn="just">
              <a:buFont typeface="Wingdings" pitchFamily="2" charset="2"/>
              <a:buChar char="v"/>
            </a:pPr>
            <a:r>
              <a:rPr lang="ru-RU" sz="2400" dirty="0" smtClean="0">
                <a:latin typeface="Times New Roman" pitchFamily="18" charset="0"/>
                <a:cs typeface="Times New Roman" pitchFamily="18" charset="0"/>
              </a:rPr>
              <a:t>Внеплановая проверка может быть документарной и (или) выездной.</a:t>
            </a:r>
          </a:p>
          <a:p>
            <a:pPr algn="just">
              <a:buFont typeface="Wingdings" pitchFamily="2" charset="2"/>
              <a:buChar char="v"/>
            </a:pPr>
            <a:r>
              <a:rPr lang="ru-RU" sz="2400" dirty="0" smtClean="0">
                <a:latin typeface="Times New Roman" pitchFamily="18" charset="0"/>
                <a:cs typeface="Times New Roman" pitchFamily="18" charset="0"/>
              </a:rPr>
              <a:t>Создается комиссия (инспекция)</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по проведению внеплановой проверки</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которая действует от имени контрольного органа и состоит из должностных лиц контрольного органа.</a:t>
            </a:r>
          </a:p>
          <a:p>
            <a:pPr algn="just">
              <a:buFont typeface="Wingdings" pitchFamily="2" charset="2"/>
              <a:buChar char="v"/>
            </a:pPr>
            <a:r>
              <a:rPr lang="ru-RU" sz="2400" dirty="0" smtClean="0">
                <a:latin typeface="Times New Roman" pitchFamily="18" charset="0"/>
                <a:cs typeface="Times New Roman" pitchFamily="18" charset="0"/>
              </a:rPr>
              <a:t>Состав комиссии (инспекции) утверждается приказом (распоряжением) руководителя контрольного органа или уполномоченным им заместителем. Комиссию (инспекцию) возглавляет руководитель комиссии (инспекции). Могут быть созданы постоянно действующие комиссии (инспекции).</a:t>
            </a:r>
          </a:p>
          <a:p>
            <a:pPr algn="just">
              <a:buFont typeface="Wingdings" pitchFamily="2" charset="2"/>
              <a:buChar char="v"/>
            </a:pPr>
            <a:endParaRPr lang="ru-RU" sz="2400" dirty="0" smtClean="0">
              <a:latin typeface="Times New Roman" pitchFamily="18" charset="0"/>
              <a:cs typeface="Times New Roman" pitchFamily="18" charset="0"/>
            </a:endParaRPr>
          </a:p>
          <a:p>
            <a:pPr algn="just">
              <a:buFont typeface="Wingdings" pitchFamily="2" charset="2"/>
              <a:buChar char="v"/>
            </a:pPr>
            <a:endParaRPr lang="ru-RU" sz="2400" dirty="0" smtClean="0">
              <a:latin typeface="Times New Roman" pitchFamily="18" charset="0"/>
              <a:cs typeface="Times New Roman" pitchFamily="18" charset="0"/>
            </a:endParaRPr>
          </a:p>
          <a:p>
            <a:pPr algn="just">
              <a:buFont typeface="Wingdings" pitchFamily="2" charset="2"/>
              <a:buChar char="v"/>
            </a:pPr>
            <a:endParaRPr lang="ru-RU" sz="2400" dirty="0" smtClean="0">
              <a:latin typeface="Times New Roman" pitchFamily="18" charset="0"/>
              <a:cs typeface="Times New Roman" pitchFamily="18" charset="0"/>
            </a:endParaRPr>
          </a:p>
          <a:p>
            <a:pPr algn="just">
              <a:buFont typeface="Wingdings" pitchFamily="2" charset="2"/>
              <a:buChar char="v"/>
            </a:pP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714356"/>
            <a:ext cx="8786874" cy="5860180"/>
          </a:xfrm>
        </p:spPr>
        <p:txBody>
          <a:bodyPr>
            <a:normAutofit fontScale="47500" lnSpcReduction="20000"/>
          </a:bodyPr>
          <a:lstStyle/>
          <a:p>
            <a:pPr algn="ctr">
              <a:buNone/>
            </a:pPr>
            <a:r>
              <a:rPr lang="ru-RU" sz="4500" b="1" u="sng" dirty="0" smtClean="0">
                <a:latin typeface="Times New Roman" pitchFamily="18" charset="0"/>
                <a:cs typeface="Times New Roman" pitchFamily="18" charset="0"/>
              </a:rPr>
              <a:t>Основания проведения внеплановых проверок:</a:t>
            </a:r>
          </a:p>
          <a:p>
            <a:pPr algn="just">
              <a:buNone/>
            </a:pPr>
            <a:r>
              <a:rPr lang="ru-RU" sz="3300" dirty="0" smtClean="0">
                <a:latin typeface="Times New Roman" pitchFamily="18" charset="0"/>
                <a:cs typeface="Times New Roman" pitchFamily="18" charset="0"/>
              </a:rPr>
              <a:t>1) </a:t>
            </a:r>
            <a:r>
              <a:rPr lang="ru-RU" sz="3300" b="1" i="1" dirty="0" smtClean="0">
                <a:latin typeface="Times New Roman" pitchFamily="18" charset="0"/>
                <a:cs typeface="Times New Roman" pitchFamily="18" charset="0"/>
              </a:rPr>
              <a:t>получение обращения участника закупки с жалобой на действия (бездействие) субъектов контроля.</a:t>
            </a:r>
            <a:r>
              <a:rPr lang="ru-RU" sz="3300" dirty="0" smtClean="0">
                <a:latin typeface="Times New Roman" pitchFamily="18" charset="0"/>
                <a:cs typeface="Times New Roman" pitchFamily="18" charset="0"/>
              </a:rPr>
              <a:t> Рассмотрение такой жалобы осуществляется в порядке, установленном главой 6 ФЗ № 44, за исключением случая обжалования действий (бездействия), предусмотренного частью 15.1 статьи 99 ФЗ № 44. В случае, если внеплановая проверка проводится на основании жалобы участника закупки, по результатам проведения указанной проверки и рассмотрения такой жалобы принимается единое решение;</a:t>
            </a:r>
          </a:p>
          <a:p>
            <a:pPr algn="just">
              <a:buNone/>
            </a:pPr>
            <a:r>
              <a:rPr lang="ru-RU" sz="3300" dirty="0" smtClean="0">
                <a:latin typeface="Times New Roman" pitchFamily="18" charset="0"/>
                <a:cs typeface="Times New Roman" pitchFamily="18" charset="0"/>
              </a:rPr>
              <a:t>2) </a:t>
            </a:r>
            <a:r>
              <a:rPr lang="ru-RU" sz="3300" b="1" i="1" dirty="0" smtClean="0">
                <a:latin typeface="Times New Roman" pitchFamily="18" charset="0"/>
                <a:cs typeface="Times New Roman" pitchFamily="18" charset="0"/>
              </a:rPr>
              <a:t>получение информации о признаках нарушения законодательства Российской Федерации и иных нормативных правовых актов о контрактной системе в сфере закупок, в том числе:</a:t>
            </a:r>
          </a:p>
          <a:p>
            <a:pPr algn="just">
              <a:buNone/>
            </a:pPr>
            <a:r>
              <a:rPr lang="ru-RU" sz="3300" dirty="0" smtClean="0">
                <a:latin typeface="Times New Roman" pitchFamily="18" charset="0"/>
                <a:cs typeface="Times New Roman" pitchFamily="18" charset="0"/>
              </a:rPr>
              <a:t>а) заявления, сообщения физического лица, юридического лица либо осуществляющих общественный контроль общественного объединения или объединения юридических лиц, в которых указывается на наличие признаков нарушения законодательства Российской Федерации и иных нормативных правовых актов о контрактной системе в сфере закупок;</a:t>
            </a:r>
          </a:p>
          <a:p>
            <a:pPr algn="just">
              <a:buNone/>
            </a:pPr>
            <a:r>
              <a:rPr lang="ru-RU" sz="3300" dirty="0" smtClean="0">
                <a:latin typeface="Times New Roman" pitchFamily="18" charset="0"/>
                <a:cs typeface="Times New Roman" pitchFamily="18" charset="0"/>
              </a:rPr>
              <a:t>б) обнаружение контрольным органом в сфере закупок признаков нарушения законодательства Российской Федерации и иных нормативных правовых актов о контрактной системе в сфере закупок;</a:t>
            </a:r>
          </a:p>
          <a:p>
            <a:pPr algn="just">
              <a:buNone/>
            </a:pPr>
            <a:r>
              <a:rPr lang="ru-RU" sz="3300" dirty="0" smtClean="0">
                <a:latin typeface="Times New Roman" pitchFamily="18" charset="0"/>
                <a:cs typeface="Times New Roman" pitchFamily="18" charset="0"/>
              </a:rPr>
              <a:t>в) сообщение средства массовой информации, в котором указывается на наличие признаков нарушения законодательства Российской Федерации и иных нормативных правовых актов о контрактной системе в сфере закупок;</a:t>
            </a:r>
          </a:p>
          <a:p>
            <a:pPr algn="just">
              <a:buNone/>
            </a:pPr>
            <a:r>
              <a:rPr lang="ru-RU" sz="3300" dirty="0" smtClean="0">
                <a:latin typeface="Times New Roman" pitchFamily="18" charset="0"/>
                <a:cs typeface="Times New Roman" pitchFamily="18" charset="0"/>
              </a:rPr>
              <a:t>3) </a:t>
            </a:r>
            <a:r>
              <a:rPr lang="ru-RU" sz="3300" b="1" i="1" dirty="0" smtClean="0">
                <a:latin typeface="Times New Roman" pitchFamily="18" charset="0"/>
                <a:cs typeface="Times New Roman" pitchFamily="18" charset="0"/>
              </a:rPr>
              <a:t>истечение срока исполнения ранее выданного в соответствии с пунктом 2 части 22 статьи 99 Закона о контрактной системе предписания;</a:t>
            </a:r>
          </a:p>
          <a:p>
            <a:pPr algn="just">
              <a:buNone/>
            </a:pPr>
            <a:r>
              <a:rPr lang="ru-RU" sz="3300" b="1" i="1" dirty="0">
                <a:latin typeface="Times New Roman" pitchFamily="18" charset="0"/>
                <a:cs typeface="Times New Roman" pitchFamily="18" charset="0"/>
              </a:rPr>
              <a:t>4) получение обращения о включении информации об участнике закупки или о поставщике (подрядчике, исполнителе) в реестр недобросовестных поставщиков (подрядчиков, исполнителей</a:t>
            </a:r>
            <a:r>
              <a:rPr lang="ru-RU" sz="3300" b="1" i="1" dirty="0" smtClean="0">
                <a:latin typeface="Times New Roman" pitchFamily="18" charset="0"/>
                <a:cs typeface="Times New Roman" pitchFamily="18" charset="0"/>
              </a:rPr>
              <a:t>) </a:t>
            </a:r>
            <a:r>
              <a:rPr lang="ru-RU" sz="3300" b="1" i="1" u="sng" dirty="0" smtClean="0">
                <a:latin typeface="Times New Roman" pitchFamily="18" charset="0"/>
                <a:cs typeface="Times New Roman" pitchFamily="18" charset="0"/>
              </a:rPr>
              <a:t>(изменение вступило в силу с 01.07.2021)</a:t>
            </a:r>
            <a:r>
              <a:rPr lang="ru-RU" sz="3300" b="1" i="1" dirty="0" smtClean="0">
                <a:latin typeface="Times New Roman" pitchFamily="18" charset="0"/>
                <a:cs typeface="Times New Roman" pitchFamily="18" charset="0"/>
              </a:rPr>
              <a:t>;</a:t>
            </a:r>
          </a:p>
          <a:p>
            <a:pPr algn="just">
              <a:buNone/>
            </a:pPr>
            <a:r>
              <a:rPr lang="ru-RU" sz="3300" dirty="0">
                <a:latin typeface="Times New Roman" pitchFamily="18" charset="0"/>
                <a:cs typeface="Times New Roman" pitchFamily="18" charset="0"/>
              </a:rPr>
              <a:t>5) получение обращения о согласовании заключения контракта с единственным поставщиком (подрядчиком, исполнителем</a:t>
            </a:r>
            <a:r>
              <a:rPr lang="ru-RU" sz="3300" dirty="0" smtClean="0">
                <a:latin typeface="Times New Roman" pitchFamily="18" charset="0"/>
                <a:cs typeface="Times New Roman" pitchFamily="18" charset="0"/>
              </a:rPr>
              <a:t>).</a:t>
            </a:r>
            <a:endParaRPr lang="ru-RU" sz="3300" dirty="0">
              <a:latin typeface="Times New Roman" pitchFamily="18" charset="0"/>
              <a:cs typeface="Times New Roman" pitchFamily="18" charset="0"/>
            </a:endParaRPr>
          </a:p>
          <a:p>
            <a:pPr algn="just">
              <a:buNone/>
            </a:pPr>
            <a:endParaRPr lang="ru-RU" sz="3300" b="1" i="1" dirty="0">
              <a:latin typeface="Times New Roman" pitchFamily="18" charset="0"/>
              <a:cs typeface="Times New Roman" pitchFamily="18" charset="0"/>
            </a:endParaRPr>
          </a:p>
          <a:p>
            <a:pPr algn="just">
              <a:buNone/>
            </a:pPr>
            <a:endParaRPr lang="ru-RU" sz="3300" b="1" i="1" dirty="0" smtClean="0">
              <a:latin typeface="Times New Roman" pitchFamily="18" charset="0"/>
              <a:cs typeface="Times New Roman" pitchFamily="18" charset="0"/>
            </a:endParaRPr>
          </a:p>
          <a:p>
            <a:pPr algn="just">
              <a:buNone/>
            </a:pPr>
            <a:endParaRPr lang="ru-RU" sz="3300" b="1" i="1" dirty="0" smtClean="0">
              <a:latin typeface="Times New Roman" pitchFamily="18" charset="0"/>
              <a:cs typeface="Times New Roman" pitchFamily="18" charset="0"/>
            </a:endParaRPr>
          </a:p>
          <a:p>
            <a:pPr>
              <a:buFont typeface="Courier New" pitchFamily="49" charset="0"/>
              <a:buChar char="o"/>
            </a:pP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142984"/>
            <a:ext cx="8715404" cy="4039360"/>
          </a:xfrm>
        </p:spPr>
        <p:txBody>
          <a:bodyPr>
            <a:noAutofit/>
          </a:bodyPr>
          <a:lstStyle/>
          <a:p>
            <a:pPr algn="ctr">
              <a:buNone/>
            </a:pPr>
            <a:r>
              <a:rPr lang="ru-RU" sz="2400" dirty="0" smtClean="0">
                <a:latin typeface="Times New Roman" pitchFamily="18" charset="0"/>
                <a:cs typeface="Times New Roman" pitchFamily="18" charset="0"/>
              </a:rPr>
              <a:t>Обращение с жалобой на действия (бездействие) лиц, указанных в пункте 1 части 15 статьи 99 ФЗ № 44, и информация, указывающая на наличие признаков нарушения законодательства Российской Федерации и иных нормативных правовых актов о контрактной системе в сфере закупок положениями документации о закупке, извещения о запросе котировок, поступившие от физического лица, которое не соответствует требованиям пункта 1 части 1 статьи 31 ФЗ № 44 в отношении объекта этой закупки и права и законные интересы которого не нарушены такими действиями (бездействием), положениями этих документации, извещения, рассматриваются контрольным органом в сфере закупок в соответствии с Федеральным законом от 2 мая 2006 года № 59-ФЗ «О порядке рассмотрения обращений граждан Российской Федерации».</a:t>
            </a:r>
            <a:endParaRPr lang="ru-RU" sz="2400" dirty="0">
              <a:latin typeface="Times New Roman" pitchFamily="18" charset="0"/>
              <a:cs typeface="Times New Roman" pitchFamily="18" charset="0"/>
            </a:endParaRPr>
          </a:p>
        </p:txBody>
      </p:sp>
      <p:sp>
        <p:nvSpPr>
          <p:cNvPr id="4" name="Заголовок 1"/>
          <p:cNvSpPr>
            <a:spLocks noGrp="1"/>
          </p:cNvSpPr>
          <p:nvPr>
            <p:ph type="title"/>
          </p:nvPr>
        </p:nvSpPr>
        <p:spPr>
          <a:xfrm>
            <a:off x="214282" y="214290"/>
            <a:ext cx="8715436" cy="857256"/>
          </a:xfrm>
        </p:spPr>
        <p:txBody>
          <a:bodyPr>
            <a:normAutofit/>
          </a:bodyPr>
          <a:lstStyle/>
          <a:p>
            <a:pPr algn="ctr"/>
            <a:r>
              <a:rPr lang="ru-RU" sz="2400" b="1" dirty="0" smtClean="0">
                <a:solidFill>
                  <a:schemeClr val="tx1"/>
                </a:solidFill>
                <a:latin typeface="Times New Roman" pitchFamily="18" charset="0"/>
                <a:cs typeface="Times New Roman" pitchFamily="18" charset="0"/>
              </a:rPr>
              <a:t>Часть 15.1 статьи 99 ФЗ № 44 (исключение)</a:t>
            </a:r>
            <a:endParaRPr lang="ru-RU"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338"/>
            <a:ext cx="8229600" cy="785818"/>
          </a:xfrm>
        </p:spPr>
        <p:txBody>
          <a:bodyPr>
            <a:normAutofit/>
          </a:bodyPr>
          <a:lstStyle/>
          <a:p>
            <a:pPr algn="ctr"/>
            <a:r>
              <a:rPr lang="ru-RU" sz="2500" b="1" dirty="0" smtClean="0">
                <a:solidFill>
                  <a:srgbClr val="FF0000"/>
                </a:solidFill>
                <a:latin typeface="Times New Roman" pitchFamily="18" charset="0"/>
                <a:cs typeface="Times New Roman" pitchFamily="18" charset="0"/>
              </a:rPr>
              <a:t>Порядок проведения внеплановой проверки</a:t>
            </a:r>
            <a:endParaRPr lang="ru-RU" sz="2500" b="1" dirty="0">
              <a:solidFill>
                <a:srgbClr val="FF0000"/>
              </a:solidFill>
              <a:latin typeface="Times New Roman" pitchFamily="18" charset="0"/>
              <a:cs typeface="Times New Roman" pitchFamily="18" charset="0"/>
            </a:endParaRPr>
          </a:p>
        </p:txBody>
      </p:sp>
      <p:sp>
        <p:nvSpPr>
          <p:cNvPr id="4" name="Прямоугольник 3"/>
          <p:cNvSpPr/>
          <p:nvPr/>
        </p:nvSpPr>
        <p:spPr>
          <a:xfrm>
            <a:off x="214282" y="928670"/>
            <a:ext cx="3571868" cy="142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Основание для проведения проверки (обращение</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жалоба и т.д.)</a:t>
            </a:r>
          </a:p>
          <a:p>
            <a:pPr algn="ctr"/>
            <a:r>
              <a:rPr lang="ru-RU" sz="1600" dirty="0" smtClean="0">
                <a:solidFill>
                  <a:schemeClr val="tx1"/>
                </a:solidFill>
                <a:latin typeface="Times New Roman" pitchFamily="18" charset="0"/>
                <a:cs typeface="Times New Roman" pitchFamily="18" charset="0"/>
              </a:rPr>
              <a:t>Датой поступления информации является дата её регистрации в контрольном органе</a:t>
            </a:r>
            <a:endParaRPr lang="ru-RU" sz="1600" dirty="0">
              <a:solidFill>
                <a:schemeClr val="tx1"/>
              </a:solidFill>
              <a:latin typeface="Times New Roman" pitchFamily="18" charset="0"/>
              <a:cs typeface="Times New Roman" pitchFamily="18" charset="0"/>
            </a:endParaRPr>
          </a:p>
        </p:txBody>
      </p:sp>
      <p:sp>
        <p:nvSpPr>
          <p:cNvPr id="5" name="Стрелка вправо 4"/>
          <p:cNvSpPr/>
          <p:nvPr/>
        </p:nvSpPr>
        <p:spPr>
          <a:xfrm>
            <a:off x="3857620" y="928670"/>
            <a:ext cx="978408" cy="4846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929190" y="1857364"/>
            <a:ext cx="4214810" cy="7858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Решение о проведении внеплановой проверки</a:t>
            </a:r>
            <a:endParaRPr lang="ru-RU" sz="1600" dirty="0">
              <a:solidFill>
                <a:schemeClr val="tx1"/>
              </a:solidFill>
              <a:latin typeface="Times New Roman" pitchFamily="18" charset="0"/>
              <a:cs typeface="Times New Roman" pitchFamily="18" charset="0"/>
            </a:endParaRPr>
          </a:p>
        </p:txBody>
      </p:sp>
      <p:sp>
        <p:nvSpPr>
          <p:cNvPr id="7" name="Стрелка вправо 6"/>
          <p:cNvSpPr/>
          <p:nvPr/>
        </p:nvSpPr>
        <p:spPr>
          <a:xfrm>
            <a:off x="3857620" y="1857364"/>
            <a:ext cx="978408" cy="4846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929190" y="500042"/>
            <a:ext cx="4214810" cy="1285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Направление по подведомственности</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уведомление заявителя о направлении по подведомственности (</a:t>
            </a:r>
            <a:r>
              <a:rPr lang="ru-RU" sz="1600" b="1" dirty="0" smtClean="0">
                <a:solidFill>
                  <a:schemeClr val="tx1"/>
                </a:solidFill>
                <a:latin typeface="Times New Roman" pitchFamily="18" charset="0"/>
                <a:cs typeface="Times New Roman" pitchFamily="18" charset="0"/>
              </a:rPr>
              <a:t>3 рабочих дня </a:t>
            </a:r>
            <a:r>
              <a:rPr lang="ru-RU" sz="1600" dirty="0" smtClean="0">
                <a:solidFill>
                  <a:schemeClr val="tx1"/>
                </a:solidFill>
                <a:latin typeface="Times New Roman" pitchFamily="18" charset="0"/>
                <a:cs typeface="Times New Roman" pitchFamily="18" charset="0"/>
              </a:rPr>
              <a:t>со дня поступления)</a:t>
            </a:r>
            <a:r>
              <a:rPr lang="en-US" sz="1600" dirty="0" smtClean="0">
                <a:solidFill>
                  <a:schemeClr val="tx1"/>
                </a:solidFill>
                <a:latin typeface="Times New Roman" pitchFamily="18" charset="0"/>
                <a:cs typeface="Times New Roman" pitchFamily="18" charset="0"/>
              </a:rPr>
              <a:t>, </a:t>
            </a:r>
            <a:r>
              <a:rPr lang="ru-RU" sz="1600" b="1" dirty="0" smtClean="0">
                <a:solidFill>
                  <a:schemeClr val="tx1"/>
                </a:solidFill>
                <a:latin typeface="Times New Roman" pitchFamily="18" charset="0"/>
                <a:cs typeface="Times New Roman" pitchFamily="18" charset="0"/>
              </a:rPr>
              <a:t>в течение 1 рабочего дня </a:t>
            </a:r>
            <a:r>
              <a:rPr lang="ru-RU" sz="1600" dirty="0" smtClean="0">
                <a:solidFill>
                  <a:schemeClr val="tx1"/>
                </a:solidFill>
                <a:latin typeface="Times New Roman" pitchFamily="18" charset="0"/>
                <a:cs typeface="Times New Roman" pitchFamily="18" charset="0"/>
              </a:rPr>
              <a:t>размещение информации в ЕИС</a:t>
            </a:r>
            <a:endParaRPr lang="ru-RU" sz="1600" dirty="0">
              <a:solidFill>
                <a:schemeClr val="tx1"/>
              </a:solidFill>
              <a:latin typeface="Times New Roman" pitchFamily="18" charset="0"/>
              <a:cs typeface="Times New Roman" pitchFamily="18" charset="0"/>
            </a:endParaRPr>
          </a:p>
        </p:txBody>
      </p:sp>
      <p:sp>
        <p:nvSpPr>
          <p:cNvPr id="9" name="Стрелка вниз 8"/>
          <p:cNvSpPr/>
          <p:nvPr/>
        </p:nvSpPr>
        <p:spPr>
          <a:xfrm>
            <a:off x="7215206" y="2857496"/>
            <a:ext cx="1143008" cy="142876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latin typeface="Times New Roman" pitchFamily="18" charset="0"/>
                <a:cs typeface="Times New Roman" pitchFamily="18" charset="0"/>
              </a:rPr>
              <a:t>15 </a:t>
            </a:r>
            <a:r>
              <a:rPr lang="ru-RU" sz="1600" b="1" dirty="0" err="1" smtClean="0">
                <a:solidFill>
                  <a:schemeClr val="tx1"/>
                </a:solidFill>
                <a:latin typeface="Times New Roman" pitchFamily="18" charset="0"/>
                <a:cs typeface="Times New Roman" pitchFamily="18" charset="0"/>
              </a:rPr>
              <a:t>р</a:t>
            </a:r>
            <a:r>
              <a:rPr lang="ru-RU" sz="1600" b="1" dirty="0" smtClean="0">
                <a:solidFill>
                  <a:schemeClr val="tx1"/>
                </a:solidFill>
                <a:latin typeface="Times New Roman" pitchFamily="18" charset="0"/>
                <a:cs typeface="Times New Roman" pitchFamily="18" charset="0"/>
              </a:rPr>
              <a:t>/</a:t>
            </a:r>
            <a:r>
              <a:rPr lang="ru-RU" sz="1600" b="1" dirty="0" err="1" smtClean="0">
                <a:solidFill>
                  <a:schemeClr val="tx1"/>
                </a:solidFill>
                <a:latin typeface="Times New Roman" pitchFamily="18" charset="0"/>
                <a:cs typeface="Times New Roman" pitchFamily="18" charset="0"/>
              </a:rPr>
              <a:t>д</a:t>
            </a:r>
            <a:endParaRPr lang="ru-RU" sz="1600" b="1" dirty="0">
              <a:solidFill>
                <a:schemeClr val="tx1"/>
              </a:solidFill>
              <a:latin typeface="Times New Roman" pitchFamily="18" charset="0"/>
              <a:cs typeface="Times New Roman" pitchFamily="18" charset="0"/>
            </a:endParaRPr>
          </a:p>
        </p:txBody>
      </p:sp>
      <p:sp>
        <p:nvSpPr>
          <p:cNvPr id="10" name="Прямоугольник 9"/>
          <p:cNvSpPr/>
          <p:nvPr/>
        </p:nvSpPr>
        <p:spPr>
          <a:xfrm>
            <a:off x="6143636" y="4429108"/>
            <a:ext cx="3000364" cy="2428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ru-RU" sz="1600" dirty="0" smtClean="0">
                <a:solidFill>
                  <a:schemeClr val="tx1"/>
                </a:solidFill>
                <a:latin typeface="Times New Roman" pitchFamily="18" charset="0"/>
                <a:cs typeface="Times New Roman" pitchFamily="18" charset="0"/>
              </a:rPr>
              <a:t> уведомление заявителя и субъектов контроля</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оператора электронной площадки о месте</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дате и времени проведения внеплановой проверки (по почте</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факсимильной связи</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по </a:t>
            </a:r>
            <a:r>
              <a:rPr lang="ru-RU" sz="1600" dirty="0" err="1" smtClean="0">
                <a:solidFill>
                  <a:schemeClr val="tx1"/>
                </a:solidFill>
                <a:latin typeface="Times New Roman" pitchFamily="18" charset="0"/>
                <a:cs typeface="Times New Roman" pitchFamily="18" charset="0"/>
              </a:rPr>
              <a:t>эл</a:t>
            </a:r>
            <a:r>
              <a:rPr lang="ru-RU" sz="1600" dirty="0" smtClean="0">
                <a:solidFill>
                  <a:schemeClr val="tx1"/>
                </a:solidFill>
                <a:latin typeface="Times New Roman" pitchFamily="18" charset="0"/>
                <a:cs typeface="Times New Roman" pitchFamily="18" charset="0"/>
              </a:rPr>
              <a:t>. почте);</a:t>
            </a:r>
          </a:p>
          <a:p>
            <a:pPr algn="ctr">
              <a:buFont typeface="Wingdings" pitchFamily="2" charset="2"/>
              <a:buChar char="ü"/>
            </a:pPr>
            <a:r>
              <a:rPr lang="ru-RU" sz="1600" b="1" dirty="0" smtClean="0">
                <a:solidFill>
                  <a:schemeClr val="tx1"/>
                </a:solidFill>
                <a:latin typeface="Times New Roman" pitchFamily="18" charset="0"/>
                <a:cs typeface="Times New Roman" pitchFamily="18" charset="0"/>
              </a:rPr>
              <a:t>+ 2 рабочих дня </a:t>
            </a:r>
            <a:r>
              <a:rPr lang="ru-RU" sz="1600" dirty="0" smtClean="0">
                <a:solidFill>
                  <a:schemeClr val="tx1"/>
                </a:solidFill>
                <a:latin typeface="Times New Roman" pitchFamily="18" charset="0"/>
                <a:cs typeface="Times New Roman" pitchFamily="18" charset="0"/>
              </a:rPr>
              <a:t>размещение в ЕИС информации о проведении проверки</a:t>
            </a:r>
            <a:endParaRPr lang="ru-RU" sz="1600" dirty="0">
              <a:solidFill>
                <a:schemeClr val="tx1"/>
              </a:solidFill>
              <a:latin typeface="Times New Roman" pitchFamily="18" charset="0"/>
              <a:cs typeface="Times New Roman" pitchFamily="18" charset="0"/>
            </a:endParaRPr>
          </a:p>
        </p:txBody>
      </p:sp>
      <p:sp>
        <p:nvSpPr>
          <p:cNvPr id="11" name="Стрелка влево 10"/>
          <p:cNvSpPr/>
          <p:nvPr/>
        </p:nvSpPr>
        <p:spPr>
          <a:xfrm>
            <a:off x="5072066" y="5357826"/>
            <a:ext cx="978408" cy="484632"/>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3000364" y="4357670"/>
            <a:ext cx="2071702" cy="25003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Проверка может проводится на заседании либо без заседания комиссии (инспекции).</a:t>
            </a:r>
          </a:p>
          <a:p>
            <a:pPr algn="ctr"/>
            <a:r>
              <a:rPr lang="ru-RU" sz="1600" dirty="0" smtClean="0">
                <a:solidFill>
                  <a:schemeClr val="tx1"/>
                </a:solidFill>
                <a:latin typeface="Times New Roman" pitchFamily="18" charset="0"/>
                <a:cs typeface="Times New Roman" pitchFamily="18" charset="0"/>
              </a:rPr>
              <a:t>На заседании ведется аудиозапись (срок хранения 3 года)</a:t>
            </a:r>
            <a:endParaRPr lang="ru-RU" sz="1600" dirty="0">
              <a:solidFill>
                <a:schemeClr val="tx1"/>
              </a:solidFill>
              <a:latin typeface="Times New Roman" pitchFamily="18" charset="0"/>
              <a:cs typeface="Times New Roman" pitchFamily="18" charset="0"/>
            </a:endParaRPr>
          </a:p>
        </p:txBody>
      </p:sp>
      <p:sp>
        <p:nvSpPr>
          <p:cNvPr id="13" name="Стрелка влево 12"/>
          <p:cNvSpPr/>
          <p:nvPr/>
        </p:nvSpPr>
        <p:spPr>
          <a:xfrm>
            <a:off x="1857356" y="5429264"/>
            <a:ext cx="978408" cy="484632"/>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0" y="3929066"/>
            <a:ext cx="1857356" cy="29289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Решение и (или) предписание</a:t>
            </a:r>
          </a:p>
          <a:p>
            <a:pPr algn="ctr"/>
            <a:r>
              <a:rPr lang="ru-RU" sz="1600" dirty="0" smtClean="0">
                <a:solidFill>
                  <a:schemeClr val="tx1"/>
                </a:solidFill>
                <a:latin typeface="Times New Roman" pitchFamily="18" charset="0"/>
                <a:cs typeface="Times New Roman" pitchFamily="18" charset="0"/>
              </a:rPr>
              <a:t>Срок изготовления  документов: 3 рабочих дня с даты принятия</a:t>
            </a:r>
            <a:r>
              <a:rPr lang="en-US" sz="1600" dirty="0" smtClean="0">
                <a:solidFill>
                  <a:schemeClr val="tx1"/>
                </a:solidFill>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указанный срок не включается в срок проверки.</a:t>
            </a:r>
          </a:p>
          <a:p>
            <a:pPr algn="ctr"/>
            <a:r>
              <a:rPr lang="ru-RU" sz="1600" dirty="0" smtClean="0">
                <a:solidFill>
                  <a:schemeClr val="tx1"/>
                </a:solidFill>
                <a:latin typeface="Times New Roman" pitchFamily="18" charset="0"/>
                <a:cs typeface="Times New Roman" pitchFamily="18" charset="0"/>
              </a:rPr>
              <a:t>+ 3 рабочих дня на размещение в ЕИС</a:t>
            </a:r>
            <a:endParaRPr lang="ru-RU" sz="1600" dirty="0">
              <a:solidFill>
                <a:schemeClr val="tx1"/>
              </a:solidFill>
              <a:latin typeface="Times New Roman" pitchFamily="18" charset="0"/>
              <a:cs typeface="Times New Roman" pitchFamily="18" charset="0"/>
            </a:endParaRPr>
          </a:p>
        </p:txBody>
      </p:sp>
      <p:sp>
        <p:nvSpPr>
          <p:cNvPr id="15" name="Двойная стрелка вверх/вниз 14"/>
          <p:cNvSpPr/>
          <p:nvPr/>
        </p:nvSpPr>
        <p:spPr>
          <a:xfrm>
            <a:off x="142844" y="2500306"/>
            <a:ext cx="484632" cy="1216152"/>
          </a:xfrm>
          <a:prstGeom prst="up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785786" y="2714620"/>
            <a:ext cx="5643602" cy="127042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Срок проверки: </a:t>
            </a:r>
            <a:r>
              <a:rPr lang="ru-RU" sz="1600" b="1" dirty="0" smtClean="0">
                <a:solidFill>
                  <a:schemeClr val="tx1"/>
                </a:solidFill>
                <a:latin typeface="Times New Roman" pitchFamily="18" charset="0"/>
                <a:cs typeface="Times New Roman" pitchFamily="18" charset="0"/>
              </a:rPr>
              <a:t>не более 10 рабочих дней </a:t>
            </a:r>
            <a:r>
              <a:rPr lang="ru-RU" sz="1600" dirty="0" smtClean="0">
                <a:solidFill>
                  <a:schemeClr val="tx1"/>
                </a:solidFill>
                <a:latin typeface="Times New Roman" pitchFamily="18" charset="0"/>
                <a:cs typeface="Times New Roman" pitchFamily="18" charset="0"/>
              </a:rPr>
              <a:t>с даты принятия решения о проведении проверки+ </a:t>
            </a:r>
            <a:r>
              <a:rPr lang="ru-RU" sz="1600" b="1" dirty="0" smtClean="0">
                <a:solidFill>
                  <a:schemeClr val="tx1"/>
                </a:solidFill>
                <a:latin typeface="Times New Roman" pitchFamily="18" charset="0"/>
                <a:cs typeface="Times New Roman" pitchFamily="18" charset="0"/>
              </a:rPr>
              <a:t>может быть продлен ещё на 10 рабочих дней</a:t>
            </a:r>
            <a:r>
              <a:rPr lang="ru-RU" sz="1600" dirty="0" smtClean="0">
                <a:solidFill>
                  <a:schemeClr val="tx1"/>
                </a:solidFill>
                <a:latin typeface="Times New Roman" pitchFamily="18" charset="0"/>
                <a:cs typeface="Times New Roman" pitchFamily="18" charset="0"/>
              </a:rPr>
              <a:t>; если закупки связаны  с гос. тайной – </a:t>
            </a:r>
            <a:r>
              <a:rPr lang="ru-RU" sz="1600" b="1" dirty="0" smtClean="0">
                <a:solidFill>
                  <a:schemeClr val="tx1"/>
                </a:solidFill>
                <a:latin typeface="Times New Roman" pitchFamily="18" charset="0"/>
                <a:cs typeface="Times New Roman" pitchFamily="18" charset="0"/>
              </a:rPr>
              <a:t>не более 20 рабочих дней (размещение в ЕИС решения о продлении срока в течение 2 рабочих дней)</a:t>
            </a:r>
            <a:endParaRPr lang="ru-RU" sz="16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0648"/>
            <a:ext cx="8856984" cy="1066800"/>
          </a:xfrm>
        </p:spPr>
        <p:txBody>
          <a:bodyPr>
            <a:normAutofit/>
          </a:bodyPr>
          <a:lstStyle/>
          <a:p>
            <a:pPr algn="ctr"/>
            <a:r>
              <a:rPr lang="ru-RU" sz="2000" b="1" dirty="0" smtClean="0">
                <a:solidFill>
                  <a:schemeClr val="tx1"/>
                </a:solidFill>
                <a:latin typeface="Times New Roman" pitchFamily="18" charset="0"/>
                <a:cs typeface="Times New Roman" pitchFamily="18" charset="0"/>
              </a:rPr>
              <a:t>Права должностных лиц контрольного органа при проведении проверок:</a:t>
            </a:r>
            <a:endParaRPr lang="ru-RU" sz="20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42844" y="1000108"/>
            <a:ext cx="8786874" cy="5857892"/>
          </a:xfrm>
        </p:spPr>
        <p:txBody>
          <a:bodyPr>
            <a:normAutofit fontScale="70000" lnSpcReduction="20000"/>
          </a:bodyPr>
          <a:lstStyle/>
          <a:p>
            <a:pPr algn="just">
              <a:buNone/>
            </a:pPr>
            <a:r>
              <a:rPr lang="ru-RU" dirty="0" smtClean="0">
                <a:latin typeface="Times New Roman" pitchFamily="18" charset="0"/>
                <a:cs typeface="Times New Roman" pitchFamily="18" charset="0"/>
              </a:rPr>
              <a:t>а) </a:t>
            </a:r>
            <a:r>
              <a:rPr lang="ru-RU" dirty="0">
                <a:latin typeface="Times New Roman" pitchFamily="18" charset="0"/>
                <a:cs typeface="Times New Roman" pitchFamily="18" charset="0"/>
              </a:rPr>
              <a:t>вправе запрашивать и получать на основании мотивированного запроса в письменной форме документы и информацию, необходимые для проведения плановой (внеплановой) проверки, </a:t>
            </a:r>
            <a:r>
              <a:rPr lang="ru-RU" dirty="0">
                <a:solidFill>
                  <a:srgbClr val="00B050"/>
                </a:solidFill>
                <a:latin typeface="Times New Roman" pitchFamily="18" charset="0"/>
                <a:cs typeface="Times New Roman" pitchFamily="18" charset="0"/>
              </a:rPr>
              <a:t>за исключением документов и информации, размещенных в соответствии с Федеральным законом о контрактной системе в единой информационной </a:t>
            </a:r>
            <a:r>
              <a:rPr lang="ru-RU" dirty="0" smtClean="0">
                <a:solidFill>
                  <a:srgbClr val="00B050"/>
                </a:solidFill>
                <a:latin typeface="Times New Roman" pitchFamily="18" charset="0"/>
                <a:cs typeface="Times New Roman" pitchFamily="18" charset="0"/>
              </a:rPr>
              <a:t>системе (с 01.01.2022) </a:t>
            </a:r>
            <a:r>
              <a:rPr lang="ru-RU" b="1" u="sng" dirty="0" smtClean="0">
                <a:solidFill>
                  <a:srgbClr val="00B050"/>
                </a:solidFill>
                <a:latin typeface="Times New Roman" pitchFamily="18" charset="0"/>
                <a:cs typeface="Times New Roman" pitchFamily="18" charset="0"/>
              </a:rPr>
              <a:t>(приоритет сведений в ЕИС);</a:t>
            </a:r>
          </a:p>
          <a:p>
            <a:pPr algn="just">
              <a:buNone/>
            </a:pPr>
            <a:r>
              <a:rPr lang="ru-RU" dirty="0" smtClean="0">
                <a:latin typeface="Times New Roman" pitchFamily="18" charset="0"/>
                <a:cs typeface="Times New Roman" pitchFamily="18" charset="0"/>
              </a:rPr>
              <a:t>б) беспрепятственного доступа в помещения и на территории, которые занимают заказчики, специализированные организации, операторы электронных площадок, операторы специализированных электронных площадок, для получения документов и информации о закупках, необходимых контрольному органу, по предъявлении служебных удостоверений и приказа (распоряжения) руководителя (заместителя руководителя) контрольного органа о проведении плановой (внеплановой) проверки;</a:t>
            </a:r>
          </a:p>
          <a:p>
            <a:pPr algn="just">
              <a:buNone/>
            </a:pPr>
            <a:r>
              <a:rPr lang="ru-RU" dirty="0" smtClean="0">
                <a:latin typeface="Times New Roman" pitchFamily="18" charset="0"/>
                <a:cs typeface="Times New Roman" pitchFamily="18" charset="0"/>
              </a:rPr>
              <a:t>в) обращаться в суд, арбитражный суд с исками о признании осуществленных закупок недействительными в соответствии с Гражданским кодексом Российской Федерации;</a:t>
            </a:r>
          </a:p>
          <a:p>
            <a:pPr algn="just">
              <a:buNone/>
            </a:pPr>
            <a:r>
              <a:rPr lang="ru-RU" dirty="0" smtClean="0">
                <a:latin typeface="Times New Roman" pitchFamily="18" charset="0"/>
                <a:cs typeface="Times New Roman" pitchFamily="18" charset="0"/>
              </a:rPr>
              <a:t>г) составлять протоколы об административных правонарушениях, связанных с нарушениями законодательства о контрактной системе, рассматривать дела о таких административных правонарушениях и принимать меры по их предотвращению в соответствии с законодательством об административных правонарушениях;</a:t>
            </a:r>
          </a:p>
          <a:p>
            <a:pPr algn="just">
              <a:buNone/>
            </a:pPr>
            <a:r>
              <a:rPr lang="ru-RU" dirty="0" err="1" smtClean="0">
                <a:latin typeface="Times New Roman" pitchFamily="18" charset="0"/>
                <a:cs typeface="Times New Roman" pitchFamily="18" charset="0"/>
              </a:rPr>
              <a:t>д</a:t>
            </a:r>
            <a:r>
              <a:rPr lang="ru-RU" dirty="0" smtClean="0">
                <a:latin typeface="Times New Roman" pitchFamily="18" charset="0"/>
                <a:cs typeface="Times New Roman" pitchFamily="18" charset="0"/>
              </a:rPr>
              <a:t>) выдавать предписания.</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1066800"/>
          </a:xfrm>
        </p:spPr>
        <p:txBody>
          <a:bodyPr>
            <a:normAutofit/>
          </a:bodyPr>
          <a:lstStyle/>
          <a:p>
            <a:pPr algn="ctr"/>
            <a:r>
              <a:rPr lang="ru-RU" sz="2500" b="1" dirty="0" smtClean="0">
                <a:solidFill>
                  <a:schemeClr val="tx1"/>
                </a:solidFill>
                <a:latin typeface="Times New Roman" pitchFamily="18" charset="0"/>
                <a:cs typeface="Times New Roman" pitchFamily="18" charset="0"/>
              </a:rPr>
              <a:t>Обязанности должностных лиц контрольного органа при проведении проверок:</a:t>
            </a:r>
            <a:endParaRPr lang="ru-RU" sz="25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42844" y="1283572"/>
            <a:ext cx="8786874" cy="5574428"/>
          </a:xfrm>
        </p:spPr>
        <p:txBody>
          <a:bodyPr>
            <a:normAutofit/>
          </a:bodyPr>
          <a:lstStyle/>
          <a:p>
            <a:pPr algn="just">
              <a:buNone/>
            </a:pPr>
            <a:r>
              <a:rPr lang="ru-RU" sz="2200" dirty="0" smtClean="0">
                <a:latin typeface="Times New Roman" pitchFamily="18" charset="0"/>
                <a:cs typeface="Times New Roman" pitchFamily="18" charset="0"/>
              </a:rPr>
              <a:t>а</a:t>
            </a:r>
            <a:r>
              <a:rPr lang="ru-RU"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не разглашать сведения, составляющие государственную тайну, и иную информацию, доступ к которой ограничен в соответствии с федеральными законами, за исключением случаев, предусмотренных федеральными законами;</a:t>
            </a:r>
          </a:p>
          <a:p>
            <a:pPr algn="just">
              <a:buNone/>
            </a:pPr>
            <a:r>
              <a:rPr lang="ru-RU" sz="2400" dirty="0" smtClean="0">
                <a:latin typeface="Times New Roman" pitchFamily="18" charset="0"/>
                <a:cs typeface="Times New Roman" pitchFamily="18" charset="0"/>
              </a:rPr>
              <a:t>б) передавать в правоохранительные органы информацию о факте совершения действий (бездействия), содержащих признаки состава преступления и (или) документы, подтверждающие такой факт, в течение 3 рабочих дней со дня выявления такого факта;</a:t>
            </a:r>
          </a:p>
          <a:p>
            <a:pPr algn="just">
              <a:buNone/>
            </a:pPr>
            <a:r>
              <a:rPr lang="ru-RU" sz="2400" dirty="0">
                <a:solidFill>
                  <a:srgbClr val="00B050"/>
                </a:solidFill>
                <a:latin typeface="Times New Roman" pitchFamily="18" charset="0"/>
                <a:cs typeface="Times New Roman" pitchFamily="18" charset="0"/>
              </a:rPr>
              <a:t>в) использовать информацию, содержащуюся в информационной системе, указанной в части 13 статьи 4 </a:t>
            </a:r>
            <a:r>
              <a:rPr lang="ru-RU" sz="2400" dirty="0" smtClean="0">
                <a:solidFill>
                  <a:srgbClr val="00B050"/>
                </a:solidFill>
                <a:latin typeface="Times New Roman" pitchFamily="18" charset="0"/>
                <a:cs typeface="Times New Roman" pitchFamily="18" charset="0"/>
              </a:rPr>
              <a:t>Закона о контрактной системе, </a:t>
            </a:r>
            <a:r>
              <a:rPr lang="ru-RU" sz="2400" dirty="0">
                <a:solidFill>
                  <a:srgbClr val="00B050"/>
                </a:solidFill>
                <a:latin typeface="Times New Roman" pitchFamily="18" charset="0"/>
                <a:cs typeface="Times New Roman" pitchFamily="18" charset="0"/>
              </a:rPr>
              <a:t>при проведении плановых (внеплановых) проверок (при наличии доступа к указанной информации</a:t>
            </a:r>
            <a:r>
              <a:rPr lang="ru-RU" sz="2400" dirty="0" smtClean="0">
                <a:solidFill>
                  <a:srgbClr val="00B050"/>
                </a:solidFill>
                <a:latin typeface="Times New Roman" pitchFamily="18" charset="0"/>
                <a:cs typeface="Times New Roman" pitchFamily="18" charset="0"/>
              </a:rPr>
              <a:t>) (вступило в силу с 01.01.2022).</a:t>
            </a:r>
            <a:endParaRPr lang="ru-RU" sz="2400" dirty="0">
              <a:solidFill>
                <a:srgbClr val="00B050"/>
              </a:solidFill>
              <a:latin typeface="Times New Roman" pitchFamily="18" charset="0"/>
              <a:cs typeface="Times New Roman" pitchFamily="18" charset="0"/>
            </a:endParaRPr>
          </a:p>
          <a:p>
            <a:pPr algn="just">
              <a:buNone/>
            </a:pP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8520" y="1"/>
            <a:ext cx="9252520" cy="6857999"/>
          </a:xfrm>
          <a:prstGeom prst="rect">
            <a:avLst/>
          </a:prstGeom>
        </p:spPr>
      </p:pic>
    </p:spTree>
    <p:extLst>
      <p:ext uri="{BB962C8B-B14F-4D97-AF65-F5344CB8AC3E}">
        <p14:creationId xmlns:p14="http://schemas.microsoft.com/office/powerpoint/2010/main" val="836659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214290"/>
            <a:ext cx="8229600" cy="1066800"/>
          </a:xfrm>
        </p:spPr>
        <p:txBody>
          <a:bodyPr>
            <a:normAutofit/>
          </a:bodyPr>
          <a:lstStyle/>
          <a:p>
            <a:pPr algn="ctr"/>
            <a:r>
              <a:rPr lang="ru-RU" sz="2500" b="1" dirty="0" smtClean="0">
                <a:solidFill>
                  <a:schemeClr val="tx1"/>
                </a:solidFill>
                <a:latin typeface="Times New Roman" pitchFamily="18" charset="0"/>
                <a:cs typeface="Times New Roman" pitchFamily="18" charset="0"/>
              </a:rPr>
              <a:t>Права лиц</a:t>
            </a:r>
            <a:r>
              <a:rPr lang="en-US" sz="2500" b="1" dirty="0" smtClean="0">
                <a:solidFill>
                  <a:schemeClr val="tx1"/>
                </a:solidFill>
                <a:latin typeface="Times New Roman" pitchFamily="18" charset="0"/>
                <a:cs typeface="Times New Roman" pitchFamily="18" charset="0"/>
              </a:rPr>
              <a:t>, </a:t>
            </a:r>
            <a:r>
              <a:rPr lang="ru-RU" sz="2500" b="1" dirty="0" smtClean="0">
                <a:solidFill>
                  <a:schemeClr val="tx1"/>
                </a:solidFill>
                <a:latin typeface="Times New Roman" pitchFamily="18" charset="0"/>
                <a:cs typeface="Times New Roman" pitchFamily="18" charset="0"/>
              </a:rPr>
              <a:t>в отношении которых проводится проверка:</a:t>
            </a:r>
            <a:endParaRPr lang="ru-RU" sz="25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285720" y="1357298"/>
            <a:ext cx="8572560" cy="5217238"/>
          </a:xfrm>
        </p:spPr>
        <p:txBody>
          <a:bodyPr>
            <a:normAutofit/>
          </a:bodyPr>
          <a:lstStyle/>
          <a:p>
            <a:pPr algn="just">
              <a:buNone/>
            </a:pPr>
            <a:r>
              <a:rPr lang="ru-RU" sz="2500" dirty="0" smtClean="0">
                <a:latin typeface="Times New Roman" pitchFamily="18" charset="0"/>
                <a:cs typeface="Times New Roman" pitchFamily="18" charset="0"/>
              </a:rPr>
              <a:t>а) получать полную, актуальную и достоверную информацию о порядке проведения плановой (внеплановой) проверки;</a:t>
            </a:r>
          </a:p>
          <a:p>
            <a:pPr algn="just">
              <a:buNone/>
            </a:pPr>
            <a:r>
              <a:rPr lang="ru-RU" sz="2500" dirty="0" smtClean="0">
                <a:latin typeface="Times New Roman" pitchFamily="18" charset="0"/>
                <a:cs typeface="Times New Roman" pitchFamily="18" charset="0"/>
              </a:rPr>
              <a:t>б) обращаться в суд, арбитражный суд с исками, в том числе с исками о восстановлении нарушенных прав;</a:t>
            </a:r>
          </a:p>
          <a:p>
            <a:pPr algn="just">
              <a:buNone/>
            </a:pPr>
            <a:r>
              <a:rPr lang="ru-RU" sz="2500" dirty="0" smtClean="0">
                <a:latin typeface="Times New Roman" pitchFamily="18" charset="0"/>
                <a:cs typeface="Times New Roman" pitchFamily="18" charset="0"/>
              </a:rPr>
              <a:t>в) направлять в контрольный орган письменные возражения по выявленным контрольным органом нарушениям законодательства о контрактной системе.</a:t>
            </a:r>
            <a:endParaRPr lang="ru-RU" sz="25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066800"/>
          </a:xfrm>
        </p:spPr>
        <p:txBody>
          <a:bodyPr>
            <a:normAutofit/>
          </a:bodyPr>
          <a:lstStyle/>
          <a:p>
            <a:pPr algn="ctr"/>
            <a:r>
              <a:rPr lang="ru-RU" sz="2500" b="1" dirty="0" smtClean="0">
                <a:solidFill>
                  <a:schemeClr val="tx1"/>
                </a:solidFill>
                <a:latin typeface="Times New Roman" pitchFamily="18" charset="0"/>
                <a:cs typeface="Times New Roman" pitchFamily="18" charset="0"/>
              </a:rPr>
              <a:t>Обязанности лиц</a:t>
            </a:r>
            <a:r>
              <a:rPr lang="en-US" sz="2500" b="1" dirty="0" smtClean="0">
                <a:solidFill>
                  <a:schemeClr val="tx1"/>
                </a:solidFill>
                <a:latin typeface="Times New Roman" pitchFamily="18" charset="0"/>
                <a:cs typeface="Times New Roman" pitchFamily="18" charset="0"/>
              </a:rPr>
              <a:t>, </a:t>
            </a:r>
            <a:r>
              <a:rPr lang="ru-RU" sz="2500" b="1" dirty="0" smtClean="0">
                <a:solidFill>
                  <a:schemeClr val="tx1"/>
                </a:solidFill>
                <a:latin typeface="Times New Roman" pitchFamily="18" charset="0"/>
                <a:cs typeface="Times New Roman" pitchFamily="18" charset="0"/>
              </a:rPr>
              <a:t>в отношении которых проводится проверка:</a:t>
            </a:r>
            <a:endParaRPr lang="ru-RU" sz="25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214346" y="928670"/>
            <a:ext cx="9358346" cy="5929330"/>
          </a:xfrm>
        </p:spPr>
        <p:txBody>
          <a:bodyPr>
            <a:normAutofit fontScale="62500" lnSpcReduction="20000"/>
          </a:bodyPr>
          <a:lstStyle/>
          <a:p>
            <a:pPr algn="just"/>
            <a:r>
              <a:rPr lang="ru-RU" dirty="0" smtClean="0">
                <a:latin typeface="Times New Roman" pitchFamily="18" charset="0"/>
                <a:cs typeface="Times New Roman" pitchFamily="18" charset="0"/>
              </a:rPr>
              <a:t>а) </a:t>
            </a:r>
            <a:r>
              <a:rPr lang="ru-RU" dirty="0">
                <a:latin typeface="Times New Roman" pitchFamily="18" charset="0"/>
                <a:cs typeface="Times New Roman" pitchFamily="18" charset="0"/>
              </a:rPr>
              <a:t>представлять в контрольный орган, должностным лицам контрольного органа, уполномоченным на осуществление контроля, извещение об осуществлении закупки, документацию о закупке (в случае, если Федеральным законом о контрактной системе предусмотрена документация о закупке), заявки на участие в определении поставщика (подрядчика, исполнителя), протоколы, предусмотренные Федеральным законом о контрактной системе, аудио-, видеозаписи и иную информацию и документы (в том числе о закупках, осуществленных закрытыми способами определения поставщиков (подрядчиков, исполнителей), составленные в ходе определения поставщика (подрядчика, исполнителя) или аккредитации участника закупки на электронной площадке, специализированной электронной </a:t>
            </a:r>
            <a:r>
              <a:rPr lang="ru-RU" dirty="0" smtClean="0">
                <a:latin typeface="Times New Roman" pitchFamily="18" charset="0"/>
                <a:cs typeface="Times New Roman" pitchFamily="18" charset="0"/>
              </a:rPr>
              <a:t>площадке </a:t>
            </a:r>
            <a:r>
              <a:rPr lang="ru-RU" dirty="0" smtClean="0">
                <a:solidFill>
                  <a:srgbClr val="00B050"/>
                </a:solidFill>
                <a:latin typeface="Times New Roman" pitchFamily="18" charset="0"/>
                <a:cs typeface="Times New Roman" pitchFamily="18" charset="0"/>
              </a:rPr>
              <a:t>(за исключением сведений и документов, размещенных в ЕИС) (с 01.01.2022)</a:t>
            </a:r>
            <a:r>
              <a:rPr lang="ru-RU" dirty="0" smtClean="0">
                <a:latin typeface="Times New Roman" pitchFamily="18" charset="0"/>
                <a:cs typeface="Times New Roman" pitchFamily="18" charset="0"/>
              </a:rPr>
              <a:t>;</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б) представлять по требованию контрольного органа необходимые ему документы, объяснения в письменной форме, информацию о закупках (в том числе сведения о закупках, составляющие государственную тайну), а также объяснения в устной форме;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в) исполнять в установленные сроки предписания;</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г) обеспечить беспрепятственный доступ должностным лицам контрольного органа по предъявлении ими служебных удостоверений и приказа (распоряжения) руководителя (заместителя руководителя) контрольного органа о проведении плановой (внеплановой) проверки в помещения и на территории, которые занимают заказчики, специализированные организации, операторы электронных площадок, операторы специализированных электронных площадок, для получения документов и информации о закупках, необходимых контрольному органу;</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д) обеспечить явку представителей субъектов контроля по требованию контрольного органа в случае необходимости участия такого представителя в плановой (внеплановой) проверке.</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428760"/>
          </a:xfrm>
        </p:spPr>
        <p:txBody>
          <a:bodyPr>
            <a:normAutofit fontScale="90000"/>
          </a:bodyPr>
          <a:lstStyle/>
          <a:p>
            <a:pPr algn="ctr"/>
            <a:r>
              <a:rPr lang="ru-RU" sz="2500" b="1" dirty="0" smtClean="0">
                <a:solidFill>
                  <a:schemeClr val="tx1"/>
                </a:solidFill>
                <a:latin typeface="Times New Roman" pitchFamily="18" charset="0"/>
                <a:cs typeface="Times New Roman" pitchFamily="18" charset="0"/>
              </a:rPr>
              <a:t>Воспрепятствование должностным лицам контрольного органа</a:t>
            </a:r>
            <a:r>
              <a:rPr lang="en-US" sz="2500" b="1" dirty="0" smtClean="0">
                <a:solidFill>
                  <a:schemeClr val="tx1"/>
                </a:solidFill>
                <a:latin typeface="Times New Roman" pitchFamily="18" charset="0"/>
                <a:cs typeface="Times New Roman" pitchFamily="18" charset="0"/>
              </a:rPr>
              <a:t>, </a:t>
            </a:r>
            <a:r>
              <a:rPr lang="ru-RU" sz="2500" b="1" dirty="0" smtClean="0">
                <a:solidFill>
                  <a:schemeClr val="tx1"/>
                </a:solidFill>
                <a:latin typeface="Times New Roman" pitchFamily="18" charset="0"/>
                <a:cs typeface="Times New Roman" pitchFamily="18" charset="0"/>
              </a:rPr>
              <a:t>осуществляющим проверку</a:t>
            </a:r>
            <a:r>
              <a:rPr lang="en-US" sz="2500" b="1" dirty="0" smtClean="0">
                <a:solidFill>
                  <a:schemeClr val="tx1"/>
                </a:solidFill>
                <a:latin typeface="Times New Roman" pitchFamily="18" charset="0"/>
                <a:cs typeface="Times New Roman" pitchFamily="18" charset="0"/>
              </a:rPr>
              <a:t>, </a:t>
            </a:r>
            <a:r>
              <a:rPr lang="ru-RU" sz="2500" b="1" dirty="0" smtClean="0">
                <a:solidFill>
                  <a:schemeClr val="tx1"/>
                </a:solidFill>
                <a:latin typeface="Times New Roman" pitchFamily="18" charset="0"/>
                <a:cs typeface="Times New Roman" pitchFamily="18" charset="0"/>
              </a:rPr>
              <a:t> в доступе в помещения и на территории</a:t>
            </a:r>
            <a:r>
              <a:rPr lang="en-US" sz="2500" b="1" dirty="0" smtClean="0">
                <a:solidFill>
                  <a:schemeClr val="tx1"/>
                </a:solidFill>
                <a:latin typeface="Times New Roman" pitchFamily="18" charset="0"/>
                <a:cs typeface="Times New Roman" pitchFamily="18" charset="0"/>
              </a:rPr>
              <a:t>, </a:t>
            </a:r>
            <a:r>
              <a:rPr lang="ru-RU" sz="2500" b="1" dirty="0" smtClean="0">
                <a:solidFill>
                  <a:schemeClr val="tx1"/>
                </a:solidFill>
                <a:latin typeface="Times New Roman" pitchFamily="18" charset="0"/>
                <a:cs typeface="Times New Roman" pitchFamily="18" charset="0"/>
              </a:rPr>
              <a:t>занимаемые субъектами контроля</a:t>
            </a:r>
            <a:r>
              <a:rPr lang="en-US" sz="2500" b="1" dirty="0" smtClean="0">
                <a:solidFill>
                  <a:schemeClr val="tx1"/>
                </a:solidFill>
                <a:latin typeface="Times New Roman" pitchFamily="18" charset="0"/>
                <a:cs typeface="Times New Roman" pitchFamily="18" charset="0"/>
              </a:rPr>
              <a:t>, </a:t>
            </a:r>
            <a:r>
              <a:rPr lang="ru-RU" sz="2500" b="1" dirty="0" smtClean="0">
                <a:solidFill>
                  <a:schemeClr val="tx1"/>
                </a:solidFill>
                <a:latin typeface="Times New Roman" pitchFamily="18" charset="0"/>
                <a:cs typeface="Times New Roman" pitchFamily="18" charset="0"/>
              </a:rPr>
              <a:t>для получения информации и документов по закупкам</a:t>
            </a:r>
            <a:endParaRPr lang="ru-RU" sz="25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75" y="1988840"/>
            <a:ext cx="8929718" cy="4788610"/>
          </a:xfrm>
        </p:spPr>
        <p:txBody>
          <a:bodyPr>
            <a:normAutofit fontScale="92500" lnSpcReduction="20000"/>
          </a:bodyPr>
          <a:lstStyle/>
          <a:p>
            <a:pPr algn="just">
              <a:buFont typeface="Wingdings" pitchFamily="2" charset="2"/>
              <a:buChar char="v"/>
            </a:pPr>
            <a:r>
              <a:rPr lang="ru-RU" sz="2200" dirty="0" smtClean="0">
                <a:latin typeface="Times New Roman" pitchFamily="18" charset="0"/>
                <a:cs typeface="Times New Roman" pitchFamily="18" charset="0"/>
              </a:rPr>
              <a:t> акт о воспрепятствовании составляется должностными лицами контрольного органа в срок</a:t>
            </a:r>
            <a:r>
              <a:rPr lang="en-US" sz="2200" dirty="0" smtClean="0">
                <a:latin typeface="Times New Roman" pitchFamily="18" charset="0"/>
                <a:cs typeface="Times New Roman" pitchFamily="18" charset="0"/>
              </a:rPr>
              <a:t> </a:t>
            </a:r>
            <a:r>
              <a:rPr lang="ru-RU" sz="2200" b="1" dirty="0" smtClean="0">
                <a:latin typeface="Times New Roman" pitchFamily="18" charset="0"/>
                <a:cs typeface="Times New Roman" pitchFamily="18" charset="0"/>
              </a:rPr>
              <a:t>не более 2 рабочих дней </a:t>
            </a:r>
            <a:r>
              <a:rPr lang="ru-RU" sz="2200" dirty="0" smtClean="0">
                <a:latin typeface="Times New Roman" pitchFamily="18" charset="0"/>
                <a:cs typeface="Times New Roman" pitchFamily="18" charset="0"/>
              </a:rPr>
              <a:t>и </a:t>
            </a:r>
            <a:r>
              <a:rPr lang="ru-RU" sz="2200" b="1" dirty="0" smtClean="0">
                <a:latin typeface="Times New Roman" pitchFamily="18" charset="0"/>
                <a:cs typeface="Times New Roman" pitchFamily="18" charset="0"/>
              </a:rPr>
              <a:t>не позднее 1 рабочего дня</a:t>
            </a:r>
            <a:r>
              <a:rPr lang="ru-RU" sz="2200" dirty="0" smtClean="0">
                <a:latin typeface="Times New Roman" pitchFamily="18" charset="0"/>
                <a:cs typeface="Times New Roman" pitchFamily="18" charset="0"/>
              </a:rPr>
              <a:t> передаётся руководителю комиссии (инспекции)</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который </a:t>
            </a:r>
            <a:r>
              <a:rPr lang="ru-RU" sz="2200" b="1" dirty="0" smtClean="0">
                <a:latin typeface="Times New Roman" pitchFamily="18" charset="0"/>
                <a:cs typeface="Times New Roman" pitchFamily="18" charset="0"/>
              </a:rPr>
              <a:t>не позднее 1 рабочего дня</a:t>
            </a:r>
            <a:r>
              <a:rPr lang="ru-RU" sz="2200" dirty="0" smtClean="0">
                <a:latin typeface="Times New Roman" pitchFamily="18" charset="0"/>
                <a:cs typeface="Times New Roman" pitchFamily="18" charset="0"/>
              </a:rPr>
              <a:t> обращается в правоохранительные органы для обеспечения комиссии (инспекции) по проведению плановой (внеплановой) проверки доступа в помещения и на территории, которые занимают указанные субъекты контроля, для получения соответствующих информации и документов;</a:t>
            </a:r>
          </a:p>
          <a:p>
            <a:pPr algn="just">
              <a:buFont typeface="Wingdings" pitchFamily="2" charset="2"/>
              <a:buChar char="v"/>
            </a:pPr>
            <a:r>
              <a:rPr lang="ru-RU" sz="2200" dirty="0" smtClean="0">
                <a:latin typeface="Times New Roman" pitchFamily="18" charset="0"/>
                <a:cs typeface="Times New Roman" pitchFamily="18" charset="0"/>
              </a:rPr>
              <a:t>привлечение к административной ответственности по статьей 19.4.1 </a:t>
            </a:r>
            <a:r>
              <a:rPr lang="ru-RU" sz="2200" dirty="0" err="1" smtClean="0">
                <a:latin typeface="Times New Roman" pitchFamily="18" charset="0"/>
                <a:cs typeface="Times New Roman" pitchFamily="18" charset="0"/>
              </a:rPr>
              <a:t>КоАП</a:t>
            </a:r>
            <a:r>
              <a:rPr lang="ru-RU" sz="2200" dirty="0" smtClean="0">
                <a:latin typeface="Times New Roman" pitchFamily="18" charset="0"/>
                <a:cs typeface="Times New Roman" pitchFamily="18" charset="0"/>
              </a:rPr>
              <a:t> РФ (административный штраф на граждан от 500 до 1000 рублей</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на должностных лиц от 2000 до 4000 рублей</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на юридических лиц от 5000 до 10000 рублей</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если действия повлекли невозможность проведения или завершения проверки: административный штраф на должностных лиц от 5000 до 10000 рублей</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на юридических лиц от 20000 до 50000 рублей</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при повторном совершении правонарушения: административный штраф на должностных лиц от 10000 до 20000 рублей или дисквалификацию на срок от 6 месяцев до 1 года</a:t>
            </a:r>
            <a:r>
              <a:rPr lang="en-US" sz="22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на юридических лиц от 50000 до 100000 рублей).</a:t>
            </a:r>
            <a:endParaRPr lang="ru-RU"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571504"/>
          </a:xfrm>
        </p:spPr>
        <p:txBody>
          <a:bodyPr>
            <a:normAutofit/>
          </a:bodyPr>
          <a:lstStyle/>
          <a:p>
            <a:pPr algn="ctr"/>
            <a:r>
              <a:rPr lang="ru-RU" sz="2800" b="1" dirty="0" smtClean="0">
                <a:solidFill>
                  <a:srgbClr val="FF0000"/>
                </a:solidFill>
                <a:latin typeface="Times New Roman" pitchFamily="18" charset="0"/>
                <a:cs typeface="Times New Roman" pitchFamily="18" charset="0"/>
              </a:rPr>
              <a:t>Рассмотрение жалоб участников закупок</a:t>
            </a:r>
            <a:endParaRPr lang="ru-RU" sz="28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14282" y="1071546"/>
            <a:ext cx="8715436" cy="5502990"/>
          </a:xfrm>
        </p:spPr>
        <p:txBody>
          <a:bodyPr>
            <a:normAutofit fontScale="85000" lnSpcReduction="10000"/>
          </a:bodyPr>
          <a:lstStyle/>
          <a:p>
            <a:pPr algn="ctr">
              <a:buNone/>
            </a:pPr>
            <a:r>
              <a:rPr lang="ru-RU" b="1" dirty="0" smtClean="0">
                <a:latin typeface="Times New Roman" pitchFamily="18" charset="0"/>
                <a:cs typeface="Times New Roman" pitchFamily="18" charset="0"/>
              </a:rPr>
              <a:t>Порядок рассмотрения жалоб установлен:</a:t>
            </a:r>
          </a:p>
          <a:p>
            <a:pPr algn="just">
              <a:buFont typeface="Wingdings" pitchFamily="2" charset="2"/>
              <a:buChar char="ü"/>
            </a:pPr>
            <a:r>
              <a:rPr lang="ru-RU" sz="2400" dirty="0" smtClean="0">
                <a:latin typeface="Times New Roman" panose="02020603050405020304" pitchFamily="18" charset="0"/>
                <a:cs typeface="Times New Roman" panose="02020603050405020304" pitchFamily="18" charset="0"/>
              </a:rPr>
              <a:t>статьями 99</a:t>
            </a:r>
            <a:r>
              <a:rPr lang="en-US" sz="24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105</a:t>
            </a:r>
            <a:r>
              <a:rPr lang="en-US" sz="2400" dirty="0" smtClean="0">
                <a:latin typeface="Times New Roman" panose="02020603050405020304" pitchFamily="18" charset="0"/>
                <a:cs typeface="Times New Roman" panose="02020603050405020304" pitchFamily="18" charset="0"/>
              </a:rPr>
              <a:t>,</a:t>
            </a:r>
            <a:r>
              <a:rPr lang="ru-RU" sz="2400" dirty="0" smtClean="0">
                <a:latin typeface="Times New Roman" pitchFamily="18" charset="0"/>
                <a:cs typeface="Times New Roman" pitchFamily="18" charset="0"/>
              </a:rPr>
              <a:t> 106 ФЗ № 44;</a:t>
            </a:r>
          </a:p>
          <a:p>
            <a:pPr algn="just">
              <a:buFont typeface="Wingdings" pitchFamily="2" charset="2"/>
              <a:buChar char="ü"/>
            </a:pPr>
            <a:r>
              <a:rPr lang="ru-RU" sz="2400" dirty="0" smtClean="0">
                <a:latin typeface="Times New Roman" pitchFamily="18" charset="0"/>
                <a:cs typeface="Times New Roman" pitchFamily="18" charset="0"/>
              </a:rPr>
              <a:t>Административным регламентом ФАС России по исполнению государственной функции по рассмотрению жалоб</a:t>
            </a: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на действия (бездействия) заказчика, уполномоченного органа, уполномоченного учреждения, специализированной организации, комиссии по осуществлению закупок, ее членов, должностного лица контрактной службы, контрактного управляющего, оператора электронной площадки при определении поставщиков (подрядчиков, исполнителей) для обеспечения государственных и муниципальных нужд, утв. приказом ФАС России от 19.11.2014 года № 727/14;</a:t>
            </a:r>
          </a:p>
          <a:p>
            <a:pPr algn="just">
              <a:buFont typeface="Wingdings" pitchFamily="2" charset="2"/>
              <a:buChar char="ü"/>
            </a:pPr>
            <a:r>
              <a:rPr lang="ru-RU" sz="2400" dirty="0">
                <a:solidFill>
                  <a:srgbClr val="00B050"/>
                </a:solidFill>
                <a:latin typeface="Times New Roman" pitchFamily="18" charset="0"/>
                <a:cs typeface="Times New Roman" pitchFamily="18" charset="0"/>
              </a:rPr>
              <a:t>Жалоба может быть </a:t>
            </a:r>
            <a:r>
              <a:rPr lang="ru-RU" sz="2400" dirty="0" smtClean="0">
                <a:solidFill>
                  <a:srgbClr val="00B050"/>
                </a:solidFill>
                <a:latin typeface="Times New Roman" pitchFamily="18" charset="0"/>
                <a:cs typeface="Times New Roman" pitchFamily="18" charset="0"/>
              </a:rPr>
              <a:t>подана на действия субъектов контроля при осуществлении закупок конкурентными способами, </a:t>
            </a:r>
            <a:r>
              <a:rPr lang="ru-RU" sz="2400" dirty="0">
                <a:solidFill>
                  <a:srgbClr val="00B050"/>
                </a:solidFill>
                <a:latin typeface="Times New Roman" pitchFamily="18" charset="0"/>
                <a:cs typeface="Times New Roman" pitchFamily="18" charset="0"/>
              </a:rPr>
              <a:t>при осуществлении закупки товара у единственного поставщика в электронной форме на сумму, предусмотренную частью 12 статьи </a:t>
            </a:r>
            <a:r>
              <a:rPr lang="ru-RU" sz="2400" dirty="0" smtClean="0">
                <a:solidFill>
                  <a:srgbClr val="00B050"/>
                </a:solidFill>
                <a:latin typeface="Times New Roman" pitchFamily="18" charset="0"/>
                <a:cs typeface="Times New Roman" pitchFamily="18" charset="0"/>
              </a:rPr>
              <a:t>93 Закона о контрактной системе (часть 1 статьи 105) (изменение вступило в силу с 01.01.2022).</a:t>
            </a:r>
          </a:p>
          <a:p>
            <a:pPr algn="just">
              <a:buFont typeface="Wingdings" pitchFamily="2" charset="2"/>
              <a:buChar char="ü"/>
            </a:pPr>
            <a:r>
              <a:rPr lang="ru-RU" sz="2400" dirty="0" smtClean="0">
                <a:solidFill>
                  <a:srgbClr val="00B050"/>
                </a:solidFill>
                <a:latin typeface="Times New Roman" pitchFamily="18" charset="0"/>
                <a:cs typeface="Times New Roman" pitchFamily="18" charset="0"/>
              </a:rPr>
              <a:t>Подача жалобы на несколько закупок не допускается (п.5 ч. 2 ст. 105) (изменение вступило в силу с 01.01.2022).</a:t>
            </a:r>
            <a:endParaRPr lang="ru-RU" sz="2400" dirty="0">
              <a:solidFill>
                <a:srgbClr val="00B050"/>
              </a:solidFill>
              <a:latin typeface="Times New Roman" pitchFamily="18" charset="0"/>
              <a:cs typeface="Times New Roman" pitchFamily="18" charset="0"/>
            </a:endParaRPr>
          </a:p>
          <a:p>
            <a:pPr algn="just">
              <a:buFont typeface="Wingdings" pitchFamily="2" charset="2"/>
              <a:buChar char="ü"/>
            </a:pPr>
            <a:endParaRPr lang="ru-RU" sz="2400" dirty="0" smtClean="0">
              <a:latin typeface="Times New Roman" pitchFamily="18" charset="0"/>
              <a:cs typeface="Times New Roman" pitchFamily="18" charset="0"/>
            </a:endParaRPr>
          </a:p>
          <a:p>
            <a:pPr>
              <a:buFont typeface="Wingdings" pitchFamily="2" charset="2"/>
              <a:buChar char="ü"/>
            </a:pP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15"/>
          <p:cNvGraphicFramePr>
            <a:graphicFrameLocks noGrp="1"/>
          </p:cNvGraphicFramePr>
          <p:nvPr>
            <p:ph sz="half" idx="4294967295"/>
            <p:extLst>
              <p:ext uri="{D42A27DB-BD31-4B8C-83A1-F6EECF244321}">
                <p14:modId xmlns:p14="http://schemas.microsoft.com/office/powerpoint/2010/main" val="317736562"/>
              </p:ext>
            </p:extLst>
          </p:nvPr>
        </p:nvGraphicFramePr>
        <p:xfrm>
          <a:off x="0" y="0"/>
          <a:ext cx="9144000" cy="6857999"/>
        </p:xfrm>
        <a:graphic>
          <a:graphicData uri="http://schemas.openxmlformats.org/drawingml/2006/table">
            <a:tbl>
              <a:tblPr/>
              <a:tblGrid>
                <a:gridCol w="1619672"/>
                <a:gridCol w="2952328"/>
                <a:gridCol w="4572000"/>
              </a:tblGrid>
              <a:tr h="2265800">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Любое лицо</a:t>
                      </a:r>
                      <a:r>
                        <a:rPr kumimoji="0" lang="en-US" sz="1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за исключением лиц</a:t>
                      </a:r>
                      <a:r>
                        <a:rPr kumimoji="0" lang="en-US" sz="14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указанных в части 15.1 статьи 99 ФЗ № 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На положения извещения и (или) документации.</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До окончания срока подачи заявок</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части 3,4  статьи 105 ФЗ № 44</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rgbClr val="00B050"/>
                          </a:solidFill>
                          <a:effectLst/>
                          <a:latin typeface="Times New Roman" pitchFamily="18" charset="0"/>
                          <a:cs typeface="Times New Roman" pitchFamily="18" charset="0"/>
                        </a:rPr>
                        <a:t>В случае внесения изменений в извещение об осуществлении закупки, документацию о закупке участник закупки вправе подать только одну жалобу на положения таких извещения, документации после внесения в них таких изменений</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rgbClr val="00B050"/>
                          </a:solidFill>
                          <a:effectLst/>
                          <a:latin typeface="Times New Roman" pitchFamily="18" charset="0"/>
                          <a:cs typeface="Times New Roman" pitchFamily="18" charset="0"/>
                        </a:rPr>
                        <a:t>(п. 1 ч. 2 ст. 105 ФЗ № 44) (изменение с 01.01.2022)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14756">
                <a:tc rowSpan="2">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Участник закупки, подавший заявку</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Действия, совершенные при рассмотрении заявок, заключении контрактов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Не позднее 5 дней после размещения в ЕИС протокола </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части 3,4  статьи 105 ФЗ № 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04699">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На действия при заключении контракта не позднее даты заключения контракта.  </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rgbClr val="00B050"/>
                          </a:solidFill>
                          <a:effectLst/>
                          <a:latin typeface="Times New Roman" pitchFamily="18" charset="0"/>
                          <a:cs typeface="Times New Roman" pitchFamily="18" charset="0"/>
                        </a:rPr>
                        <a:t>Жалоба может быть подана участником, с которым заключается контракт (с 01.01.2022), либо участником, уклонившимся от заключения контракта (с 16.04.2022)</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части 4</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6  статьи 105 ФЗ № 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272744">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1" i="0" u="none" strike="noStrike" cap="none" normalizeH="0" baseline="0" dirty="0" smtClean="0">
                          <a:ln>
                            <a:noFill/>
                          </a:ln>
                          <a:solidFill>
                            <a:srgbClr val="FF0000"/>
                          </a:solidFill>
                          <a:effectLst/>
                          <a:latin typeface="Times New Roman" pitchFamily="18" charset="0"/>
                          <a:cs typeface="Times New Roman" pitchFamily="18" charset="0"/>
                        </a:rPr>
                        <a:t>На оператора ЭП</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только в  ФАС России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Действия при аккредитации, </a:t>
                      </a:r>
                      <a:r>
                        <a:rPr kumimoji="0" lang="ru-RU" sz="1400" b="0" i="0" u="none" strike="noStrike" cap="none" normalizeH="0" baseline="0" dirty="0" smtClean="0">
                          <a:ln>
                            <a:noFill/>
                          </a:ln>
                          <a:solidFill>
                            <a:srgbClr val="00B050"/>
                          </a:solidFill>
                          <a:effectLst/>
                          <a:latin typeface="Times New Roman" pitchFamily="18" charset="0"/>
                          <a:cs typeface="Times New Roman" pitchFamily="18" charset="0"/>
                        </a:rPr>
                        <a:t>при размещении  предварительного предложения, при направлении заявки на участие в закупке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Не позднее 5 дней со дня совершения действий (бездействия)</a:t>
                      </a:r>
                    </a:p>
                    <a:p>
                      <a:pPr marL="0" marR="0" lvl="0" indent="0" algn="ctr" defTabSz="914400" rtl="0" eaLnBrk="0" fontAlgn="base" latinLnBrk="0" hangingPunct="0">
                        <a:lnSpc>
                          <a:spcPct val="100000"/>
                        </a:lnSpc>
                        <a:spcBef>
                          <a:spcPct val="60000"/>
                        </a:spcBef>
                        <a:spcAft>
                          <a:spcPct val="0"/>
                        </a:spcAft>
                        <a:buClr>
                          <a:schemeClr val="tx1"/>
                        </a:buClr>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часть 5 статьи 105 ФЗ № 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915" y="35332"/>
            <a:ext cx="8786874" cy="738664"/>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К жалобе предъявляются следующие требования:</a:t>
            </a:r>
          </a:p>
          <a:p>
            <a:r>
              <a:rPr lang="ru-RU" sz="2400" b="1" dirty="0" smtClean="0">
                <a:solidFill>
                  <a:srgbClr val="FF0000"/>
                </a:solidFill>
                <a:latin typeface="Times New Roman" pitchFamily="18" charset="0"/>
                <a:cs typeface="Times New Roman" pitchFamily="18" charset="0"/>
              </a:rPr>
              <a:t> </a:t>
            </a:r>
            <a:endParaRPr lang="ru-RU" sz="2400" b="1" dirty="0">
              <a:solidFill>
                <a:srgbClr val="FF0000"/>
              </a:solidFill>
              <a:latin typeface="Times New Roman" pitchFamily="18" charset="0"/>
              <a:cs typeface="Times New Roman" pitchFamily="18" charset="0"/>
            </a:endParaRPr>
          </a:p>
        </p:txBody>
      </p:sp>
      <p:sp>
        <p:nvSpPr>
          <p:cNvPr id="3" name="TextBox 2"/>
          <p:cNvSpPr txBox="1"/>
          <p:nvPr/>
        </p:nvSpPr>
        <p:spPr>
          <a:xfrm>
            <a:off x="0" y="404664"/>
            <a:ext cx="9108504" cy="7602081"/>
          </a:xfrm>
          <a:prstGeom prst="rect">
            <a:avLst/>
          </a:prstGeom>
          <a:noFill/>
        </p:spPr>
        <p:txBody>
          <a:bodyPr wrap="square" rtlCol="0">
            <a:spAutoFit/>
          </a:bodyPr>
          <a:lstStyle/>
          <a:p>
            <a:pPr marL="228600" indent="-228600" algn="just">
              <a:buAutoNum type="arabicParenR"/>
            </a:pPr>
            <a:r>
              <a:rPr lang="ru-RU" sz="1200" dirty="0">
                <a:latin typeface="Times New Roman" panose="02020603050405020304" pitchFamily="18" charset="0"/>
                <a:cs typeface="Times New Roman" panose="02020603050405020304" pitchFamily="18" charset="0"/>
              </a:rPr>
              <a:t>ж</a:t>
            </a:r>
            <a:r>
              <a:rPr lang="ru-RU" sz="1200" dirty="0" smtClean="0">
                <a:latin typeface="Times New Roman" panose="02020603050405020304" pitchFamily="18" charset="0"/>
                <a:cs typeface="Times New Roman" panose="02020603050405020304" pitchFamily="18" charset="0"/>
              </a:rPr>
              <a:t>алоба подается в письменной форме </a:t>
            </a:r>
            <a:r>
              <a:rPr lang="ru-RU" sz="1200" b="1" dirty="0" smtClean="0">
                <a:solidFill>
                  <a:srgbClr val="00B050"/>
                </a:solidFill>
                <a:latin typeface="Times New Roman" panose="02020603050405020304" pitchFamily="18" charset="0"/>
                <a:cs typeface="Times New Roman" panose="02020603050405020304" pitchFamily="18" charset="0"/>
              </a:rPr>
              <a:t>(с 01.01.2022 жалоба на действия субъектов контроля при проведении конкурентных процедур </a:t>
            </a:r>
            <a:r>
              <a:rPr lang="ru-RU" sz="1200" b="1" dirty="0">
                <a:solidFill>
                  <a:srgbClr val="00B050"/>
                </a:solidFill>
                <a:latin typeface="Times New Roman" panose="02020603050405020304" pitchFamily="18" charset="0"/>
                <a:cs typeface="Times New Roman" panose="02020603050405020304" pitchFamily="18" charset="0"/>
              </a:rPr>
              <a:t>исключительно с использованием единой информационной системы путем формирования и размещения в этой системе следующей </a:t>
            </a:r>
            <a:r>
              <a:rPr lang="ru-RU" sz="1200" b="1" dirty="0" smtClean="0">
                <a:solidFill>
                  <a:srgbClr val="00B050"/>
                </a:solidFill>
                <a:latin typeface="Times New Roman" panose="02020603050405020304" pitchFamily="18" charset="0"/>
                <a:cs typeface="Times New Roman" panose="02020603050405020304" pitchFamily="18" charset="0"/>
              </a:rPr>
              <a:t>информации  (часть 4 статьи 105 ФЗ № 44)</a:t>
            </a:r>
            <a:r>
              <a:rPr lang="ru-RU" sz="1200" dirty="0" smtClean="0">
                <a:solidFill>
                  <a:srgbClr val="00B050"/>
                </a:solidFill>
                <a:latin typeface="Times New Roman" panose="02020603050405020304" pitchFamily="18" charset="0"/>
                <a:cs typeface="Times New Roman" panose="02020603050405020304" pitchFamily="18" charset="0"/>
              </a:rPr>
              <a:t>;</a:t>
            </a:r>
          </a:p>
          <a:p>
            <a:pPr marL="228600" indent="-228600" algn="just">
              <a:buAutoNum type="arabicParenR"/>
            </a:pPr>
            <a:r>
              <a:rPr lang="ru-RU" sz="1200" dirty="0">
                <a:latin typeface="Times New Roman" panose="02020603050405020304" pitchFamily="18" charset="0"/>
                <a:cs typeface="Times New Roman" panose="02020603050405020304" pitchFamily="18" charset="0"/>
              </a:rPr>
              <a:t>ж</a:t>
            </a:r>
            <a:r>
              <a:rPr lang="ru-RU" sz="1200" dirty="0" smtClean="0">
                <a:latin typeface="Times New Roman" panose="02020603050405020304" pitchFamily="18" charset="0"/>
                <a:cs typeface="Times New Roman" panose="02020603050405020304" pitchFamily="18" charset="0"/>
              </a:rPr>
              <a:t>алоба должна содержать (часть 4 статьи 105 ФЗ № 44):</a:t>
            </a:r>
          </a:p>
          <a:p>
            <a:pPr algn="just"/>
            <a:r>
              <a:rPr lang="ru-RU" sz="1200" b="1" dirty="0">
                <a:solidFill>
                  <a:srgbClr val="00B050"/>
                </a:solidFill>
                <a:latin typeface="Times New Roman" panose="02020603050405020304" pitchFamily="18" charset="0"/>
                <a:cs typeface="Times New Roman" panose="02020603050405020304" pitchFamily="18" charset="0"/>
              </a:rPr>
              <a:t>1) наименование контрольного органа в сфере закупок, предусмотренного частью 3 </a:t>
            </a:r>
            <a:r>
              <a:rPr lang="ru-RU" sz="1200" b="1" dirty="0" smtClean="0">
                <a:solidFill>
                  <a:srgbClr val="00B050"/>
                </a:solidFill>
                <a:latin typeface="Times New Roman" panose="02020603050405020304" pitchFamily="18" charset="0"/>
                <a:cs typeface="Times New Roman" panose="02020603050405020304" pitchFamily="18" charset="0"/>
              </a:rPr>
              <a:t>статьи 105 ФЗ № 44, </a:t>
            </a:r>
            <a:r>
              <a:rPr lang="ru-RU" sz="1200" b="1" dirty="0">
                <a:solidFill>
                  <a:srgbClr val="00B050"/>
                </a:solidFill>
                <a:latin typeface="Times New Roman" panose="02020603050405020304" pitchFamily="18" charset="0"/>
                <a:cs typeface="Times New Roman" panose="02020603050405020304" pitchFamily="18" charset="0"/>
              </a:rPr>
              <a:t>в который подается жалоба на действия (бездействие) субъекта (субъектов) контроля;</a:t>
            </a:r>
          </a:p>
          <a:p>
            <a:pPr algn="just"/>
            <a:r>
              <a:rPr lang="ru-RU" sz="1200" b="1" dirty="0">
                <a:solidFill>
                  <a:srgbClr val="00B050"/>
                </a:solidFill>
                <a:latin typeface="Times New Roman" panose="02020603050405020304" pitchFamily="18" charset="0"/>
                <a:cs typeface="Times New Roman" panose="02020603050405020304" pitchFamily="18" charset="0"/>
              </a:rPr>
              <a:t>2) наименование участника закупки в соответствии с информацией, включенной в единый реестр участников закупок;</a:t>
            </a:r>
          </a:p>
          <a:p>
            <a:pPr algn="just"/>
            <a:r>
              <a:rPr lang="ru-RU" sz="1200" b="1" dirty="0">
                <a:solidFill>
                  <a:srgbClr val="00B050"/>
                </a:solidFill>
                <a:latin typeface="Times New Roman" panose="02020603050405020304" pitchFamily="18" charset="0"/>
                <a:cs typeface="Times New Roman" panose="02020603050405020304" pitchFamily="18" charset="0"/>
              </a:rPr>
              <a:t>3) идентификационный код закупки, за исключением случаев, при которых в соответствии с настоящим Федеральным законом указание такого кода не предусмотрено, а также случаев подачи жалобы на действия (бездействие) оператора электронной площадки, оператора специализированной электронной площадки, совершенные при аккредитации участника закупки на электронной площадке, специализированной электронной площадке, при размещении на электронной площадке предварительного предложения. Указание нескольких идентификационных кодов закупки (за исключением кодов закупок, предусмотренных статьями 25 и 26 </a:t>
            </a:r>
            <a:r>
              <a:rPr lang="ru-RU" sz="1200" b="1" dirty="0" smtClean="0">
                <a:solidFill>
                  <a:srgbClr val="00B050"/>
                </a:solidFill>
                <a:latin typeface="Times New Roman" panose="02020603050405020304" pitchFamily="18" charset="0"/>
                <a:cs typeface="Times New Roman" panose="02020603050405020304" pitchFamily="18" charset="0"/>
              </a:rPr>
              <a:t>ФЗ № 44) </a:t>
            </a:r>
            <a:r>
              <a:rPr lang="ru-RU" sz="1200" b="1" dirty="0">
                <a:solidFill>
                  <a:srgbClr val="00B050"/>
                </a:solidFill>
                <a:latin typeface="Times New Roman" panose="02020603050405020304" pitchFamily="18" charset="0"/>
                <a:cs typeface="Times New Roman" panose="02020603050405020304" pitchFamily="18" charset="0"/>
              </a:rPr>
              <a:t>не допускается;</a:t>
            </a:r>
          </a:p>
          <a:p>
            <a:pPr algn="just"/>
            <a:r>
              <a:rPr lang="ru-RU" sz="1200" b="1" dirty="0">
                <a:solidFill>
                  <a:srgbClr val="00B050"/>
                </a:solidFill>
                <a:latin typeface="Times New Roman" panose="02020603050405020304" pitchFamily="18" charset="0"/>
                <a:cs typeface="Times New Roman" panose="02020603050405020304" pitchFamily="18" charset="0"/>
              </a:rPr>
              <a:t>4) наименование субъекта (субъектов) контроля, действия которого (которых) обжалуются;</a:t>
            </a:r>
          </a:p>
          <a:p>
            <a:pPr algn="just"/>
            <a:r>
              <a:rPr lang="ru-RU" sz="1200" b="1" dirty="0">
                <a:solidFill>
                  <a:srgbClr val="00B050"/>
                </a:solidFill>
                <a:latin typeface="Times New Roman" panose="02020603050405020304" pitchFamily="18" charset="0"/>
                <a:cs typeface="Times New Roman" panose="02020603050405020304" pitchFamily="18" charset="0"/>
              </a:rPr>
              <a:t>5) указание на обжалуемые действия (бездействие) субъекта (субъектов) контроля, доводы жалобы;</a:t>
            </a:r>
          </a:p>
          <a:p>
            <a:pPr algn="just"/>
            <a:r>
              <a:rPr lang="ru-RU" sz="1200" b="1" dirty="0">
                <a:solidFill>
                  <a:srgbClr val="00B050"/>
                </a:solidFill>
                <a:latin typeface="Times New Roman" panose="02020603050405020304" pitchFamily="18" charset="0"/>
                <a:cs typeface="Times New Roman" panose="02020603050405020304" pitchFamily="18" charset="0"/>
              </a:rPr>
              <a:t>6) номер реестровой записи в реестре контрактов, заключенных заказчиками, или в реестре договоров, заключенных заказчиками, предусмотренных Федеральным законом от 18 июля 2011 года </a:t>
            </a:r>
            <a:r>
              <a:rPr lang="ru-RU" sz="1200" b="1" dirty="0" smtClean="0">
                <a:solidFill>
                  <a:srgbClr val="00B050"/>
                </a:solidFill>
                <a:latin typeface="Times New Roman" panose="02020603050405020304" pitchFamily="18" charset="0"/>
                <a:cs typeface="Times New Roman" panose="02020603050405020304" pitchFamily="18" charset="0"/>
              </a:rPr>
              <a:t>№ </a:t>
            </a:r>
            <a:r>
              <a:rPr lang="ru-RU" sz="1200" b="1" dirty="0">
                <a:solidFill>
                  <a:srgbClr val="00B050"/>
                </a:solidFill>
                <a:latin typeface="Times New Roman" panose="02020603050405020304" pitchFamily="18" charset="0"/>
                <a:cs typeface="Times New Roman" panose="02020603050405020304" pitchFamily="18" charset="0"/>
              </a:rPr>
              <a:t>223-ФЗ </a:t>
            </a:r>
            <a:r>
              <a:rPr lang="ru-RU" sz="1200" b="1" dirty="0" smtClean="0">
                <a:solidFill>
                  <a:srgbClr val="00B050"/>
                </a:solidFill>
                <a:latin typeface="Times New Roman" panose="02020603050405020304" pitchFamily="18" charset="0"/>
                <a:cs typeface="Times New Roman" panose="02020603050405020304" pitchFamily="18" charset="0"/>
              </a:rPr>
              <a:t>«О </a:t>
            </a:r>
            <a:r>
              <a:rPr lang="ru-RU" sz="1200" b="1" dirty="0">
                <a:solidFill>
                  <a:srgbClr val="00B050"/>
                </a:solidFill>
                <a:latin typeface="Times New Roman" panose="02020603050405020304" pitchFamily="18" charset="0"/>
                <a:cs typeface="Times New Roman" panose="02020603050405020304" pitchFamily="18" charset="0"/>
              </a:rPr>
              <a:t>закупках товаров, работ, услуг отдельными видами юридических </a:t>
            </a:r>
            <a:r>
              <a:rPr lang="ru-RU" sz="1200" b="1" dirty="0" smtClean="0">
                <a:solidFill>
                  <a:srgbClr val="00B050"/>
                </a:solidFill>
                <a:latin typeface="Times New Roman" panose="02020603050405020304" pitchFamily="18" charset="0"/>
                <a:cs typeface="Times New Roman" panose="02020603050405020304" pitchFamily="18" charset="0"/>
              </a:rPr>
              <a:t>лиц», </a:t>
            </a:r>
            <a:r>
              <a:rPr lang="ru-RU" sz="1200" b="1" dirty="0">
                <a:solidFill>
                  <a:srgbClr val="00B050"/>
                </a:solidFill>
                <a:latin typeface="Times New Roman" panose="02020603050405020304" pitchFamily="18" charset="0"/>
                <a:cs typeface="Times New Roman" panose="02020603050405020304" pitchFamily="18" charset="0"/>
              </a:rPr>
              <a:t>- в отношении контракта или договора, предусмотренных частью 2.1 статьи 31 </a:t>
            </a:r>
            <a:r>
              <a:rPr lang="ru-RU" sz="1200" b="1" dirty="0" smtClean="0">
                <a:solidFill>
                  <a:srgbClr val="00B050"/>
                </a:solidFill>
                <a:latin typeface="Times New Roman" panose="02020603050405020304" pitchFamily="18" charset="0"/>
                <a:cs typeface="Times New Roman" panose="02020603050405020304" pitchFamily="18" charset="0"/>
              </a:rPr>
              <a:t>ФЗ № 44, </a:t>
            </a:r>
            <a:r>
              <a:rPr lang="ru-RU" sz="1200" b="1" dirty="0">
                <a:solidFill>
                  <a:srgbClr val="00B050"/>
                </a:solidFill>
                <a:latin typeface="Times New Roman" panose="02020603050405020304" pitchFamily="18" charset="0"/>
                <a:cs typeface="Times New Roman" panose="02020603050405020304" pitchFamily="18" charset="0"/>
              </a:rPr>
              <a:t>стоимость и срок исполненных обязательств по которым соответствуют требованиям указанной части (в случае установления требований в соответствии с частью 2.1 статьи 31 </a:t>
            </a:r>
            <a:r>
              <a:rPr lang="ru-RU" sz="1200" b="1" dirty="0" smtClean="0">
                <a:solidFill>
                  <a:srgbClr val="00B050"/>
                </a:solidFill>
                <a:latin typeface="Times New Roman" panose="02020603050405020304" pitchFamily="18" charset="0"/>
                <a:cs typeface="Times New Roman" panose="02020603050405020304" pitchFamily="18" charset="0"/>
              </a:rPr>
              <a:t>ФЗ № 44) </a:t>
            </a:r>
            <a:r>
              <a:rPr lang="ru-RU" sz="1200" b="1" dirty="0">
                <a:solidFill>
                  <a:srgbClr val="00B050"/>
                </a:solidFill>
                <a:latin typeface="Times New Roman" panose="02020603050405020304" pitchFamily="18" charset="0"/>
                <a:cs typeface="Times New Roman" panose="02020603050405020304" pitchFamily="18" charset="0"/>
              </a:rPr>
              <a:t>и информация об исполнении которых в соответствии с </a:t>
            </a:r>
            <a:r>
              <a:rPr lang="ru-RU" sz="1200" b="1" dirty="0" smtClean="0">
                <a:solidFill>
                  <a:srgbClr val="00B050"/>
                </a:solidFill>
                <a:latin typeface="Times New Roman" panose="02020603050405020304" pitchFamily="18" charset="0"/>
                <a:cs typeface="Times New Roman" panose="02020603050405020304" pitchFamily="18" charset="0"/>
              </a:rPr>
              <a:t>ФЗ № 44размещена </a:t>
            </a:r>
            <a:r>
              <a:rPr lang="ru-RU" sz="1200" b="1" dirty="0">
                <a:solidFill>
                  <a:srgbClr val="00B050"/>
                </a:solidFill>
                <a:latin typeface="Times New Roman" panose="02020603050405020304" pitchFamily="18" charset="0"/>
                <a:cs typeface="Times New Roman" panose="02020603050405020304" pitchFamily="18" charset="0"/>
              </a:rPr>
              <a:t>в единой информационной системе</a:t>
            </a:r>
            <a:r>
              <a:rPr lang="ru-RU" sz="1200" b="1" dirty="0" smtClean="0">
                <a:solidFill>
                  <a:srgbClr val="00B050"/>
                </a:solidFill>
                <a:latin typeface="Times New Roman" panose="02020603050405020304" pitchFamily="18" charset="0"/>
                <a:cs typeface="Times New Roman" panose="02020603050405020304" pitchFamily="18" charset="0"/>
              </a:rPr>
              <a:t>.</a:t>
            </a:r>
          </a:p>
          <a:p>
            <a:pPr algn="just"/>
            <a:endParaRPr lang="ru-RU" sz="1200" b="1" dirty="0">
              <a:solidFill>
                <a:srgbClr val="00B050"/>
              </a:solidFill>
              <a:latin typeface="Times New Roman" panose="02020603050405020304" pitchFamily="18" charset="0"/>
              <a:cs typeface="Times New Roman" panose="02020603050405020304" pitchFamily="18" charset="0"/>
            </a:endParaRPr>
          </a:p>
          <a:p>
            <a:pPr algn="just"/>
            <a:r>
              <a:rPr lang="ru-RU" sz="1200" b="1" dirty="0" smtClean="0">
                <a:solidFill>
                  <a:srgbClr val="00B050"/>
                </a:solidFill>
                <a:latin typeface="Times New Roman" panose="02020603050405020304" pitchFamily="18" charset="0"/>
                <a:cs typeface="Times New Roman" panose="02020603050405020304" pitchFamily="18" charset="0"/>
              </a:rPr>
              <a:t>При подаче жалобы на действия субъектов контроля при проведении закрытых конкурентных способов и закупок по части 1 статьи 111 ФЗ № 44 (часть 10 статьи 105 ФЗ № 44):</a:t>
            </a:r>
          </a:p>
          <a:p>
            <a:pPr algn="just"/>
            <a:r>
              <a:rPr lang="ru-RU" sz="1200" b="1" dirty="0" smtClean="0">
                <a:solidFill>
                  <a:srgbClr val="00B050"/>
                </a:solidFill>
                <a:latin typeface="Times New Roman" panose="02020603050405020304" pitchFamily="18" charset="0"/>
                <a:cs typeface="Times New Roman" panose="02020603050405020304" pitchFamily="18" charset="0"/>
              </a:rPr>
              <a:t>1) жалоба </a:t>
            </a:r>
            <a:r>
              <a:rPr lang="ru-RU" sz="1200" b="1" dirty="0">
                <a:solidFill>
                  <a:srgbClr val="00B050"/>
                </a:solidFill>
                <a:latin typeface="Times New Roman" panose="02020603050405020304" pitchFamily="18" charset="0"/>
                <a:cs typeface="Times New Roman" panose="02020603050405020304" pitchFamily="18" charset="0"/>
              </a:rPr>
              <a:t>подается в письменной форме в контрольный орган в сфере закупок без использования единой информационной системы в сфере закупок. Подача жалобы с использованием факсимильной связи, электронной почты не допускается. При проведении закрытого конкурса, закрытого аукциона регистрация участника закупки, подающего жалобу, в единой информационной системе не </a:t>
            </a:r>
            <a:r>
              <a:rPr lang="ru-RU" sz="1200" b="1" dirty="0" smtClean="0">
                <a:solidFill>
                  <a:srgbClr val="00B050"/>
                </a:solidFill>
                <a:latin typeface="Times New Roman" panose="02020603050405020304" pitchFamily="18" charset="0"/>
                <a:cs typeface="Times New Roman" panose="02020603050405020304" pitchFamily="18" charset="0"/>
              </a:rPr>
              <a:t>требуется.</a:t>
            </a:r>
          </a:p>
          <a:p>
            <a:pPr algn="just"/>
            <a:r>
              <a:rPr lang="ru-RU" sz="1200" b="1" dirty="0">
                <a:solidFill>
                  <a:srgbClr val="00B050"/>
                </a:solidFill>
                <a:latin typeface="Times New Roman" panose="02020603050405020304" pitchFamily="18" charset="0"/>
                <a:cs typeface="Times New Roman" panose="02020603050405020304" pitchFamily="18" charset="0"/>
              </a:rPr>
              <a:t>2) жалоба должна содержать информацию, предусмотренную частью 4 </a:t>
            </a:r>
            <a:r>
              <a:rPr lang="ru-RU" sz="1200" b="1" dirty="0" smtClean="0">
                <a:solidFill>
                  <a:srgbClr val="00B050"/>
                </a:solidFill>
                <a:latin typeface="Times New Roman" panose="02020603050405020304" pitchFamily="18" charset="0"/>
                <a:cs typeface="Times New Roman" panose="02020603050405020304" pitchFamily="18" charset="0"/>
              </a:rPr>
              <a:t>статьи 105 ФЗ № 44, </a:t>
            </a:r>
            <a:r>
              <a:rPr lang="ru-RU" sz="1200" b="1" dirty="0">
                <a:solidFill>
                  <a:srgbClr val="00B050"/>
                </a:solidFill>
                <a:latin typeface="Times New Roman" panose="02020603050405020304" pitchFamily="18" charset="0"/>
                <a:cs typeface="Times New Roman" panose="02020603050405020304" pitchFamily="18" charset="0"/>
              </a:rPr>
              <a:t>а также почтовые адреса участника закупки, подающего жалобу, субъекта (субъектов) контроля и должна быть подписана лицом, имеющим право действовать от имени участника закупки. К жалобе должны быть приложены приглашение, а также доверенность или иной подтверждающий полномочия на подписание жалобы документ (в случае подачи жалобы представителем участника закупки)</a:t>
            </a:r>
          </a:p>
          <a:p>
            <a:pPr algn="just"/>
            <a:endParaRPr lang="ru-RU" sz="1200" b="1" dirty="0">
              <a:solidFill>
                <a:srgbClr val="00B050"/>
              </a:solidFill>
              <a:latin typeface="Times New Roman" panose="02020603050405020304" pitchFamily="18" charset="0"/>
              <a:cs typeface="Times New Roman" panose="02020603050405020304" pitchFamily="18" charset="0"/>
            </a:endParaRPr>
          </a:p>
          <a:p>
            <a:pPr algn="just"/>
            <a:endParaRPr lang="ru-RU" sz="1200" b="1" dirty="0" smtClean="0">
              <a:solidFill>
                <a:srgbClr val="00B050"/>
              </a:solidFill>
              <a:latin typeface="Times New Roman" panose="02020603050405020304" pitchFamily="18" charset="0"/>
              <a:cs typeface="Times New Roman" panose="02020603050405020304" pitchFamily="18" charset="0"/>
            </a:endParaRPr>
          </a:p>
          <a:p>
            <a:pPr algn="just"/>
            <a:endParaRPr lang="ru-RU" sz="1200" b="1" dirty="0">
              <a:solidFill>
                <a:srgbClr val="00B050"/>
              </a:solidFill>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sz="1400" dirty="0" smtClean="0">
              <a:latin typeface="Times New Roman" panose="02020603050405020304" pitchFamily="18" charset="0"/>
              <a:cs typeface="Times New Roman" panose="02020603050405020304" pitchFamily="18" charset="0"/>
            </a:endParaRPr>
          </a:p>
          <a:p>
            <a:pPr marL="228600" indent="-228600">
              <a:buAutoNum type="arabicParenR"/>
            </a:pPr>
            <a:endParaRPr lang="ru-RU"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548680"/>
            <a:ext cx="8229600" cy="4464496"/>
          </a:xfrm>
        </p:spPr>
        <p:txBody>
          <a:bodyPr>
            <a:normAutofit fontScale="92500" lnSpcReduction="10000"/>
          </a:bodyPr>
          <a:lstStyle/>
          <a:p>
            <a:pPr marL="109728" indent="0" algn="ctr">
              <a:buNone/>
            </a:pPr>
            <a:r>
              <a:rPr lang="ru-RU" b="1" dirty="0">
                <a:solidFill>
                  <a:srgbClr val="FF0000"/>
                </a:solidFill>
                <a:latin typeface="Times New Roman" panose="02020603050405020304" pitchFamily="18" charset="0"/>
                <a:cs typeface="Times New Roman" panose="02020603050405020304" pitchFamily="18" charset="0"/>
              </a:rPr>
              <a:t>Жалоба возвращается подавшему ее лицу без рассмотрения в случае, </a:t>
            </a:r>
            <a:r>
              <a:rPr lang="ru-RU" b="1" dirty="0" smtClean="0">
                <a:solidFill>
                  <a:srgbClr val="FF0000"/>
                </a:solidFill>
                <a:latin typeface="Times New Roman" panose="02020603050405020304" pitchFamily="18" charset="0"/>
                <a:cs typeface="Times New Roman" panose="02020603050405020304" pitchFamily="18" charset="0"/>
              </a:rPr>
              <a:t>если (часть 5 статьи 105 ФЗ № 44:</a:t>
            </a:r>
            <a:endParaRPr lang="ru-RU" b="1" dirty="0">
              <a:solidFill>
                <a:srgbClr val="FF0000"/>
              </a:solidFill>
              <a:latin typeface="Times New Roman" panose="02020603050405020304" pitchFamily="18" charset="0"/>
              <a:cs typeface="Times New Roman" panose="02020603050405020304" pitchFamily="18" charset="0"/>
            </a:endParaRPr>
          </a:p>
          <a:p>
            <a:pPr marL="109728" indent="0" algn="just">
              <a:buNone/>
            </a:pPr>
            <a:r>
              <a:rPr lang="ru-RU" sz="2300" dirty="0">
                <a:solidFill>
                  <a:srgbClr val="00B050"/>
                </a:solidFill>
                <a:latin typeface="Times New Roman" panose="02020603050405020304" pitchFamily="18" charset="0"/>
                <a:cs typeface="Times New Roman" panose="02020603050405020304" pitchFamily="18" charset="0"/>
              </a:rPr>
              <a:t>1) если участник закупки не зарегистрирован в единой информационной системе;</a:t>
            </a:r>
          </a:p>
          <a:p>
            <a:pPr marL="109728" indent="0" algn="just">
              <a:buNone/>
            </a:pPr>
            <a:r>
              <a:rPr lang="ru-RU" sz="2300" dirty="0">
                <a:solidFill>
                  <a:srgbClr val="00B050"/>
                </a:solidFill>
                <a:latin typeface="Times New Roman" panose="02020603050405020304" pitchFamily="18" charset="0"/>
                <a:cs typeface="Times New Roman" panose="02020603050405020304" pitchFamily="18" charset="0"/>
              </a:rPr>
              <a:t>2) подачи жалобы с нарушением требований абзаца первого, пунктов 1 и 4 части 2, части 4 </a:t>
            </a:r>
            <a:r>
              <a:rPr lang="ru-RU" sz="2300" dirty="0" smtClean="0">
                <a:solidFill>
                  <a:srgbClr val="00B050"/>
                </a:solidFill>
                <a:latin typeface="Times New Roman" panose="02020603050405020304" pitchFamily="18" charset="0"/>
                <a:cs typeface="Times New Roman" panose="02020603050405020304" pitchFamily="18" charset="0"/>
              </a:rPr>
              <a:t>ФЗ № 44;</a:t>
            </a:r>
            <a:endParaRPr lang="ru-RU" sz="2300" dirty="0">
              <a:solidFill>
                <a:srgbClr val="00B050"/>
              </a:solidFill>
              <a:latin typeface="Times New Roman" panose="02020603050405020304" pitchFamily="18" charset="0"/>
              <a:cs typeface="Times New Roman" panose="02020603050405020304" pitchFamily="18" charset="0"/>
            </a:endParaRPr>
          </a:p>
          <a:p>
            <a:pPr marL="109728" indent="0" algn="just">
              <a:buNone/>
            </a:pPr>
            <a:r>
              <a:rPr lang="ru-RU" sz="2300" dirty="0">
                <a:solidFill>
                  <a:srgbClr val="00B050"/>
                </a:solidFill>
                <a:latin typeface="Times New Roman" panose="02020603050405020304" pitchFamily="18" charset="0"/>
                <a:cs typeface="Times New Roman" panose="02020603050405020304" pitchFamily="18" charset="0"/>
              </a:rPr>
              <a:t>3) наличия в предусмотренном </a:t>
            </a:r>
            <a:r>
              <a:rPr lang="ru-RU" sz="2300" dirty="0" smtClean="0">
                <a:solidFill>
                  <a:srgbClr val="00B050"/>
                </a:solidFill>
                <a:latin typeface="Times New Roman" panose="02020603050405020304" pitchFamily="18" charset="0"/>
                <a:cs typeface="Times New Roman" panose="02020603050405020304" pitchFamily="18" charset="0"/>
              </a:rPr>
              <a:t>ФЗ № 44 реестре </a:t>
            </a:r>
            <a:r>
              <a:rPr lang="ru-RU" sz="2300" dirty="0">
                <a:solidFill>
                  <a:srgbClr val="00B050"/>
                </a:solidFill>
                <a:latin typeface="Times New Roman" panose="02020603050405020304" pitchFamily="18" charset="0"/>
                <a:cs typeface="Times New Roman" panose="02020603050405020304" pitchFamily="18" charset="0"/>
              </a:rPr>
              <a:t>недобросовестных поставщиков (подрядчиков, исполнителей) информации о подающем жалобу участнике закупки, в том числе информации об участниках, о членах коллегиального исполнительного органа, лице, исполняющем функции единоличного исполнительного органа участника закупки - юридического лица, при условии установления заказчиком требования, предусмотренного частью 1.1 статьи 31 </a:t>
            </a:r>
            <a:r>
              <a:rPr lang="ru-RU" sz="2300" dirty="0" smtClean="0">
                <a:solidFill>
                  <a:srgbClr val="00B050"/>
                </a:solidFill>
                <a:latin typeface="Times New Roman" panose="02020603050405020304" pitchFamily="18" charset="0"/>
                <a:cs typeface="Times New Roman" panose="02020603050405020304" pitchFamily="18" charset="0"/>
              </a:rPr>
              <a:t>ФЗ № 44.</a:t>
            </a:r>
            <a:endParaRPr lang="ru-RU" sz="2300" dirty="0">
              <a:solidFill>
                <a:srgbClr val="00B050"/>
              </a:solidFill>
              <a:latin typeface="Times New Roman" panose="02020603050405020304" pitchFamily="18" charset="0"/>
              <a:cs typeface="Times New Roman" panose="02020603050405020304" pitchFamily="18" charset="0"/>
            </a:endParaRPr>
          </a:p>
          <a:p>
            <a:pPr marL="109728" indent="0">
              <a:buNone/>
            </a:pPr>
            <a:endParaRPr lang="ru-RU" sz="2300" dirty="0">
              <a:solidFill>
                <a:srgbClr val="00B050"/>
              </a:solidFill>
              <a:latin typeface="Times New Roman" panose="02020603050405020304" pitchFamily="18" charset="0"/>
              <a:cs typeface="Times New Roman" panose="02020603050405020304" pitchFamily="18" charset="0"/>
            </a:endParaRPr>
          </a:p>
          <a:p>
            <a:endParaRPr lang="ru-RU" dirty="0"/>
          </a:p>
        </p:txBody>
      </p:sp>
      <p:sp>
        <p:nvSpPr>
          <p:cNvPr id="4" name="Прямоугольник 3"/>
          <p:cNvSpPr/>
          <p:nvPr/>
        </p:nvSpPr>
        <p:spPr>
          <a:xfrm>
            <a:off x="251520" y="5301208"/>
            <a:ext cx="8640960" cy="115212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latin typeface="Times New Roman" panose="02020603050405020304" pitchFamily="18" charset="0"/>
                <a:cs typeface="Times New Roman" panose="02020603050405020304" pitchFamily="18" charset="0"/>
              </a:rPr>
              <a:t>Лицо, подавшее жалобу, вправе отозвать ее до принятия контрольным органом в сфере закупок решения по существу жалобы, при этом такое лицо не вправе подать жалобу повторно на те же действия (бездействие) тех же лиц.</a:t>
            </a:r>
          </a:p>
          <a:p>
            <a:pPr algn="ctr"/>
            <a:r>
              <a:rPr lang="ru-RU" sz="1400" dirty="0" smtClean="0">
                <a:solidFill>
                  <a:srgbClr val="00B050"/>
                </a:solidFill>
                <a:latin typeface="Times New Roman" panose="02020603050405020304" pitchFamily="18" charset="0"/>
                <a:cs typeface="Times New Roman" panose="02020603050405020304" pitchFamily="18" charset="0"/>
              </a:rPr>
              <a:t>Отзыв жалобы осуществляется с использование Единой информационной системы в сфере закупок, информация об отзыве автоматически размещается в Реестре жалоб (части 6,7 статьи 105 ФЗ № 44)</a:t>
            </a:r>
            <a:endParaRPr lang="ru-RU" sz="14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8382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133" y="8620"/>
            <a:ext cx="453650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0B050"/>
                </a:solidFill>
                <a:latin typeface="Times New Roman" panose="02020603050405020304" pitchFamily="18" charset="0"/>
                <a:cs typeface="Times New Roman" panose="02020603050405020304" pitchFamily="18" charset="0"/>
              </a:rPr>
              <a:t>Подача жалобы через ЕИС, не распространяется на закрытые способы (часть 10 статьи 105 ФЗ № 44)</a:t>
            </a:r>
            <a:endParaRPr lang="ru-RU" sz="1200" dirty="0">
              <a:solidFill>
                <a:srgbClr val="00B050"/>
              </a:solidFill>
              <a:latin typeface="Times New Roman" panose="02020603050405020304" pitchFamily="18" charset="0"/>
              <a:cs typeface="Times New Roman" panose="02020603050405020304" pitchFamily="18" charset="0"/>
            </a:endParaRPr>
          </a:p>
        </p:txBody>
      </p:sp>
      <p:sp>
        <p:nvSpPr>
          <p:cNvPr id="3" name="Стрелка вниз 2"/>
          <p:cNvSpPr/>
          <p:nvPr/>
        </p:nvSpPr>
        <p:spPr>
          <a:xfrm>
            <a:off x="1928718" y="706223"/>
            <a:ext cx="318011" cy="23941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8908" y="963048"/>
            <a:ext cx="4340624" cy="8709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0B050"/>
                </a:solidFill>
                <a:latin typeface="Times New Roman" panose="02020603050405020304" pitchFamily="18" charset="0"/>
                <a:cs typeface="Times New Roman" panose="02020603050405020304" pitchFamily="18" charset="0"/>
              </a:rPr>
              <a:t>После подписания жалоба автоматически размещается в Реестре жалоб, за исключением случаев возврата жалобы, подача жалобы на закрытые способы</a:t>
            </a:r>
            <a:endParaRPr lang="ru-RU" sz="1200" dirty="0">
              <a:solidFill>
                <a:srgbClr val="00B050"/>
              </a:solidFill>
              <a:latin typeface="Times New Roman" panose="02020603050405020304" pitchFamily="18" charset="0"/>
              <a:cs typeface="Times New Roman" panose="02020603050405020304" pitchFamily="18" charset="0"/>
            </a:endParaRPr>
          </a:p>
        </p:txBody>
      </p:sp>
      <p:sp>
        <p:nvSpPr>
          <p:cNvPr id="5" name="Стрелка вниз 4"/>
          <p:cNvSpPr/>
          <p:nvPr/>
        </p:nvSpPr>
        <p:spPr>
          <a:xfrm>
            <a:off x="334561" y="1857130"/>
            <a:ext cx="349007" cy="43204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65757"/>
            <a:ext cx="360040" cy="36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60974" y="1867108"/>
            <a:ext cx="1548172"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latin typeface="Times New Roman" panose="02020603050405020304" pitchFamily="18" charset="0"/>
                <a:cs typeface="Times New Roman" panose="02020603050405020304" pitchFamily="18" charset="0"/>
              </a:rPr>
              <a:t>2 рабочих дня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1133" y="2307384"/>
            <a:ext cx="1503927" cy="3569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b="1" dirty="0" smtClean="0">
                <a:solidFill>
                  <a:srgbClr val="00B050"/>
                </a:solidFill>
                <a:latin typeface="Times New Roman" panose="02020603050405020304" pitchFamily="18" charset="0"/>
                <a:cs typeface="Times New Roman" panose="02020603050405020304" pitchFamily="18" charset="0"/>
              </a:rPr>
              <a:t>Отказ с обоснованием в принятии жалобы к рассмотрению (пункт 2 части 8 статьи 105 ФЗ № 44):</a:t>
            </a:r>
          </a:p>
          <a:p>
            <a:pPr marL="285750" indent="-285750" algn="just">
              <a:buFontTx/>
              <a:buChar char="-"/>
            </a:pPr>
            <a:r>
              <a:rPr lang="ru-RU" sz="1200" dirty="0">
                <a:solidFill>
                  <a:srgbClr val="00B050"/>
                </a:solidFill>
                <a:latin typeface="Times New Roman" panose="02020603050405020304" pitchFamily="18" charset="0"/>
                <a:cs typeface="Times New Roman" panose="02020603050405020304" pitchFamily="18" charset="0"/>
              </a:rPr>
              <a:t>ж</a:t>
            </a:r>
            <a:r>
              <a:rPr lang="ru-RU" sz="1200" dirty="0" smtClean="0">
                <a:solidFill>
                  <a:srgbClr val="00B050"/>
                </a:solidFill>
                <a:latin typeface="Times New Roman" panose="02020603050405020304" pitchFamily="18" charset="0"/>
                <a:cs typeface="Times New Roman" panose="02020603050405020304" pitchFamily="18" charset="0"/>
              </a:rPr>
              <a:t>алоба подана с нарушением статьи 105 ФЗ № 44;</a:t>
            </a:r>
          </a:p>
          <a:p>
            <a:pPr marL="285750" indent="-285750" algn="just">
              <a:buFontTx/>
              <a:buChar char="-"/>
            </a:pPr>
            <a:r>
              <a:rPr lang="ru-RU" sz="1200" dirty="0" smtClean="0">
                <a:solidFill>
                  <a:srgbClr val="00B050"/>
                </a:solidFill>
                <a:latin typeface="Times New Roman" panose="02020603050405020304" pitchFamily="18" charset="0"/>
                <a:cs typeface="Times New Roman" panose="02020603050405020304" pitchFamily="18" charset="0"/>
              </a:rPr>
              <a:t>по жалобе на те же действия принято решение суда или контрольного органа.</a:t>
            </a:r>
            <a:endParaRPr lang="ru-RU" sz="1200" dirty="0">
              <a:solidFill>
                <a:srgbClr val="00B05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619672" y="2227148"/>
            <a:ext cx="2973342" cy="39918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 </a:t>
            </a:r>
            <a:endParaRPr lang="ru-RU" dirty="0" smtClean="0">
              <a:solidFill>
                <a:schemeClr val="tx1"/>
              </a:solidFill>
              <a:latin typeface="Times New Roman" panose="02020603050405020304" pitchFamily="18" charset="0"/>
              <a:cs typeface="Times New Roman" panose="02020603050405020304" pitchFamily="18" charset="0"/>
            </a:endParaRPr>
          </a:p>
          <a:p>
            <a:pPr algn="ctr"/>
            <a:endParaRPr lang="ru-RU" sz="1200" dirty="0">
              <a:solidFill>
                <a:schemeClr val="tx1"/>
              </a:solidFill>
              <a:latin typeface="Times New Roman" panose="02020603050405020304" pitchFamily="18" charset="0"/>
              <a:cs typeface="Times New Roman" panose="02020603050405020304" pitchFamily="18" charset="0"/>
            </a:endParaRPr>
          </a:p>
          <a:p>
            <a:pPr algn="ctr"/>
            <a:r>
              <a:rPr lang="ru-RU" sz="1200" dirty="0" smtClean="0">
                <a:solidFill>
                  <a:schemeClr val="tx1"/>
                </a:solidFill>
                <a:latin typeface="Times New Roman" panose="02020603050405020304" pitchFamily="18" charset="0"/>
                <a:cs typeface="Times New Roman" panose="02020603050405020304" pitchFamily="18" charset="0"/>
              </a:rPr>
              <a:t>Принятие к рассмотрению по </a:t>
            </a:r>
            <a:r>
              <a:rPr lang="ru-RU" sz="1200" dirty="0">
                <a:solidFill>
                  <a:schemeClr val="tx1"/>
                </a:solidFill>
                <a:latin typeface="Times New Roman" panose="02020603050405020304" pitchFamily="18" charset="0"/>
                <a:cs typeface="Times New Roman" panose="02020603050405020304" pitchFamily="18" charset="0"/>
              </a:rPr>
              <a:t>существу с указанием даты, времени и места ее рассмотрения, </a:t>
            </a:r>
            <a:r>
              <a:rPr lang="ru-RU" sz="1200" dirty="0">
                <a:solidFill>
                  <a:srgbClr val="00B050"/>
                </a:solidFill>
                <a:latin typeface="Times New Roman" panose="02020603050405020304" pitchFamily="18" charset="0"/>
                <a:cs typeface="Times New Roman" panose="02020603050405020304" pitchFamily="18" charset="0"/>
              </a:rPr>
              <a:t>о возможности использования систем </a:t>
            </a:r>
            <a:r>
              <a:rPr lang="ru-RU" sz="1200" dirty="0" smtClean="0">
                <a:solidFill>
                  <a:srgbClr val="00B050"/>
                </a:solidFill>
                <a:latin typeface="Times New Roman" panose="02020603050405020304" pitchFamily="18" charset="0"/>
                <a:cs typeface="Times New Roman" panose="02020603050405020304" pitchFamily="18" charset="0"/>
              </a:rPr>
              <a:t>видео-конференц-связи</a:t>
            </a:r>
            <a:r>
              <a:rPr lang="ru-RU" sz="1200" dirty="0" smtClean="0">
                <a:solidFill>
                  <a:schemeClr val="tx1"/>
                </a:solidFill>
                <a:latin typeface="Times New Roman" panose="02020603050405020304" pitchFamily="18" charset="0"/>
                <a:cs typeface="Times New Roman" panose="02020603050405020304" pitchFamily="18" charset="0"/>
              </a:rPr>
              <a:t>:</a:t>
            </a:r>
          </a:p>
          <a:p>
            <a:pPr marL="228600" indent="-228600" algn="just">
              <a:buAutoNum type="arabicParenR"/>
            </a:pPr>
            <a:r>
              <a:rPr lang="ru-RU" sz="1200" dirty="0" smtClean="0">
                <a:solidFill>
                  <a:schemeClr val="tx1"/>
                </a:solidFill>
                <a:latin typeface="Times New Roman" panose="02020603050405020304" pitchFamily="18" charset="0"/>
                <a:cs typeface="Times New Roman" panose="02020603050405020304" pitchFamily="18" charset="0"/>
              </a:rPr>
              <a:t>направление уведомления о рассмотрении жалобы субъектам контроля, заявителю </a:t>
            </a:r>
            <a:r>
              <a:rPr lang="ru-RU" sz="1200" dirty="0" smtClean="0">
                <a:solidFill>
                  <a:srgbClr val="00B050"/>
                </a:solidFill>
                <a:latin typeface="Times New Roman" panose="02020603050405020304" pitchFamily="18" charset="0"/>
                <a:cs typeface="Times New Roman" panose="02020603050405020304" pitchFamily="18" charset="0"/>
              </a:rPr>
              <a:t>в течение 3 часов автоматически ЕИС с момента размещения информации в ЕИС контрольным органом</a:t>
            </a:r>
            <a:r>
              <a:rPr lang="ru-RU" sz="1200" dirty="0" smtClean="0">
                <a:solidFill>
                  <a:schemeClr val="tx1"/>
                </a:solidFill>
                <a:latin typeface="Times New Roman" panose="02020603050405020304" pitchFamily="18" charset="0"/>
                <a:cs typeface="Times New Roman" panose="02020603050405020304" pitchFamily="18" charset="0"/>
              </a:rPr>
              <a:t>;</a:t>
            </a:r>
          </a:p>
          <a:p>
            <a:pPr marL="228600" indent="-228600" algn="just">
              <a:buAutoNum type="arabicParenR"/>
            </a:pPr>
            <a:r>
              <a:rPr lang="ru-RU" sz="1200" dirty="0">
                <a:solidFill>
                  <a:schemeClr val="tx1"/>
                </a:solidFill>
                <a:latin typeface="Times New Roman" panose="02020603050405020304" pitchFamily="18" charset="0"/>
                <a:cs typeface="Times New Roman" panose="02020603050405020304" pitchFamily="18" charset="0"/>
              </a:rPr>
              <a:t>н</a:t>
            </a:r>
            <a:r>
              <a:rPr lang="ru-RU" sz="1200" dirty="0" smtClean="0">
                <a:solidFill>
                  <a:schemeClr val="tx1"/>
                </a:solidFill>
                <a:latin typeface="Times New Roman" panose="02020603050405020304" pitchFamily="18" charset="0"/>
                <a:cs typeface="Times New Roman" panose="02020603050405020304" pitchFamily="18" charset="0"/>
              </a:rPr>
              <a:t>аправление требования о приостановлении определения поставщика (подрядчика, исполнителя), в том числе в части заключения контракта </a:t>
            </a:r>
            <a:r>
              <a:rPr lang="ru-RU" sz="1200" dirty="0" smtClean="0">
                <a:solidFill>
                  <a:srgbClr val="00B050"/>
                </a:solidFill>
                <a:latin typeface="Times New Roman" panose="02020603050405020304" pitchFamily="18" charset="0"/>
                <a:cs typeface="Times New Roman" panose="02020603050405020304" pitchFamily="18" charset="0"/>
              </a:rPr>
              <a:t>(при электронных процедурах автоматически в ЕИС)</a:t>
            </a:r>
            <a:endParaRPr lang="ru-RU" sz="1200" dirty="0">
              <a:solidFill>
                <a:srgbClr val="00B050"/>
              </a:solidFill>
              <a:latin typeface="Times New Roman" panose="02020603050405020304" pitchFamily="18" charset="0"/>
              <a:cs typeface="Times New Roman" panose="02020603050405020304" pitchFamily="18" charset="0"/>
            </a:endParaRPr>
          </a:p>
          <a:p>
            <a:pPr algn="ctr"/>
            <a:r>
              <a:rPr lang="ru-RU" sz="1000" dirty="0" smtClean="0">
                <a:solidFill>
                  <a:schemeClr val="tx1"/>
                </a:solidFill>
                <a:latin typeface="Times New Roman" panose="02020603050405020304" pitchFamily="18" charset="0"/>
                <a:cs typeface="Times New Roman" panose="02020603050405020304" pitchFamily="18" charset="0"/>
              </a:rPr>
              <a:t>По закрытым конкурентным способам контрольный орган размещает в ЕИС сведения о поступлении жалобы и направляет уведомление заявителю и субъекту контроля.</a:t>
            </a:r>
          </a:p>
          <a:p>
            <a:pPr algn="ctr"/>
            <a:endParaRPr lang="ru-RU" sz="1000" dirty="0">
              <a:solidFill>
                <a:schemeClr val="tx1"/>
              </a:solidFill>
              <a:latin typeface="Times New Roman" panose="02020603050405020304" pitchFamily="18" charset="0"/>
              <a:cs typeface="Times New Roman" panose="02020603050405020304" pitchFamily="18" charset="0"/>
            </a:endParaRPr>
          </a:p>
          <a:p>
            <a:pPr algn="ctr"/>
            <a:endParaRPr lang="ru-RU" sz="1000" dirty="0" smtClean="0">
              <a:solidFill>
                <a:schemeClr val="tx1"/>
              </a:solidFill>
              <a:latin typeface="Times New Roman" panose="02020603050405020304" pitchFamily="18" charset="0"/>
              <a:cs typeface="Times New Roman" panose="02020603050405020304" pitchFamily="18" charset="0"/>
            </a:endParaRPr>
          </a:p>
          <a:p>
            <a:pPr marL="228600" indent="-228600" algn="ctr">
              <a:buAutoNum type="arabicParenR"/>
            </a:pP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1022" y="6220310"/>
            <a:ext cx="4018035" cy="637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smtClean="0">
                <a:solidFill>
                  <a:srgbClr val="FF0000"/>
                </a:solidFill>
                <a:latin typeface="Times New Roman" panose="02020603050405020304" pitchFamily="18" charset="0"/>
                <a:cs typeface="Times New Roman" panose="02020603050405020304" pitchFamily="18" charset="0"/>
              </a:rPr>
              <a:t>Общий срок рассмотрения жалобы:</a:t>
            </a:r>
            <a:r>
              <a:rPr lang="ru-RU" sz="1600" dirty="0" smtClean="0">
                <a:solidFill>
                  <a:schemeClr val="tx1"/>
                </a:solidFill>
                <a:latin typeface="Times New Roman" panose="02020603050405020304" pitchFamily="18" charset="0"/>
                <a:cs typeface="Times New Roman" panose="02020603050405020304" pitchFamily="18" charset="0"/>
              </a:rPr>
              <a:t> </a:t>
            </a:r>
          </a:p>
          <a:p>
            <a:pPr algn="ctr"/>
            <a:r>
              <a:rPr lang="ru-RU" sz="1600" dirty="0" smtClean="0">
                <a:solidFill>
                  <a:schemeClr val="tx1"/>
                </a:solidFill>
                <a:latin typeface="Times New Roman" panose="02020603050405020304" pitchFamily="18" charset="0"/>
                <a:cs typeface="Times New Roman" panose="02020603050405020304" pitchFamily="18" charset="0"/>
              </a:rPr>
              <a:t>5 рабочих дней с даты поступления жалобы</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4788024" y="52442"/>
            <a:ext cx="4176464" cy="6462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Непосредственное рассмотрение жалобы </a:t>
            </a:r>
            <a:r>
              <a:rPr lang="ru-RU" dirty="0" smtClean="0">
                <a:solidFill>
                  <a:srgbClr val="00B050"/>
                </a:solidFill>
                <a:latin typeface="Times New Roman" panose="02020603050405020304" pitchFamily="18" charset="0"/>
                <a:cs typeface="Times New Roman" panose="02020603050405020304" pitchFamily="18" charset="0"/>
              </a:rPr>
              <a:t>(статья 106 ФЗ № 44)</a:t>
            </a:r>
            <a:endParaRPr lang="ru-RU" dirty="0">
              <a:solidFill>
                <a:srgbClr val="00B050"/>
              </a:solidFill>
              <a:latin typeface="Times New Roman" panose="02020603050405020304" pitchFamily="18" charset="0"/>
              <a:cs typeface="Times New Roman" panose="02020603050405020304" pitchFamily="18" charset="0"/>
            </a:endParaRPr>
          </a:p>
        </p:txBody>
      </p:sp>
      <p:sp>
        <p:nvSpPr>
          <p:cNvPr id="14" name="Стрелка вниз 13"/>
          <p:cNvSpPr/>
          <p:nvPr/>
        </p:nvSpPr>
        <p:spPr>
          <a:xfrm>
            <a:off x="6588224" y="742877"/>
            <a:ext cx="292242" cy="3240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4644008" y="1066913"/>
            <a:ext cx="4499992" cy="49543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smtClean="0">
              <a:solidFill>
                <a:schemeClr val="tx1"/>
              </a:solidFill>
              <a:latin typeface="Times New Roman" panose="02020603050405020304" pitchFamily="18" charset="0"/>
              <a:cs typeface="Times New Roman" panose="02020603050405020304" pitchFamily="18" charset="0"/>
            </a:endParaRPr>
          </a:p>
          <a:p>
            <a:pPr algn="just"/>
            <a:r>
              <a:rPr lang="ru-RU" sz="1300" dirty="0" smtClean="0">
                <a:solidFill>
                  <a:schemeClr val="tx1"/>
                </a:solidFill>
                <a:latin typeface="Times New Roman" panose="02020603050405020304" pitchFamily="18" charset="0"/>
                <a:cs typeface="Times New Roman" panose="02020603050405020304" pitchFamily="18" charset="0"/>
              </a:rPr>
              <a:t>1) стороны вправе участвовать в рассмотрении жалобы, </a:t>
            </a:r>
            <a:r>
              <a:rPr lang="ru-RU" sz="1300" dirty="0" smtClean="0">
                <a:solidFill>
                  <a:srgbClr val="00B050"/>
                </a:solidFill>
                <a:latin typeface="Times New Roman" panose="02020603050405020304" pitchFamily="18" charset="0"/>
                <a:cs typeface="Times New Roman" panose="02020603050405020304" pitchFamily="18" charset="0"/>
              </a:rPr>
              <a:t>в </a:t>
            </a:r>
            <a:r>
              <a:rPr lang="ru-RU" sz="1300" dirty="0">
                <a:solidFill>
                  <a:srgbClr val="00B050"/>
                </a:solidFill>
                <a:latin typeface="Times New Roman" panose="02020603050405020304" pitchFamily="18" charset="0"/>
                <a:cs typeface="Times New Roman" panose="02020603050405020304" pitchFamily="18" charset="0"/>
              </a:rPr>
              <a:t>том числе с использованием систем видео-конференц-связи при наличии в контрольном органе в сфере закупок технической возможности осуществления </a:t>
            </a:r>
            <a:r>
              <a:rPr lang="ru-RU" sz="1300" dirty="0" smtClean="0">
                <a:solidFill>
                  <a:srgbClr val="00B050"/>
                </a:solidFill>
                <a:latin typeface="Times New Roman" panose="02020603050405020304" pitchFamily="18" charset="0"/>
                <a:cs typeface="Times New Roman" panose="02020603050405020304" pitchFamily="18" charset="0"/>
              </a:rPr>
              <a:t>видео-конференц-связи;</a:t>
            </a:r>
          </a:p>
          <a:p>
            <a:pPr algn="just"/>
            <a:r>
              <a:rPr lang="ru-RU" sz="1300" dirty="0" smtClean="0">
                <a:solidFill>
                  <a:schemeClr val="tx1"/>
                </a:solidFill>
                <a:latin typeface="Times New Roman" panose="02020603050405020304" pitchFamily="18" charset="0"/>
                <a:cs typeface="Times New Roman" panose="02020603050405020304" pitchFamily="18" charset="0"/>
              </a:rPr>
              <a:t>2) коллегиальное рассмотрение жалобы (приказом руководителя создается комиссия);</a:t>
            </a:r>
          </a:p>
          <a:p>
            <a:pPr algn="just"/>
            <a:r>
              <a:rPr lang="ru-RU" sz="1300" dirty="0">
                <a:solidFill>
                  <a:schemeClr val="tx1"/>
                </a:solidFill>
                <a:latin typeface="Times New Roman" panose="02020603050405020304" pitchFamily="18" charset="0"/>
                <a:cs typeface="Times New Roman" panose="02020603050405020304" pitchFamily="18" charset="0"/>
              </a:rPr>
              <a:t>3</a:t>
            </a:r>
            <a:r>
              <a:rPr lang="ru-RU" sz="1300" dirty="0" smtClean="0">
                <a:solidFill>
                  <a:schemeClr val="tx1"/>
                </a:solidFill>
                <a:latin typeface="Times New Roman" panose="02020603050405020304" pitchFamily="18" charset="0"/>
                <a:cs typeface="Times New Roman" panose="02020603050405020304" pitchFamily="18" charset="0"/>
              </a:rPr>
              <a:t>) на заседании комиссии должно присутствовать не менее 3-х членов комиссии, один из которых осуществляет функции председателя комиссии;</a:t>
            </a:r>
          </a:p>
          <a:p>
            <a:pPr algn="just"/>
            <a:r>
              <a:rPr lang="ru-RU" sz="1300" dirty="0">
                <a:solidFill>
                  <a:schemeClr val="tx1"/>
                </a:solidFill>
                <a:latin typeface="Times New Roman" panose="02020603050405020304" pitchFamily="18" charset="0"/>
                <a:cs typeface="Times New Roman" panose="02020603050405020304" pitchFamily="18" charset="0"/>
              </a:rPr>
              <a:t>4</a:t>
            </a:r>
            <a:r>
              <a:rPr lang="ru-RU" sz="1300" dirty="0" smtClean="0">
                <a:solidFill>
                  <a:schemeClr val="tx1"/>
                </a:solidFill>
                <a:latin typeface="Times New Roman" panose="02020603050405020304" pitchFamily="18" charset="0"/>
                <a:cs typeface="Times New Roman" panose="02020603050405020304" pitchFamily="18" charset="0"/>
              </a:rPr>
              <a:t>) представителям субъектов контроля, заявителя оглашается состав комиссии, жалоба, которая рассматривается, права и обязанности, регламент работы комиссии, проверяется явка представителей и их полномочия;</a:t>
            </a:r>
          </a:p>
          <a:p>
            <a:pPr algn="just"/>
            <a:r>
              <a:rPr lang="ru-RU" sz="1300" dirty="0">
                <a:solidFill>
                  <a:schemeClr val="tx1"/>
                </a:solidFill>
                <a:latin typeface="Times New Roman" panose="02020603050405020304" pitchFamily="18" charset="0"/>
                <a:cs typeface="Times New Roman" panose="02020603050405020304" pitchFamily="18" charset="0"/>
              </a:rPr>
              <a:t>5</a:t>
            </a:r>
            <a:r>
              <a:rPr lang="ru-RU" sz="1300" dirty="0" smtClean="0">
                <a:solidFill>
                  <a:schemeClr val="tx1"/>
                </a:solidFill>
                <a:latin typeface="Times New Roman" panose="02020603050405020304" pitchFamily="18" charset="0"/>
                <a:cs typeface="Times New Roman" panose="02020603050405020304" pitchFamily="18" charset="0"/>
              </a:rPr>
              <a:t>) </a:t>
            </a:r>
            <a:r>
              <a:rPr lang="ru-RU" sz="1300" dirty="0">
                <a:solidFill>
                  <a:schemeClr val="tx1"/>
                </a:solidFill>
                <a:latin typeface="Times New Roman" panose="02020603050405020304" pitchFamily="18" charset="0"/>
                <a:cs typeface="Times New Roman" panose="02020603050405020304" pitchFamily="18" charset="0"/>
              </a:rPr>
              <a:t>п</a:t>
            </a:r>
            <a:r>
              <a:rPr lang="ru-RU" sz="1300" dirty="0" smtClean="0">
                <a:solidFill>
                  <a:schemeClr val="tx1"/>
                </a:solidFill>
                <a:latin typeface="Times New Roman" panose="02020603050405020304" pitchFamily="18" charset="0"/>
                <a:cs typeface="Times New Roman" panose="02020603050405020304" pitchFamily="18" charset="0"/>
              </a:rPr>
              <a:t>ервым слово предоставляется представителям заявителя, далее пояснения дают представители субъектов контроля  по доводам жалобы;</a:t>
            </a:r>
          </a:p>
          <a:p>
            <a:pPr algn="just"/>
            <a:r>
              <a:rPr lang="ru-RU" sz="1300" dirty="0">
                <a:solidFill>
                  <a:schemeClr val="tx1"/>
                </a:solidFill>
                <a:latin typeface="Times New Roman" panose="02020603050405020304" pitchFamily="18" charset="0"/>
                <a:cs typeface="Times New Roman" panose="02020603050405020304" pitchFamily="18" charset="0"/>
              </a:rPr>
              <a:t>6</a:t>
            </a:r>
            <a:r>
              <a:rPr lang="ru-RU" sz="1300" dirty="0" smtClean="0">
                <a:solidFill>
                  <a:schemeClr val="tx1"/>
                </a:solidFill>
                <a:latin typeface="Times New Roman" panose="02020603050405020304" pitchFamily="18" charset="0"/>
                <a:cs typeface="Times New Roman" panose="02020603050405020304" pitchFamily="18" charset="0"/>
              </a:rPr>
              <a:t>) проводится внеплановая проверка действий субъектов контроля при осуществлении закупки;</a:t>
            </a:r>
          </a:p>
          <a:p>
            <a:pPr algn="just"/>
            <a:r>
              <a:rPr lang="ru-RU" sz="1300" dirty="0">
                <a:solidFill>
                  <a:schemeClr val="tx1"/>
                </a:solidFill>
                <a:latin typeface="Times New Roman" panose="02020603050405020304" pitchFamily="18" charset="0"/>
                <a:cs typeface="Times New Roman" panose="02020603050405020304" pitchFamily="18" charset="0"/>
              </a:rPr>
              <a:t>7</a:t>
            </a:r>
            <a:r>
              <a:rPr lang="ru-RU" sz="1300" dirty="0" smtClean="0">
                <a:solidFill>
                  <a:schemeClr val="tx1"/>
                </a:solidFill>
                <a:latin typeface="Times New Roman" panose="02020603050405020304" pitchFamily="18" charset="0"/>
                <a:cs typeface="Times New Roman" panose="02020603050405020304" pitchFamily="18" charset="0"/>
              </a:rPr>
              <a:t>) </a:t>
            </a:r>
            <a:r>
              <a:rPr lang="ru-RU" sz="1300" dirty="0">
                <a:solidFill>
                  <a:schemeClr val="tx1"/>
                </a:solidFill>
                <a:latin typeface="Times New Roman" panose="02020603050405020304" pitchFamily="18" charset="0"/>
                <a:cs typeface="Times New Roman" panose="02020603050405020304" pitchFamily="18" charset="0"/>
              </a:rPr>
              <a:t>к</a:t>
            </a:r>
            <a:r>
              <a:rPr lang="ru-RU" sz="1300" dirty="0" smtClean="0">
                <a:solidFill>
                  <a:schemeClr val="tx1"/>
                </a:solidFill>
                <a:latin typeface="Times New Roman" panose="02020603050405020304" pitchFamily="18" charset="0"/>
                <a:cs typeface="Times New Roman" panose="02020603050405020304" pitchFamily="18" charset="0"/>
              </a:rPr>
              <a:t>омиссия остается для принятия решения (тайное совещание);</a:t>
            </a:r>
          </a:p>
          <a:p>
            <a:pPr algn="just"/>
            <a:r>
              <a:rPr lang="ru-RU" sz="1300" dirty="0" smtClean="0">
                <a:solidFill>
                  <a:schemeClr val="tx1"/>
                </a:solidFill>
                <a:latin typeface="Times New Roman" panose="02020603050405020304" pitchFamily="18" charset="0"/>
                <a:cs typeface="Times New Roman" panose="02020603050405020304" pitchFamily="18" charset="0"/>
              </a:rPr>
              <a:t>7) оглашается резолютивная часть решения и (или) предписания</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211960" y="6220310"/>
            <a:ext cx="4932040" cy="6376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Решение и предписание изготавливаются не позднее 3 рабочих дней, направляются сторонам по почте, размещаются в ЕИС (в течение 3 часов заявителю и субъекту контроля поступает уведомление)</a:t>
            </a:r>
            <a:endParaRPr lang="ru-RU" sz="1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6048672"/>
          </a:xfrm>
        </p:spPr>
        <p:txBody>
          <a:bodyPr>
            <a:normAutofit fontScale="77500" lnSpcReduction="20000"/>
          </a:bodyPr>
          <a:lstStyle/>
          <a:p>
            <a:pPr marL="109728" indent="0">
              <a:buNone/>
            </a:pPr>
            <a:endParaRPr lang="ru-RU" dirty="0" smtClean="0"/>
          </a:p>
          <a:p>
            <a:pPr marL="109728" indent="0" algn="ctr">
              <a:buNone/>
            </a:pPr>
            <a:r>
              <a:rPr lang="ru-RU" b="1" u="sng" dirty="0" smtClean="0">
                <a:solidFill>
                  <a:srgbClr val="FF0000"/>
                </a:solidFill>
                <a:latin typeface="Times New Roman" panose="02020603050405020304" pitchFamily="18" charset="0"/>
                <a:cs typeface="Times New Roman" panose="02020603050405020304" pitchFamily="18" charset="0"/>
              </a:rPr>
              <a:t>При </a:t>
            </a:r>
            <a:r>
              <a:rPr lang="ru-RU" b="1" u="sng" dirty="0">
                <a:solidFill>
                  <a:srgbClr val="FF0000"/>
                </a:solidFill>
                <a:latin typeface="Times New Roman" panose="02020603050405020304" pitchFamily="18" charset="0"/>
                <a:cs typeface="Times New Roman" panose="02020603050405020304" pitchFamily="18" charset="0"/>
              </a:rPr>
              <a:t>выявлении в результате проведения контрольным органом в сфере закупок плановых и внеплановых проверок, а также в результате рассмотрения жалобы </a:t>
            </a:r>
            <a:r>
              <a:rPr lang="ru-RU" b="1" u="sng" dirty="0" smtClean="0">
                <a:solidFill>
                  <a:srgbClr val="FF0000"/>
                </a:solidFill>
                <a:latin typeface="Times New Roman" panose="02020603050405020304" pitchFamily="18" charset="0"/>
                <a:cs typeface="Times New Roman" panose="02020603050405020304" pitchFamily="18" charset="0"/>
              </a:rPr>
              <a:t>нарушений </a:t>
            </a:r>
            <a:r>
              <a:rPr lang="ru-RU" b="1" u="sng" dirty="0">
                <a:solidFill>
                  <a:srgbClr val="FF0000"/>
                </a:solidFill>
                <a:latin typeface="Times New Roman" panose="02020603050405020304" pitchFamily="18" charset="0"/>
                <a:cs typeface="Times New Roman" panose="02020603050405020304" pitchFamily="18" charset="0"/>
              </a:rPr>
              <a:t>законодательства Российской Федерации и иных нормативных правовых актов о контрактной системе в сфере закупок контрольный орган в сфере закупок вправе:</a:t>
            </a:r>
          </a:p>
          <a:p>
            <a:pPr marL="109728" indent="0" algn="just">
              <a:buNone/>
            </a:pPr>
            <a:r>
              <a:rPr lang="ru-RU" dirty="0" smtClean="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составлять протоколы об административных правонарушениях, связанных с нарушениями законодательства Российской Федерации и иных нормативных правовых актов о контрактной системе в сфере закупок, рассматривать дела о таких административных правонарушениях и принимать меры по их предотвращению в соответствии с законодательством об административных правонарушениях;</a:t>
            </a:r>
          </a:p>
          <a:p>
            <a:pPr marL="109728" indent="0" algn="just">
              <a:buNone/>
            </a:pPr>
            <a:r>
              <a:rPr lang="ru-RU" dirty="0">
                <a:latin typeface="Times New Roman" panose="02020603050405020304" pitchFamily="18" charset="0"/>
                <a:cs typeface="Times New Roman" panose="02020603050405020304" pitchFamily="18" charset="0"/>
              </a:rPr>
              <a:t>2) выдавать обязательные для исполнения предписания об устранении таких нарушений в соответствии с законодательством Российской Федерации, в том числе об аннулировании определения поставщиков (подрядчиков, исполнителей);</a:t>
            </a:r>
          </a:p>
          <a:p>
            <a:pPr marL="109728" indent="0" algn="just">
              <a:buNone/>
            </a:pPr>
            <a:r>
              <a:rPr lang="ru-RU" dirty="0">
                <a:latin typeface="Times New Roman" panose="02020603050405020304" pitchFamily="18" charset="0"/>
                <a:cs typeface="Times New Roman" panose="02020603050405020304" pitchFamily="18" charset="0"/>
              </a:rPr>
              <a:t>3) обращаться в суд, арбитражный суд с исками о признании осуществленных закупок недействительными в соответствии с Гражданским кодексом Российской Федерации.</a:t>
            </a:r>
          </a:p>
          <a:p>
            <a:pPr marL="109728" indent="0">
              <a:buNone/>
            </a:pPr>
            <a:endParaRPr lang="ru-RU" dirty="0"/>
          </a:p>
        </p:txBody>
      </p:sp>
    </p:spTree>
    <p:extLst>
      <p:ext uri="{BB962C8B-B14F-4D97-AF65-F5344CB8AC3E}">
        <p14:creationId xmlns:p14="http://schemas.microsoft.com/office/powerpoint/2010/main" val="3378111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451375" y="404664"/>
            <a:ext cx="6769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800" b="1" u="sng" dirty="0">
                <a:solidFill>
                  <a:srgbClr val="FF0000"/>
                </a:solidFill>
                <a:latin typeface="Times New Roman" pitchFamily="18" charset="0"/>
              </a:rPr>
              <a:t>Рассмотрение вопроса о включении участников закупок  в Реестр недобросовестных поставщиков (подрядчиков, исполнителей)</a:t>
            </a:r>
          </a:p>
        </p:txBody>
      </p:sp>
      <p:sp>
        <p:nvSpPr>
          <p:cNvPr id="4" name="Прямоугольник 3"/>
          <p:cNvSpPr/>
          <p:nvPr/>
        </p:nvSpPr>
        <p:spPr bwMode="auto">
          <a:xfrm>
            <a:off x="46290" y="1142735"/>
            <a:ext cx="3661614" cy="1440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a:lstStyle/>
          <a:p>
            <a:pPr algn="ctr">
              <a:defRPr/>
            </a:pPr>
            <a:r>
              <a:rPr lang="ru-RU" sz="1600" b="1" u="sng" dirty="0">
                <a:solidFill>
                  <a:srgbClr val="FF0000"/>
                </a:solidFill>
                <a:latin typeface="Times New Roman" panose="02020603050405020304" pitchFamily="18" charset="0"/>
                <a:cs typeface="Times New Roman" panose="02020603050405020304" pitchFamily="18" charset="0"/>
              </a:rPr>
              <a:t>Ведение Реестра недобросовестных поставщиков (подрядчиков, исполнителей) </a:t>
            </a:r>
            <a:r>
              <a:rPr lang="ru-RU" sz="1600" b="1" u="sng" dirty="0" smtClean="0">
                <a:solidFill>
                  <a:srgbClr val="00B050"/>
                </a:solidFill>
                <a:latin typeface="Times New Roman" panose="02020603050405020304" pitchFamily="18" charset="0"/>
                <a:cs typeface="Times New Roman" panose="02020603050405020304" pitchFamily="18" charset="0"/>
              </a:rPr>
              <a:t>осуществляет в ЕИС </a:t>
            </a:r>
            <a:r>
              <a:rPr lang="ru-RU" sz="1600" b="1" u="sng" dirty="0">
                <a:solidFill>
                  <a:srgbClr val="FF0000"/>
                </a:solidFill>
                <a:latin typeface="Times New Roman" panose="02020603050405020304" pitchFamily="18" charset="0"/>
                <a:cs typeface="Times New Roman" panose="02020603050405020304" pitchFamily="18" charset="0"/>
              </a:rPr>
              <a:t>ФАС </a:t>
            </a:r>
            <a:r>
              <a:rPr lang="ru-RU" sz="1600" b="1" u="sng" dirty="0" smtClean="0">
                <a:solidFill>
                  <a:srgbClr val="FF0000"/>
                </a:solidFill>
                <a:latin typeface="Times New Roman" panose="02020603050405020304" pitchFamily="18" charset="0"/>
                <a:cs typeface="Times New Roman" panose="02020603050405020304" pitchFamily="18" charset="0"/>
              </a:rPr>
              <a:t>России </a:t>
            </a:r>
            <a:r>
              <a:rPr lang="ru-RU" sz="1600" b="1" u="sng" dirty="0" smtClean="0">
                <a:solidFill>
                  <a:srgbClr val="00B050"/>
                </a:solidFill>
                <a:latin typeface="Times New Roman" panose="02020603050405020304" pitchFamily="18" charset="0"/>
                <a:cs typeface="Times New Roman" panose="02020603050405020304" pitchFamily="18" charset="0"/>
              </a:rPr>
              <a:t>(часть 1 статьи 104 ФЗ № 44)</a:t>
            </a:r>
            <a:endParaRPr lang="ru-RU" sz="1600" b="1" u="sng" dirty="0">
              <a:solidFill>
                <a:srgbClr val="00B050"/>
              </a:solidFill>
              <a:latin typeface="Times New Roman" panose="02020603050405020304" pitchFamily="18" charset="0"/>
              <a:cs typeface="Times New Roman" panose="02020603050405020304" pitchFamily="18" charset="0"/>
            </a:endParaRPr>
          </a:p>
        </p:txBody>
      </p:sp>
      <p:sp>
        <p:nvSpPr>
          <p:cNvPr id="22532" name="Прямоугольник 4"/>
          <p:cNvSpPr>
            <a:spLocks noChangeArrowheads="1"/>
          </p:cNvSpPr>
          <p:nvPr/>
        </p:nvSpPr>
        <p:spPr bwMode="auto">
          <a:xfrm>
            <a:off x="46290" y="2708920"/>
            <a:ext cx="4597718" cy="4032448"/>
          </a:xfrm>
          <a:prstGeom prst="rect">
            <a:avLst/>
          </a:prstGeom>
          <a:solidFill>
            <a:schemeClr val="bg1"/>
          </a:solidFill>
          <a:ln w="9525" algn="ctr">
            <a:solidFill>
              <a:schemeClr val="tx1"/>
            </a:solidFill>
            <a:miter lim="800000"/>
            <a:headEnd/>
            <a:tailEnd/>
          </a:ln>
        </p:spPr>
        <p:txBody>
          <a:bodyPr/>
          <a:lstStyle>
            <a:lvl1pPr>
              <a:spcBef>
                <a:spcPct val="60000"/>
              </a:spcBef>
              <a:buClr>
                <a:schemeClr val="tx1"/>
              </a:buClr>
              <a:buChar char="•"/>
              <a:defRPr sz="3000">
                <a:solidFill>
                  <a:schemeClr val="accent2"/>
                </a:solidFill>
                <a:latin typeface="Arial" charset="0"/>
              </a:defRPr>
            </a:lvl1pPr>
            <a:lvl2pPr marL="742950" indent="-285750">
              <a:spcBef>
                <a:spcPct val="40000"/>
              </a:spcBef>
              <a:buClr>
                <a:schemeClr val="tx1"/>
              </a:buClr>
              <a:buChar char="–"/>
              <a:defRPr sz="2600">
                <a:solidFill>
                  <a:schemeClr val="accent2"/>
                </a:solidFill>
                <a:latin typeface="Arial" charset="0"/>
              </a:defRPr>
            </a:lvl2pPr>
            <a:lvl3pPr marL="1143000" indent="-228600">
              <a:lnSpc>
                <a:spcPct val="95000"/>
              </a:lnSpc>
              <a:spcBef>
                <a:spcPct val="35000"/>
              </a:spcBef>
              <a:buClr>
                <a:schemeClr val="tx1"/>
              </a:buClr>
              <a:buChar char="•"/>
              <a:defRPr sz="2400">
                <a:solidFill>
                  <a:schemeClr val="accent2"/>
                </a:solidFill>
                <a:latin typeface="Arial" charset="0"/>
              </a:defRPr>
            </a:lvl3pPr>
            <a:lvl4pPr marL="1600200" indent="-228600">
              <a:lnSpc>
                <a:spcPct val="75000"/>
              </a:lnSpc>
              <a:spcBef>
                <a:spcPct val="30000"/>
              </a:spcBef>
              <a:buClr>
                <a:schemeClr val="tx1"/>
              </a:buClr>
              <a:buChar char="–"/>
              <a:defRPr sz="2000">
                <a:solidFill>
                  <a:schemeClr val="accent2"/>
                </a:solidFill>
                <a:latin typeface="Arial" charset="0"/>
              </a:defRPr>
            </a:lvl4pPr>
            <a:lvl5pPr marL="2057400" indent="-228600">
              <a:lnSpc>
                <a:spcPct val="75000"/>
              </a:lnSpc>
              <a:spcBef>
                <a:spcPct val="30000"/>
              </a:spcBef>
              <a:buClr>
                <a:schemeClr val="tx1"/>
              </a:buClr>
              <a:buChar char="»"/>
              <a:defRPr sz="2000">
                <a:solidFill>
                  <a:schemeClr val="accent2"/>
                </a:solidFill>
                <a:latin typeface="Arial" charset="0"/>
              </a:defRPr>
            </a:lvl5pPr>
            <a:lvl6pPr marL="25146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6pPr>
            <a:lvl7pPr marL="29718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7pPr>
            <a:lvl8pPr marL="34290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8pPr>
            <a:lvl9pPr marL="3886200" indent="-228600" eaLnBrk="0" fontAlgn="base" hangingPunct="0">
              <a:lnSpc>
                <a:spcPct val="75000"/>
              </a:lnSpc>
              <a:spcBef>
                <a:spcPct val="30000"/>
              </a:spcBef>
              <a:spcAft>
                <a:spcPct val="0"/>
              </a:spcAft>
              <a:buClr>
                <a:schemeClr val="tx1"/>
              </a:buClr>
              <a:buChar char="»"/>
              <a:defRPr sz="2000">
                <a:solidFill>
                  <a:schemeClr val="accent2"/>
                </a:solidFill>
                <a:latin typeface="Arial" charset="0"/>
              </a:defRPr>
            </a:lvl9pPr>
          </a:lstStyle>
          <a:p>
            <a:pPr algn="ctr">
              <a:spcBef>
                <a:spcPct val="0"/>
              </a:spcBef>
              <a:buClrTx/>
              <a:buFontTx/>
              <a:buNone/>
            </a:pPr>
            <a:r>
              <a:rPr lang="ru-RU" altLang="ru-RU" sz="1400" b="1" u="sng" dirty="0">
                <a:solidFill>
                  <a:srgbClr val="0070C0"/>
                </a:solidFill>
                <a:latin typeface="Times New Roman" pitchFamily="18" charset="0"/>
              </a:rPr>
              <a:t>Срок для направления обращения </a:t>
            </a:r>
            <a:r>
              <a:rPr lang="ru-RU" altLang="ru-RU" sz="1400" b="1" u="sng" dirty="0" smtClean="0">
                <a:solidFill>
                  <a:srgbClr val="0070C0"/>
                </a:solidFill>
                <a:latin typeface="Times New Roman" pitchFamily="18" charset="0"/>
              </a:rPr>
              <a:t>заказчика, </a:t>
            </a:r>
            <a:r>
              <a:rPr lang="ru-RU" altLang="ru-RU" sz="1400" b="1" u="sng" dirty="0" smtClean="0">
                <a:solidFill>
                  <a:srgbClr val="00B050"/>
                </a:solidFill>
                <a:latin typeface="Times New Roman" pitchFamily="18" charset="0"/>
              </a:rPr>
              <a:t>уполномоченного органа или уполномоченного учреждения (статья 26 ФЗ № 44) (изменение вступило в силу с 01.07.2021): </a:t>
            </a:r>
            <a:endParaRPr lang="ru-RU" altLang="ru-RU" sz="1400" b="1" u="sng" dirty="0">
              <a:solidFill>
                <a:srgbClr val="00B050"/>
              </a:solidFill>
              <a:latin typeface="Times New Roman" pitchFamily="18" charset="0"/>
            </a:endParaRPr>
          </a:p>
          <a:p>
            <a:pPr algn="just">
              <a:spcBef>
                <a:spcPct val="0"/>
              </a:spcBef>
              <a:buClrTx/>
              <a:buFontTx/>
              <a:buNone/>
            </a:pPr>
            <a:r>
              <a:rPr lang="ru-RU" altLang="ru-RU" sz="1400" dirty="0">
                <a:solidFill>
                  <a:schemeClr val="tx1"/>
                </a:solidFill>
                <a:latin typeface="Times New Roman" pitchFamily="18" charset="0"/>
              </a:rPr>
              <a:t>1) </a:t>
            </a:r>
            <a:r>
              <a:rPr lang="ru-RU" altLang="ru-RU" sz="1400" dirty="0" smtClean="0">
                <a:solidFill>
                  <a:schemeClr val="tx1"/>
                </a:solidFill>
                <a:latin typeface="Times New Roman" pitchFamily="18" charset="0"/>
              </a:rPr>
              <a:t>в случае уклонения участника от заключения контракта </a:t>
            </a:r>
            <a:r>
              <a:rPr lang="ru-RU" altLang="ru-RU" sz="1400" b="1" u="sng" dirty="0" smtClean="0">
                <a:solidFill>
                  <a:schemeClr val="tx1"/>
                </a:solidFill>
                <a:latin typeface="Times New Roman" pitchFamily="18" charset="0"/>
              </a:rPr>
              <a:t>одновременно с формированием протокола о признании участника уклонившимся</a:t>
            </a:r>
            <a:r>
              <a:rPr lang="ru-RU" altLang="ru-RU" sz="1400" dirty="0" smtClean="0">
                <a:solidFill>
                  <a:schemeClr val="tx1"/>
                </a:solidFill>
                <a:latin typeface="Times New Roman" pitchFamily="18" charset="0"/>
              </a:rPr>
              <a:t> оформляется обращение о включении участника в реестр и направляется через ЕИС </a:t>
            </a:r>
            <a:r>
              <a:rPr lang="ru-RU" altLang="ru-RU" sz="1400" b="1" u="sng" dirty="0" smtClean="0">
                <a:solidFill>
                  <a:schemeClr val="tx1"/>
                </a:solidFill>
                <a:latin typeface="Times New Roman" pitchFamily="18" charset="0"/>
              </a:rPr>
              <a:t>не позднее 1 часа </a:t>
            </a:r>
            <a:r>
              <a:rPr lang="ru-RU" altLang="ru-RU" sz="1400" dirty="0" smtClean="0">
                <a:solidFill>
                  <a:schemeClr val="tx1"/>
                </a:solidFill>
                <a:latin typeface="Times New Roman" pitchFamily="18" charset="0"/>
              </a:rPr>
              <a:t>с момента подписания в контрольный орган;</a:t>
            </a:r>
            <a:endParaRPr lang="ru-RU" altLang="ru-RU" sz="1400" dirty="0">
              <a:solidFill>
                <a:schemeClr val="tx1"/>
              </a:solidFill>
              <a:latin typeface="Times New Roman" pitchFamily="18" charset="0"/>
            </a:endParaRPr>
          </a:p>
          <a:p>
            <a:pPr algn="just">
              <a:spcBef>
                <a:spcPct val="0"/>
              </a:spcBef>
              <a:buClrTx/>
              <a:buFontTx/>
              <a:buNone/>
            </a:pPr>
            <a:r>
              <a:rPr lang="ru-RU" altLang="ru-RU" sz="1400" dirty="0">
                <a:solidFill>
                  <a:schemeClr val="tx1"/>
                </a:solidFill>
                <a:latin typeface="Times New Roman" pitchFamily="18" charset="0"/>
              </a:rPr>
              <a:t>2) </a:t>
            </a:r>
            <a:r>
              <a:rPr lang="ru-RU" altLang="ru-RU" sz="1400" dirty="0" smtClean="0">
                <a:solidFill>
                  <a:schemeClr val="tx1"/>
                </a:solidFill>
                <a:latin typeface="Times New Roman" pitchFamily="18" charset="0"/>
              </a:rPr>
              <a:t>не позднее </a:t>
            </a:r>
            <a:r>
              <a:rPr lang="ru-RU" altLang="ru-RU" sz="1400" b="1" dirty="0" smtClean="0">
                <a:solidFill>
                  <a:schemeClr val="tx1"/>
                </a:solidFill>
                <a:latin typeface="Times New Roman" pitchFamily="18" charset="0"/>
              </a:rPr>
              <a:t>двух </a:t>
            </a:r>
            <a:r>
              <a:rPr lang="ru-RU" altLang="ru-RU" sz="1400" b="1" dirty="0">
                <a:solidFill>
                  <a:schemeClr val="tx1"/>
                </a:solidFill>
                <a:latin typeface="Times New Roman" pitchFamily="18" charset="0"/>
              </a:rPr>
              <a:t>рабочих дней </a:t>
            </a:r>
            <a:r>
              <a:rPr lang="ru-RU" altLang="ru-RU" sz="1400" dirty="0">
                <a:solidFill>
                  <a:schemeClr val="tx1"/>
                </a:solidFill>
                <a:latin typeface="Times New Roman" pitchFamily="18" charset="0"/>
              </a:rPr>
              <a:t>с </a:t>
            </a:r>
            <a:r>
              <a:rPr lang="ru-RU" altLang="ru-RU" sz="1400" dirty="0" smtClean="0">
                <a:solidFill>
                  <a:schemeClr val="tx1"/>
                </a:solidFill>
                <a:latin typeface="Times New Roman" pitchFamily="18" charset="0"/>
              </a:rPr>
              <a:t>даты поступления заказчику решения суда или вступления в силу решения об одностороннем отказе от исполнения контракта.</a:t>
            </a:r>
            <a:endParaRPr lang="ru-RU" altLang="ru-RU" sz="1400" b="1" u="sng" dirty="0">
              <a:solidFill>
                <a:srgbClr val="0070C0"/>
              </a:solidFill>
              <a:latin typeface="Times New Roman" pitchFamily="18" charset="0"/>
            </a:endParaRPr>
          </a:p>
          <a:p>
            <a:pPr algn="just">
              <a:spcBef>
                <a:spcPct val="0"/>
              </a:spcBef>
              <a:buClrTx/>
              <a:buFontTx/>
              <a:buNone/>
            </a:pPr>
            <a:endParaRPr lang="ru-RU" altLang="ru-RU" sz="1400" b="1" u="sng" dirty="0" smtClean="0">
              <a:solidFill>
                <a:srgbClr val="0070C0"/>
              </a:solidFill>
              <a:latin typeface="Times New Roman" pitchFamily="18" charset="0"/>
            </a:endParaRPr>
          </a:p>
          <a:p>
            <a:pPr algn="ctr">
              <a:spcBef>
                <a:spcPct val="0"/>
              </a:spcBef>
              <a:buClrTx/>
              <a:buFontTx/>
              <a:buNone/>
            </a:pPr>
            <a:r>
              <a:rPr lang="ru-RU" altLang="ru-RU" sz="1400" b="1" u="sng" dirty="0" smtClean="0">
                <a:solidFill>
                  <a:srgbClr val="0070C0"/>
                </a:solidFill>
                <a:latin typeface="Times New Roman" pitchFamily="18" charset="0"/>
              </a:rPr>
              <a:t>Требования </a:t>
            </a:r>
            <a:r>
              <a:rPr lang="ru-RU" altLang="ru-RU" sz="1400" b="1" u="sng" dirty="0">
                <a:solidFill>
                  <a:srgbClr val="0070C0"/>
                </a:solidFill>
                <a:latin typeface="Times New Roman" pitchFamily="18" charset="0"/>
              </a:rPr>
              <a:t>к обращению</a:t>
            </a:r>
            <a:r>
              <a:rPr lang="ru-RU" altLang="ru-RU" sz="1400" dirty="0">
                <a:solidFill>
                  <a:srgbClr val="0070C0"/>
                </a:solidFill>
                <a:latin typeface="Times New Roman" pitchFamily="18" charset="0"/>
              </a:rPr>
              <a:t> </a:t>
            </a:r>
            <a:r>
              <a:rPr lang="ru-RU" altLang="ru-RU" sz="1400" dirty="0">
                <a:solidFill>
                  <a:schemeClr val="tx1"/>
                </a:solidFill>
                <a:latin typeface="Times New Roman" pitchFamily="18" charset="0"/>
              </a:rPr>
              <a:t>предусмотрены частью 3 статьи 104 ФЗ № </a:t>
            </a:r>
            <a:r>
              <a:rPr lang="ru-RU" altLang="ru-RU" sz="1400" dirty="0" smtClean="0">
                <a:solidFill>
                  <a:schemeClr val="tx1"/>
                </a:solidFill>
                <a:latin typeface="Times New Roman" pitchFamily="18" charset="0"/>
              </a:rPr>
              <a:t>44</a:t>
            </a:r>
            <a:r>
              <a:rPr lang="ru-RU" altLang="ru-RU" sz="1400" dirty="0">
                <a:solidFill>
                  <a:schemeClr val="tx1"/>
                </a:solidFill>
                <a:latin typeface="Times New Roman" pitchFamily="18" charset="0"/>
              </a:rPr>
              <a:t>, Постановление Правительства РФ от 30.06.2021 № </a:t>
            </a:r>
            <a:r>
              <a:rPr lang="ru-RU" altLang="ru-RU" sz="1400" dirty="0" smtClean="0">
                <a:solidFill>
                  <a:schemeClr val="tx1"/>
                </a:solidFill>
                <a:latin typeface="Times New Roman" pitchFamily="18" charset="0"/>
              </a:rPr>
              <a:t>1078 (приложение № 1)</a:t>
            </a:r>
            <a:endParaRPr lang="ru-RU" altLang="ru-RU" sz="1800" b="1" u="sng" dirty="0">
              <a:solidFill>
                <a:schemeClr val="tx1"/>
              </a:solidFill>
              <a:latin typeface="Times New Roman" pitchFamily="18" charset="0"/>
            </a:endParaRPr>
          </a:p>
          <a:p>
            <a:pPr algn="just">
              <a:spcBef>
                <a:spcPct val="0"/>
              </a:spcBef>
              <a:buClrTx/>
              <a:buFontTx/>
              <a:buNone/>
            </a:pPr>
            <a:endParaRPr lang="ru-RU" altLang="ru-RU" sz="1400" dirty="0">
              <a:latin typeface="Times New Roman" pitchFamily="18" charset="0"/>
            </a:endParaRPr>
          </a:p>
          <a:p>
            <a:pPr>
              <a:spcBef>
                <a:spcPct val="0"/>
              </a:spcBef>
              <a:buClrTx/>
              <a:buFontTx/>
              <a:buNone/>
            </a:pPr>
            <a:endParaRPr lang="ru-RU" altLang="ru-RU" sz="1400" dirty="0">
              <a:latin typeface="Times New Roman" pitchFamily="18" charset="0"/>
            </a:endParaRPr>
          </a:p>
        </p:txBody>
      </p:sp>
      <p:sp>
        <p:nvSpPr>
          <p:cNvPr id="6" name="Прямоугольник 5"/>
          <p:cNvSpPr/>
          <p:nvPr/>
        </p:nvSpPr>
        <p:spPr bwMode="auto">
          <a:xfrm>
            <a:off x="4860032" y="3356992"/>
            <a:ext cx="4032201" cy="3291872"/>
          </a:xfrm>
          <a:prstGeom prst="rect">
            <a:avLst/>
          </a:prstGeom>
          <a:solidFill>
            <a:schemeClr val="bg1"/>
          </a:solidFill>
          <a:ln w="9525" cap="flat" cmpd="sng" algn="ctr">
            <a:solidFill>
              <a:schemeClr val="accent6"/>
            </a:solidFill>
            <a:prstDash val="solid"/>
            <a:miter lim="800000"/>
            <a:headEnd type="none" w="med" len="med"/>
            <a:tailEnd type="none" w="med" len="med"/>
          </a:ln>
          <a:effectLst/>
        </p:spPr>
        <p:txBody>
          <a:bodyPr/>
          <a:lstStyle/>
          <a:p>
            <a:pPr algn="ctr">
              <a:defRPr/>
            </a:pPr>
            <a:r>
              <a:rPr lang="ru-RU" sz="2000" b="1" u="sng" dirty="0">
                <a:solidFill>
                  <a:srgbClr val="0070C0"/>
                </a:solidFill>
                <a:latin typeface="Times New Roman" panose="02020603050405020304" pitchFamily="18" charset="0"/>
                <a:cs typeface="Times New Roman" panose="02020603050405020304" pitchFamily="18" charset="0"/>
              </a:rPr>
              <a:t>Срок рассмотрения обращения территориальными органами ФАС России - </a:t>
            </a:r>
            <a:r>
              <a:rPr lang="ru-RU" sz="2000" b="1" u="sng" dirty="0">
                <a:latin typeface="Times New Roman" panose="02020603050405020304" pitchFamily="18" charset="0"/>
                <a:cs typeface="Times New Roman" panose="02020603050405020304" pitchFamily="18" charset="0"/>
              </a:rPr>
              <a:t>в течение пяти рабочих дней с даты поступления документов и информации.</a:t>
            </a:r>
          </a:p>
          <a:p>
            <a:pPr algn="ctr">
              <a:defRPr/>
            </a:pPr>
            <a:r>
              <a:rPr lang="ru-RU" sz="1600" dirty="0">
                <a:latin typeface="Times New Roman" panose="02020603050405020304" pitchFamily="18" charset="0"/>
                <a:cs typeface="Times New Roman" panose="02020603050405020304" pitchFamily="18" charset="0"/>
              </a:rPr>
              <a:t>В случае подтверждения достоверности фактов антимонопольный орган включает информацию, в Реестр в течение трех рабочих дней с даты подтверждения этих фактов.</a:t>
            </a:r>
          </a:p>
          <a:p>
            <a:pPr algn="ctr">
              <a:defRPr/>
            </a:pPr>
            <a:endParaRPr lang="ru-RU" sz="2000" dirty="0">
              <a:solidFill>
                <a:schemeClr val="accent2"/>
              </a:solidFill>
            </a:endParaRPr>
          </a:p>
          <a:p>
            <a:pPr algn="ctr">
              <a:defRPr/>
            </a:pPr>
            <a:endParaRPr lang="ru-RU" sz="1400" b="1" u="sng" dirty="0">
              <a:solidFill>
                <a:schemeClr val="accent2"/>
              </a:solidFill>
            </a:endParaRPr>
          </a:p>
          <a:p>
            <a:pPr algn="ctr">
              <a:defRPr/>
            </a:pPr>
            <a:endParaRPr lang="ru-RU" sz="1400" b="1" u="sng" dirty="0">
              <a:solidFill>
                <a:srgbClr val="FF0000"/>
              </a:solidFill>
            </a:endParaRPr>
          </a:p>
          <a:p>
            <a:pPr algn="ctr">
              <a:defRPr/>
            </a:pPr>
            <a:endParaRPr lang="ru-RU" sz="1400" b="1" u="sng" dirty="0">
              <a:solidFill>
                <a:srgbClr val="FF0000"/>
              </a:solidFill>
            </a:endParaRPr>
          </a:p>
        </p:txBody>
      </p:sp>
      <p:sp>
        <p:nvSpPr>
          <p:cNvPr id="2" name="Прямоугольник 1"/>
          <p:cNvSpPr/>
          <p:nvPr/>
        </p:nvSpPr>
        <p:spPr>
          <a:xfrm>
            <a:off x="4871567" y="1316055"/>
            <a:ext cx="4032201" cy="19442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00" b="1" u="sng" dirty="0" smtClean="0">
              <a:solidFill>
                <a:schemeClr val="tx1"/>
              </a:solidFill>
              <a:latin typeface="Times New Roman" panose="02020603050405020304" pitchFamily="18" charset="0"/>
              <a:cs typeface="Times New Roman" panose="02020603050405020304" pitchFamily="18" charset="0"/>
            </a:endParaRPr>
          </a:p>
          <a:p>
            <a:pPr algn="ctr"/>
            <a:endParaRPr lang="ru-RU" sz="1300" b="1" u="sng" dirty="0">
              <a:solidFill>
                <a:schemeClr val="tx1"/>
              </a:solidFill>
              <a:latin typeface="Times New Roman" panose="02020603050405020304" pitchFamily="18" charset="0"/>
              <a:cs typeface="Times New Roman" panose="02020603050405020304" pitchFamily="18" charset="0"/>
            </a:endParaRPr>
          </a:p>
          <a:p>
            <a:pPr algn="ctr"/>
            <a:r>
              <a:rPr lang="ru-RU" sz="1300" b="1" u="sng" dirty="0" smtClean="0">
                <a:solidFill>
                  <a:schemeClr val="tx1"/>
                </a:solidFill>
                <a:latin typeface="Times New Roman" panose="02020603050405020304" pitchFamily="18" charset="0"/>
                <a:cs typeface="Times New Roman" panose="02020603050405020304" pitchFamily="18" charset="0"/>
              </a:rPr>
              <a:t>В </a:t>
            </a:r>
            <a:r>
              <a:rPr lang="ru-RU" sz="1300" b="1" u="sng" dirty="0">
                <a:solidFill>
                  <a:schemeClr val="tx1"/>
                </a:solidFill>
                <a:latin typeface="Times New Roman" panose="02020603050405020304" pitchFamily="18" charset="0"/>
                <a:cs typeface="Times New Roman" panose="02020603050405020304" pitchFamily="18" charset="0"/>
              </a:rPr>
              <a:t>реестр недобросовестных поставщиков включается </a:t>
            </a:r>
            <a:r>
              <a:rPr lang="ru-RU" sz="1300" b="1" u="sng" dirty="0" smtClean="0">
                <a:solidFill>
                  <a:schemeClr val="tx1"/>
                </a:solidFill>
                <a:latin typeface="Times New Roman" panose="02020603050405020304" pitchFamily="18" charset="0"/>
                <a:cs typeface="Times New Roman" panose="02020603050405020304" pitchFamily="18" charset="0"/>
              </a:rPr>
              <a:t>информация:</a:t>
            </a:r>
          </a:p>
          <a:p>
            <a:pPr algn="ctr"/>
            <a:r>
              <a:rPr lang="ru-RU" sz="1300" dirty="0">
                <a:solidFill>
                  <a:schemeClr val="tx1"/>
                </a:solidFill>
                <a:latin typeface="Times New Roman" panose="02020603050405020304" pitchFamily="18" charset="0"/>
                <a:cs typeface="Times New Roman" panose="02020603050405020304" pitchFamily="18" charset="0"/>
              </a:rPr>
              <a:t>1) об участниках закупок, уклонившихся от заключения контрактов,</a:t>
            </a:r>
          </a:p>
          <a:p>
            <a:pPr algn="ctr"/>
            <a:r>
              <a:rPr lang="ru-RU" sz="1300" dirty="0">
                <a:solidFill>
                  <a:schemeClr val="tx1"/>
                </a:solidFill>
                <a:latin typeface="Times New Roman" panose="02020603050405020304" pitchFamily="18" charset="0"/>
                <a:cs typeface="Times New Roman" panose="02020603050405020304" pitchFamily="18" charset="0"/>
              </a:rPr>
              <a:t>2) о поставщиках (подрядчиках, исполнителях), не исполнивших или ненадлежащим образом исполнивших обязательства, предусмотренные </a:t>
            </a:r>
            <a:r>
              <a:rPr lang="ru-RU" sz="1300" dirty="0" smtClean="0">
                <a:solidFill>
                  <a:schemeClr val="tx1"/>
                </a:solidFill>
                <a:latin typeface="Times New Roman" panose="02020603050405020304" pitchFamily="18" charset="0"/>
                <a:cs typeface="Times New Roman" panose="02020603050405020304" pitchFamily="18" charset="0"/>
              </a:rPr>
              <a:t>контрактами.</a:t>
            </a:r>
            <a:endParaRPr lang="ru-RU" sz="1300"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a:p>
            <a:pPr algn="ct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985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229600" cy="1066800"/>
          </a:xfrm>
        </p:spPr>
        <p:txBody>
          <a:bodyPr>
            <a:normAutofit fontScale="90000"/>
          </a:bodyPr>
          <a:lstStyle/>
          <a:p>
            <a:pPr algn="ctr"/>
            <a:r>
              <a:rPr lang="ru-RU" sz="2800" b="1" dirty="0" smtClean="0">
                <a:solidFill>
                  <a:schemeClr val="tx1"/>
                </a:solidFill>
                <a:latin typeface="Times New Roman" panose="02020603050405020304" pitchFamily="18" charset="0"/>
                <a:cs typeface="Times New Roman" panose="02020603050405020304" pitchFamily="18" charset="0"/>
              </a:rPr>
              <a:t>Контроль в сфере закупок, </a:t>
            </a:r>
            <a:br>
              <a:rPr lang="ru-RU" sz="2800" b="1" dirty="0" smtClean="0">
                <a:solidFill>
                  <a:schemeClr val="tx1"/>
                </a:solidFill>
                <a:latin typeface="Times New Roman" panose="02020603050405020304" pitchFamily="18" charset="0"/>
                <a:cs typeface="Times New Roman" panose="02020603050405020304" pitchFamily="18" charset="0"/>
              </a:rPr>
            </a:br>
            <a:r>
              <a:rPr lang="ru-RU" sz="2800" b="1" dirty="0" smtClean="0">
                <a:solidFill>
                  <a:schemeClr val="tx1"/>
                </a:solidFill>
                <a:latin typeface="Times New Roman" panose="02020603050405020304" pitchFamily="18" charset="0"/>
                <a:cs typeface="Times New Roman" panose="02020603050405020304" pitchFamily="18" charset="0"/>
              </a:rPr>
              <a:t>осуществляемый заказчиком (статья 101 ФЗ № 44)</a:t>
            </a:r>
            <a:endParaRPr lang="ru-RU" b="1" dirty="0">
              <a:solidFill>
                <a:schemeClr val="tx1"/>
              </a:solidFill>
            </a:endParaRPr>
          </a:p>
        </p:txBody>
      </p:sp>
      <p:sp>
        <p:nvSpPr>
          <p:cNvPr id="3" name="Объект 2"/>
          <p:cNvSpPr>
            <a:spLocks noGrp="1"/>
          </p:cNvSpPr>
          <p:nvPr>
            <p:ph idx="1"/>
          </p:nvPr>
        </p:nvSpPr>
        <p:spPr>
          <a:xfrm>
            <a:off x="0" y="1772816"/>
            <a:ext cx="5868144" cy="4824536"/>
          </a:xfrm>
        </p:spPr>
        <p:txBody>
          <a:bodyPr>
            <a:normAutofit fontScale="85000" lnSpcReduction="20000"/>
          </a:bodyPr>
          <a:lstStyle/>
          <a:p>
            <a:pPr algn="just">
              <a:buFont typeface="Wingdings" panose="05000000000000000000" pitchFamily="2" charset="2"/>
              <a:buChar char="v"/>
            </a:pPr>
            <a:r>
              <a:rPr lang="ru-RU" sz="2400" dirty="0" smtClean="0">
                <a:latin typeface="Times New Roman" panose="02020603050405020304" pitchFamily="18" charset="0"/>
                <a:cs typeface="Times New Roman" panose="02020603050405020304" pitchFamily="18" charset="0"/>
              </a:rPr>
              <a:t>Заказчик </a:t>
            </a:r>
            <a:r>
              <a:rPr lang="ru-RU" sz="2400" dirty="0">
                <a:latin typeface="Times New Roman" panose="02020603050405020304" pitchFamily="18" charset="0"/>
                <a:cs typeface="Times New Roman" panose="02020603050405020304" pitchFamily="18" charset="0"/>
              </a:rPr>
              <a:t>обязан осуществлять контроль за исполнением поставщиком (подрядчиком, исполнителем) условий контракта в соответствии с законодательством Российской Федерации.</a:t>
            </a:r>
          </a:p>
          <a:p>
            <a:pPr algn="just">
              <a:buFont typeface="Wingdings" panose="05000000000000000000" pitchFamily="2" charset="2"/>
              <a:buChar char="v"/>
            </a:pPr>
            <a:r>
              <a:rPr lang="ru-RU" sz="2400" dirty="0" smtClean="0">
                <a:latin typeface="Times New Roman" panose="02020603050405020304" pitchFamily="18" charset="0"/>
                <a:cs typeface="Times New Roman" panose="02020603050405020304" pitchFamily="18" charset="0"/>
              </a:rPr>
              <a:t>Заказчик </a:t>
            </a:r>
            <a:r>
              <a:rPr lang="ru-RU" sz="2400" dirty="0">
                <a:latin typeface="Times New Roman" panose="02020603050405020304" pitchFamily="18" charset="0"/>
                <a:cs typeface="Times New Roman" panose="02020603050405020304" pitchFamily="18" charset="0"/>
              </a:rPr>
              <a:t>обязан осуществлять контроль за предусмотренным частью 5 статьи 30 </a:t>
            </a:r>
            <a:r>
              <a:rPr lang="ru-RU" sz="2400" dirty="0" smtClean="0">
                <a:latin typeface="Times New Roman" panose="02020603050405020304" pitchFamily="18" charset="0"/>
                <a:cs typeface="Times New Roman" panose="02020603050405020304" pitchFamily="18" charset="0"/>
              </a:rPr>
              <a:t>ФЗ № 44 привлечением </a:t>
            </a:r>
            <a:r>
              <a:rPr lang="ru-RU" sz="2400" dirty="0">
                <a:latin typeface="Times New Roman" panose="02020603050405020304" pitchFamily="18" charset="0"/>
                <a:cs typeface="Times New Roman" panose="02020603050405020304" pitchFamily="18" charset="0"/>
              </a:rPr>
              <a:t>поставщиком (подрядчиком, исполнителем) к исполнению контракта субподрядчиков, соисполнителей из числа субъектов малого предпринимательства и социально ориентированных некоммерческих организаций</a:t>
            </a:r>
            <a:r>
              <a:rPr lang="ru-RU" sz="2400" dirty="0" smtClean="0">
                <a:latin typeface="Times New Roman" panose="02020603050405020304" pitchFamily="18" charset="0"/>
                <a:cs typeface="Times New Roman" panose="02020603050405020304" pitchFamily="18" charset="0"/>
              </a:rPr>
              <a:t>.</a:t>
            </a:r>
          </a:p>
          <a:p>
            <a:pPr marL="109728" indent="0" algn="just">
              <a:buNone/>
            </a:pPr>
            <a:endParaRPr lang="ru-RU" sz="2400" dirty="0">
              <a:latin typeface="Times New Roman" panose="02020603050405020304" pitchFamily="18" charset="0"/>
              <a:cs typeface="Times New Roman" panose="02020603050405020304" pitchFamily="18" charset="0"/>
            </a:endParaRPr>
          </a:p>
          <a:p>
            <a:pPr marL="109728" indent="0" algn="ctr">
              <a:buNone/>
            </a:pPr>
            <a:r>
              <a:rPr lang="ru-RU" sz="2100" b="1" dirty="0" smtClean="0">
                <a:solidFill>
                  <a:srgbClr val="FF0000"/>
                </a:solidFill>
                <a:latin typeface="Times New Roman" panose="02020603050405020304" pitchFamily="18" charset="0"/>
                <a:cs typeface="Times New Roman" panose="02020603050405020304" pitchFamily="18" charset="0"/>
              </a:rPr>
              <a:t>Решение Арбитражного суда Челябинской области от 06.06.2018 № А76-32382/2017 и Определение Верховного суда Челябинской области от 12.02.2020 по этому же делу.</a:t>
            </a:r>
          </a:p>
          <a:p>
            <a:pPr marL="109728" indent="0" algn="just">
              <a:buNone/>
            </a:pPr>
            <a:endParaRPr lang="ru-RU" sz="2400" dirty="0">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060848"/>
            <a:ext cx="329411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552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548680"/>
            <a:ext cx="5904656"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Процедура одностороннего отказа от исполнения контракта </a:t>
            </a:r>
            <a:r>
              <a:rPr lang="ru-RU" b="1" u="sng" dirty="0" smtClean="0">
                <a:solidFill>
                  <a:srgbClr val="00B050"/>
                </a:solidFill>
                <a:latin typeface="Times New Roman" panose="02020603050405020304" pitchFamily="18" charset="0"/>
                <a:cs typeface="Times New Roman" panose="02020603050405020304" pitchFamily="18" charset="0"/>
              </a:rPr>
              <a:t>(после 01.07.2022)</a:t>
            </a:r>
            <a:endParaRPr lang="ru-RU" b="1" u="sng" dirty="0">
              <a:solidFill>
                <a:srgbClr val="00B05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6366" y="1120689"/>
            <a:ext cx="1584176" cy="24523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Условия:</a:t>
            </a:r>
          </a:p>
          <a:p>
            <a:pPr algn="ctr"/>
            <a:r>
              <a:rPr lang="ru-RU" sz="1400" dirty="0" smtClean="0">
                <a:solidFill>
                  <a:schemeClr val="tx1"/>
                </a:solidFill>
                <a:latin typeface="Times New Roman" panose="02020603050405020304" pitchFamily="18" charset="0"/>
                <a:cs typeface="Times New Roman" panose="02020603050405020304" pitchFamily="18" charset="0"/>
              </a:rPr>
              <a:t>1) право на односторонний отказ должно быть предусмотрено контрактом;</a:t>
            </a:r>
          </a:p>
          <a:p>
            <a:pPr algn="ctr"/>
            <a:r>
              <a:rPr lang="ru-RU" sz="1400" dirty="0" smtClean="0">
                <a:solidFill>
                  <a:schemeClr val="tx1"/>
                </a:solidFill>
                <a:latin typeface="Times New Roman" panose="02020603050405020304" pitchFamily="18" charset="0"/>
                <a:cs typeface="Times New Roman" panose="02020603050405020304" pitchFamily="18" charset="0"/>
              </a:rPr>
              <a:t>2) основания, предусмотренные ГК РФ (статьи 523, 715,717, 782</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 name="Стрелка вправо 4"/>
          <p:cNvSpPr/>
          <p:nvPr/>
        </p:nvSpPr>
        <p:spPr>
          <a:xfrm>
            <a:off x="1680447" y="1841379"/>
            <a:ext cx="826164" cy="361756"/>
          </a:xfrm>
          <a:prstGeom prst="rightArrow">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0609" y="1407850"/>
            <a:ext cx="2448272" cy="137220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Решение об одностороннего отказа формируется, подписывается уполномоченным лицом заказчика и размещается в ЕИС</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8" name="Стрелка вправо 7"/>
          <p:cNvSpPr/>
          <p:nvPr/>
        </p:nvSpPr>
        <p:spPr>
          <a:xfrm>
            <a:off x="5112756" y="1439580"/>
            <a:ext cx="817537" cy="365510"/>
          </a:xfrm>
          <a:prstGeom prst="rightArrow">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083117" y="2091916"/>
            <a:ext cx="817537" cy="400110"/>
          </a:xfrm>
          <a:prstGeom prst="rect">
            <a:avLst/>
          </a:prstGeom>
          <a:noFill/>
        </p:spPr>
        <p:txBody>
          <a:bodyPr wrap="square" rtlCol="0">
            <a:spAutoFit/>
          </a:bodyPr>
          <a:lstStyle/>
          <a:p>
            <a:r>
              <a:rPr lang="ru-RU" sz="1000" dirty="0">
                <a:latin typeface="Times New Roman" panose="02020603050405020304" pitchFamily="18" charset="0"/>
                <a:cs typeface="Times New Roman" panose="02020603050405020304" pitchFamily="18" charset="0"/>
              </a:rPr>
              <a:t>н</a:t>
            </a:r>
            <a:r>
              <a:rPr lang="ru-RU" sz="1000" dirty="0" smtClean="0">
                <a:latin typeface="Times New Roman" panose="02020603050405020304" pitchFamily="18" charset="0"/>
                <a:cs typeface="Times New Roman" panose="02020603050405020304" pitchFamily="18" charset="0"/>
              </a:rPr>
              <a:t>е позднее 1 часа</a:t>
            </a:r>
            <a:endParaRPr lang="ru-RU" sz="10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084168" y="1120689"/>
            <a:ext cx="2808312" cy="137220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Направляется поставщику (подрядчику, исполнителю) автоматически с использованием ЕИС.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2" name="Стрелка вправо 11"/>
          <p:cNvSpPr/>
          <p:nvPr/>
        </p:nvSpPr>
        <p:spPr>
          <a:xfrm rot="5400000">
            <a:off x="8234418" y="2790918"/>
            <a:ext cx="817537" cy="365510"/>
          </a:xfrm>
          <a:prstGeom prst="rightArrow">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6156176" y="3436884"/>
            <a:ext cx="2736304" cy="3096344"/>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dirty="0">
                <a:solidFill>
                  <a:schemeClr val="tx1"/>
                </a:solidFill>
                <a:latin typeface="Times New Roman" panose="02020603050405020304" pitchFamily="18" charset="0"/>
                <a:cs typeface="Times New Roman" panose="02020603050405020304" pitchFamily="18" charset="0"/>
              </a:rPr>
              <a:t>Датой поступления поставщику (подрядчику, исполнителю) решения об одностороннем отказе от исполнения контракта считается </a:t>
            </a:r>
            <a:r>
              <a:rPr lang="ru-RU" sz="1400" b="1" dirty="0">
                <a:solidFill>
                  <a:schemeClr val="tx1"/>
                </a:solidFill>
                <a:latin typeface="Times New Roman" panose="02020603050405020304" pitchFamily="18" charset="0"/>
                <a:cs typeface="Times New Roman" panose="02020603050405020304" pitchFamily="18" charset="0"/>
              </a:rPr>
              <a:t>дата размещения </a:t>
            </a:r>
            <a:r>
              <a:rPr lang="ru-RU" sz="1400" b="1" dirty="0" smtClean="0">
                <a:solidFill>
                  <a:schemeClr val="tx1"/>
                </a:solidFill>
                <a:latin typeface="Times New Roman" panose="02020603050405020304" pitchFamily="18" charset="0"/>
                <a:cs typeface="Times New Roman" panose="02020603050405020304" pitchFamily="18" charset="0"/>
              </a:rPr>
              <a:t>решения в ЕИС </a:t>
            </a:r>
            <a:r>
              <a:rPr lang="ru-RU" sz="1400" b="1" dirty="0">
                <a:solidFill>
                  <a:schemeClr val="tx1"/>
                </a:solidFill>
                <a:latin typeface="Times New Roman" panose="02020603050405020304" pitchFamily="18" charset="0"/>
                <a:cs typeface="Times New Roman" panose="02020603050405020304" pitchFamily="18" charset="0"/>
              </a:rPr>
              <a:t>в соответствии с часовой зоной</a:t>
            </a:r>
            <a:r>
              <a:rPr lang="ru-RU" sz="1400" dirty="0">
                <a:solidFill>
                  <a:schemeClr val="tx1"/>
                </a:solidFill>
                <a:latin typeface="Times New Roman" panose="02020603050405020304" pitchFamily="18" charset="0"/>
                <a:cs typeface="Times New Roman" panose="02020603050405020304" pitchFamily="18" charset="0"/>
              </a:rPr>
              <a:t>, в которой расположен поставщик (подрядчик, </a:t>
            </a:r>
            <a:r>
              <a:rPr lang="ru-RU" sz="1400" dirty="0" smtClean="0">
                <a:solidFill>
                  <a:schemeClr val="tx1"/>
                </a:solidFill>
                <a:latin typeface="Times New Roman" panose="02020603050405020304" pitchFamily="18" charset="0"/>
                <a:cs typeface="Times New Roman" panose="02020603050405020304" pitchFamily="18" charset="0"/>
              </a:rPr>
              <a:t>исполнитель).</a:t>
            </a:r>
          </a:p>
          <a:p>
            <a:pPr algn="just"/>
            <a:r>
              <a:rPr lang="ru-RU" sz="1400" dirty="0" smtClean="0">
                <a:solidFill>
                  <a:schemeClr val="tx1"/>
                </a:solidFill>
                <a:latin typeface="Times New Roman" panose="02020603050405020304" pitchFamily="18" charset="0"/>
                <a:cs typeface="Times New Roman" panose="02020603050405020304" pitchFamily="18" charset="0"/>
              </a:rPr>
              <a:t>Дата поступления решения - дата надлежащего уведомления о принятии решения.</a:t>
            </a:r>
            <a:r>
              <a:rPr lang="ru-RU" dirty="0" smtClean="0"/>
              <a:t>)</a:t>
            </a:r>
            <a:endParaRPr lang="ru-RU" dirty="0"/>
          </a:p>
        </p:txBody>
      </p:sp>
      <p:sp>
        <p:nvSpPr>
          <p:cNvPr id="14" name="Стрелка вправо 13"/>
          <p:cNvSpPr/>
          <p:nvPr/>
        </p:nvSpPr>
        <p:spPr>
          <a:xfrm rot="10800000">
            <a:off x="5262819" y="4941168"/>
            <a:ext cx="817537" cy="365510"/>
          </a:xfrm>
          <a:prstGeom prst="rightArrow">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2699792" y="4365104"/>
            <a:ext cx="2520280" cy="1584176"/>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Через 10 дней с даты надлежащего уведомления заказчиком поставщика (подрядчика, исполнителя) решение вступает в силу и контракт считается расторгнутым.</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6" name="Стрелка вправо 15"/>
          <p:cNvSpPr/>
          <p:nvPr/>
        </p:nvSpPr>
        <p:spPr>
          <a:xfrm rot="10800000">
            <a:off x="1963723" y="4985056"/>
            <a:ext cx="645156" cy="288672"/>
          </a:xfrm>
          <a:prstGeom prst="rightArrow">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6366" y="3933056"/>
            <a:ext cx="1584176" cy="2736304"/>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5 рабочих дней </a:t>
            </a:r>
            <a:r>
              <a:rPr lang="ru-RU" sz="1400" dirty="0" smtClean="0">
                <a:solidFill>
                  <a:schemeClr val="tx1"/>
                </a:solidFill>
                <a:latin typeface="Times New Roman" panose="02020603050405020304" pitchFamily="18" charset="0"/>
                <a:cs typeface="Times New Roman" panose="02020603050405020304" pitchFamily="18" charset="0"/>
              </a:rPr>
              <a:t>для размещения информации о расторжении в ЕИС;</a:t>
            </a:r>
          </a:p>
          <a:p>
            <a:pPr algn="ctr"/>
            <a:r>
              <a:rPr lang="ru-RU" sz="1400" b="1" dirty="0" smtClean="0">
                <a:solidFill>
                  <a:schemeClr val="tx1"/>
                </a:solidFill>
                <a:latin typeface="Times New Roman" panose="02020603050405020304" pitchFamily="18" charset="0"/>
                <a:cs typeface="Times New Roman" panose="02020603050405020304" pitchFamily="18" charset="0"/>
              </a:rPr>
              <a:t>2 рабочих дня </a:t>
            </a:r>
            <a:r>
              <a:rPr lang="ru-RU" sz="1400" dirty="0" smtClean="0">
                <a:solidFill>
                  <a:schemeClr val="tx1"/>
                </a:solidFill>
                <a:latin typeface="Times New Roman" panose="02020603050405020304" pitchFamily="18" charset="0"/>
                <a:cs typeface="Times New Roman" panose="02020603050405020304" pitchFamily="18" charset="0"/>
              </a:rPr>
              <a:t>для направления обращения для включения поставщика (подрядчика, исполнителя) в РНП</a:t>
            </a: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286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117999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7510" y="1124744"/>
            <a:ext cx="2820313" cy="1812455"/>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Заказчик </a:t>
            </a:r>
          </a:p>
          <a:p>
            <a:pPr algn="ctr"/>
            <a:r>
              <a:rPr lang="ru-RU" sz="1300" b="1" dirty="0">
                <a:solidFill>
                  <a:schemeClr val="tx1"/>
                </a:solidFill>
                <a:latin typeface="Times New Roman" panose="02020603050405020304" pitchFamily="18" charset="0"/>
                <a:cs typeface="Times New Roman" panose="02020603050405020304" pitchFamily="18" charset="0"/>
              </a:rPr>
              <a:t>с</a:t>
            </a:r>
            <a:r>
              <a:rPr lang="ru-RU" sz="1300" b="1" dirty="0" smtClean="0">
                <a:solidFill>
                  <a:schemeClr val="tx1"/>
                </a:solidFill>
                <a:latin typeface="Times New Roman" panose="02020603050405020304" pitchFamily="18" charset="0"/>
                <a:cs typeface="Times New Roman" panose="02020603050405020304" pitchFamily="18" charset="0"/>
              </a:rPr>
              <a:t> сроки, установленные 44-ФЗ, </a:t>
            </a:r>
            <a:r>
              <a:rPr lang="ru-RU" sz="1300" dirty="0" smtClean="0">
                <a:solidFill>
                  <a:schemeClr val="tx1"/>
                </a:solidFill>
                <a:latin typeface="Times New Roman" panose="02020603050405020304" pitchFamily="18" charset="0"/>
                <a:cs typeface="Times New Roman" panose="02020603050405020304" pitchFamily="18" charset="0"/>
              </a:rPr>
              <a:t>с даты признания участника уклонившимся, поступления заказчику решения суда о расторжении контракта или вступления в силу решения заказчика об одностороннем отказе от исполнения контракта</a:t>
            </a:r>
          </a:p>
        </p:txBody>
      </p:sp>
      <p:sp>
        <p:nvSpPr>
          <p:cNvPr id="3" name="Прямоугольник 2"/>
          <p:cNvSpPr/>
          <p:nvPr/>
        </p:nvSpPr>
        <p:spPr>
          <a:xfrm>
            <a:off x="5220071" y="1227242"/>
            <a:ext cx="3608285" cy="504056"/>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Территориальный орган ФАС России по месту нахождения заказчика</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 name="Стрелка вправо 3"/>
          <p:cNvSpPr/>
          <p:nvPr/>
        </p:nvSpPr>
        <p:spPr>
          <a:xfrm>
            <a:off x="3034803" y="1171056"/>
            <a:ext cx="2007270" cy="1608294"/>
          </a:xfrm>
          <a:prstGeom prst="righ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chemeClr val="tx1"/>
                </a:solidFill>
                <a:latin typeface="Times New Roman" panose="02020603050405020304" pitchFamily="18" charset="0"/>
                <a:cs typeface="Times New Roman" panose="02020603050405020304" pitchFamily="18" charset="0"/>
              </a:rPr>
              <a:t>Обращение (часть 3 статьи 104 ФЗ № 44), </a:t>
            </a:r>
            <a:r>
              <a:rPr lang="ru-RU" sz="1100" b="1" dirty="0" smtClean="0">
                <a:solidFill>
                  <a:srgbClr val="00B050"/>
                </a:solidFill>
                <a:latin typeface="Times New Roman" panose="02020603050405020304" pitchFamily="18" charset="0"/>
                <a:cs typeface="Times New Roman" panose="02020603050405020304" pitchFamily="18" charset="0"/>
              </a:rPr>
              <a:t>через ЕИС, если электронные процедуры</a:t>
            </a:r>
            <a:endParaRPr lang="ru-RU" sz="1100" b="1" dirty="0">
              <a:solidFill>
                <a:srgbClr val="00B05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0458" y="348625"/>
            <a:ext cx="9020718" cy="646331"/>
          </a:xfrm>
          <a:prstGeom prst="rect">
            <a:avLst/>
          </a:prstGeom>
        </p:spPr>
        <p:txBody>
          <a:bodyPr wrap="square">
            <a:spAutoFit/>
          </a:bodyPr>
          <a:lstStyle/>
          <a:p>
            <a:pPr algn="ctr"/>
            <a:r>
              <a:rPr lang="ru-RU" sz="900" b="1" dirty="0">
                <a:latin typeface="Times New Roman" panose="02020603050405020304" pitchFamily="18" charset="0"/>
                <a:cs typeface="Times New Roman" panose="02020603050405020304" pitchFamily="18" charset="0"/>
              </a:rPr>
              <a:t>Постановление Правительства РФ от 30.06.2021 </a:t>
            </a:r>
            <a:r>
              <a:rPr lang="ru-RU" sz="900" b="1" dirty="0" smtClean="0">
                <a:latin typeface="Times New Roman" panose="02020603050405020304" pitchFamily="18" charset="0"/>
                <a:cs typeface="Times New Roman" panose="02020603050405020304" pitchFamily="18" charset="0"/>
              </a:rPr>
              <a:t>№ </a:t>
            </a:r>
            <a:r>
              <a:rPr lang="ru-RU" sz="900" b="1" dirty="0">
                <a:latin typeface="Times New Roman" panose="02020603050405020304" pitchFamily="18" charset="0"/>
                <a:cs typeface="Times New Roman" panose="02020603050405020304" pitchFamily="18" charset="0"/>
              </a:rPr>
              <a:t>1078</a:t>
            </a:r>
          </a:p>
          <a:p>
            <a:pPr algn="ctr"/>
            <a:r>
              <a:rPr lang="ru-RU" sz="900" b="1" dirty="0" smtClean="0">
                <a:latin typeface="Times New Roman" panose="02020603050405020304" pitchFamily="18" charset="0"/>
                <a:cs typeface="Times New Roman" panose="02020603050405020304" pitchFamily="18" charset="0"/>
              </a:rPr>
              <a:t>«О </a:t>
            </a:r>
            <a:r>
              <a:rPr lang="ru-RU" sz="900" b="1" dirty="0">
                <a:latin typeface="Times New Roman" panose="02020603050405020304" pitchFamily="18" charset="0"/>
                <a:cs typeface="Times New Roman" panose="02020603050405020304" pitchFamily="18" charset="0"/>
              </a:rPr>
              <a:t>порядке ведения реестра недобросовестных поставщиков (подрядчиков, исполнителей), о внесении изменений в некоторые акты Правительства Российской Федерации и признании утратившими силу некоторых актов и отдельных положений некоторых актов Правительства Российской </a:t>
            </a:r>
            <a:r>
              <a:rPr lang="ru-RU" sz="900" b="1" dirty="0" smtClean="0">
                <a:latin typeface="Times New Roman" panose="02020603050405020304" pitchFamily="18" charset="0"/>
                <a:cs typeface="Times New Roman" panose="02020603050405020304" pitchFamily="18" charset="0"/>
              </a:rPr>
              <a:t>Федерации»,</a:t>
            </a:r>
            <a:endParaRPr lang="ru-RU" sz="900" b="1" dirty="0">
              <a:latin typeface="Times New Roman" panose="02020603050405020304" pitchFamily="18" charset="0"/>
              <a:cs typeface="Times New Roman" panose="02020603050405020304" pitchFamily="18" charset="0"/>
            </a:endParaRPr>
          </a:p>
          <a:p>
            <a:pPr algn="ctr"/>
            <a:r>
              <a:rPr lang="ru-RU" sz="900" b="1" dirty="0" smtClean="0">
                <a:latin typeface="Times New Roman" panose="02020603050405020304" pitchFamily="18" charset="0"/>
                <a:cs typeface="Times New Roman" panose="02020603050405020304" pitchFamily="18" charset="0"/>
              </a:rPr>
              <a:t> статья 104 ФЗ № 44</a:t>
            </a:r>
            <a:endParaRPr lang="ru-RU" sz="900" b="1" dirty="0">
              <a:latin typeface="Times New Roman" panose="02020603050405020304" pitchFamily="18" charset="0"/>
              <a:cs typeface="Times New Roman" panose="02020603050405020304" pitchFamily="18" charset="0"/>
            </a:endParaRPr>
          </a:p>
        </p:txBody>
      </p:sp>
      <p:sp>
        <p:nvSpPr>
          <p:cNvPr id="6" name="Стрелка вниз 5"/>
          <p:cNvSpPr/>
          <p:nvPr/>
        </p:nvSpPr>
        <p:spPr>
          <a:xfrm>
            <a:off x="5078077" y="1800942"/>
            <a:ext cx="484632" cy="978408"/>
          </a:xfrm>
          <a:prstGeom prst="down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516" y="1772875"/>
            <a:ext cx="542925" cy="35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270800" y="2957993"/>
            <a:ext cx="2851092" cy="212719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b="1" u="sng" dirty="0" smtClean="0">
                <a:solidFill>
                  <a:schemeClr val="tx1"/>
                </a:solidFill>
                <a:latin typeface="Times New Roman" panose="02020603050405020304" pitchFamily="18" charset="0"/>
                <a:cs typeface="Times New Roman" panose="02020603050405020304" pitchFamily="18" charset="0"/>
              </a:rPr>
              <a:t>1 рабочий день </a:t>
            </a:r>
          </a:p>
          <a:p>
            <a:pPr algn="ctr"/>
            <a:r>
              <a:rPr lang="ru-RU" sz="1300" dirty="0" smtClean="0">
                <a:solidFill>
                  <a:schemeClr val="tx1"/>
                </a:solidFill>
                <a:latin typeface="Times New Roman" panose="02020603050405020304" pitchFamily="18" charset="0"/>
                <a:cs typeface="Times New Roman" panose="02020603050405020304" pitchFamily="18" charset="0"/>
              </a:rPr>
              <a:t>Уведомление о несоответствии обращения требованиям статьи 104, Постановления Правительства РФ № 1078 от 30.06.2021.</a:t>
            </a:r>
          </a:p>
          <a:p>
            <a:pPr algn="ctr"/>
            <a:r>
              <a:rPr lang="ru-RU" sz="1300" b="1" u="sng" dirty="0" smtClean="0">
                <a:solidFill>
                  <a:schemeClr val="tx1"/>
                </a:solidFill>
                <a:latin typeface="Times New Roman" panose="02020603050405020304" pitchFamily="18" charset="0"/>
                <a:cs typeface="Times New Roman" panose="02020603050405020304" pitchFamily="18" charset="0"/>
              </a:rPr>
              <a:t>2 рабочих дня</a:t>
            </a:r>
          </a:p>
          <a:p>
            <a:pPr algn="ctr"/>
            <a:r>
              <a:rPr lang="ru-RU" sz="1300" dirty="0" smtClean="0">
                <a:solidFill>
                  <a:schemeClr val="tx1"/>
                </a:solidFill>
                <a:latin typeface="Times New Roman" panose="02020603050405020304" pitchFamily="18" charset="0"/>
                <a:cs typeface="Times New Roman" panose="02020603050405020304" pitchFamily="18" charset="0"/>
              </a:rPr>
              <a:t>Заказчик должен направить документы через ЕИС</a:t>
            </a:r>
          </a:p>
          <a:p>
            <a:pPr algn="ctr"/>
            <a:r>
              <a:rPr lang="ru-RU" sz="1300" b="1" u="sng" dirty="0">
                <a:solidFill>
                  <a:schemeClr val="tx1"/>
                </a:solidFill>
                <a:latin typeface="Times New Roman" panose="02020603050405020304" pitchFamily="18" charset="0"/>
                <a:cs typeface="Times New Roman" panose="02020603050405020304" pitchFamily="18" charset="0"/>
              </a:rPr>
              <a:t>и</a:t>
            </a:r>
            <a:r>
              <a:rPr lang="ru-RU" sz="1300" b="1" u="sng" dirty="0" smtClean="0">
                <a:solidFill>
                  <a:schemeClr val="tx1"/>
                </a:solidFill>
                <a:latin typeface="Times New Roman" panose="02020603050405020304" pitchFamily="18" charset="0"/>
                <a:cs typeface="Times New Roman" panose="02020603050405020304" pitchFamily="18" charset="0"/>
              </a:rPr>
              <a:t>ли</a:t>
            </a:r>
            <a:r>
              <a:rPr lang="ru-RU" sz="1300" dirty="0" smtClean="0">
                <a:solidFill>
                  <a:schemeClr val="tx1"/>
                </a:solidFill>
                <a:latin typeface="Times New Roman" panose="02020603050405020304" pitchFamily="18" charset="0"/>
                <a:cs typeface="Times New Roman" panose="02020603050405020304" pitchFamily="18" charset="0"/>
              </a:rPr>
              <a:t> направление в иной контрольный орган по подведомственности</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290199" y="2348880"/>
            <a:ext cx="2491746" cy="280831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Уведомление о заседании Комиссии территориального органа ФАС России по рассмотрению обращения.</a:t>
            </a:r>
          </a:p>
          <a:p>
            <a:pPr algn="ctr"/>
            <a:r>
              <a:rPr lang="ru-RU" sz="1300" dirty="0" smtClean="0">
                <a:solidFill>
                  <a:schemeClr val="tx1"/>
                </a:solidFill>
                <a:latin typeface="Times New Roman" panose="02020603050405020304" pitchFamily="18" charset="0"/>
                <a:cs typeface="Times New Roman" panose="02020603050405020304" pitchFamily="18" charset="0"/>
              </a:rPr>
              <a:t>Размещение в ЕИС информации о проведении внеплановой проверки  в Реестре проверок </a:t>
            </a:r>
            <a:r>
              <a:rPr lang="ru-RU" sz="1300" b="1" u="sng" dirty="0" smtClean="0">
                <a:solidFill>
                  <a:schemeClr val="tx1"/>
                </a:solidFill>
                <a:latin typeface="Times New Roman" panose="02020603050405020304" pitchFamily="18" charset="0"/>
                <a:cs typeface="Times New Roman" panose="02020603050405020304" pitchFamily="18" charset="0"/>
              </a:rPr>
              <a:t>(1 рабочий день)</a:t>
            </a:r>
            <a:r>
              <a:rPr lang="ru-RU" sz="1300" dirty="0" smtClean="0">
                <a:solidFill>
                  <a:schemeClr val="tx1"/>
                </a:solidFill>
                <a:latin typeface="Times New Roman" panose="02020603050405020304" pitchFamily="18" charset="0"/>
                <a:cs typeface="Times New Roman" panose="02020603050405020304" pitchFamily="18" charset="0"/>
              </a:rPr>
              <a:t>, заказчику и участнику поступает уведомление о проведении внеплановой проверки </a:t>
            </a:r>
            <a:r>
              <a:rPr lang="ru-RU" sz="1300" b="1" u="sng" dirty="0" smtClean="0">
                <a:solidFill>
                  <a:schemeClr val="tx1"/>
                </a:solidFill>
                <a:latin typeface="Times New Roman" panose="02020603050405020304" pitchFamily="18" charset="0"/>
                <a:cs typeface="Times New Roman" panose="02020603050405020304" pitchFamily="18" charset="0"/>
              </a:rPr>
              <a:t>(не позднее 3-х часов с момента размещения уведомления в ЕИС).</a:t>
            </a:r>
          </a:p>
        </p:txBody>
      </p:sp>
      <p:sp>
        <p:nvSpPr>
          <p:cNvPr id="9" name="Стрелка вниз 8"/>
          <p:cNvSpPr/>
          <p:nvPr/>
        </p:nvSpPr>
        <p:spPr>
          <a:xfrm>
            <a:off x="7324346" y="5193659"/>
            <a:ext cx="484632" cy="288032"/>
          </a:xfrm>
          <a:prstGeom prst="down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532282" y="5517232"/>
            <a:ext cx="4014023" cy="130737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Заседание Комиссии территориального органа по рассмотрению обращения.</a:t>
            </a:r>
          </a:p>
          <a:p>
            <a:pPr algn="ctr"/>
            <a:r>
              <a:rPr lang="ru-RU" sz="1300" dirty="0" smtClean="0">
                <a:solidFill>
                  <a:schemeClr val="tx1"/>
                </a:solidFill>
                <a:latin typeface="Times New Roman" panose="02020603050405020304" pitchFamily="18" charset="0"/>
                <a:cs typeface="Times New Roman" panose="02020603050405020304" pitchFamily="18" charset="0"/>
              </a:rPr>
              <a:t>Принимает решение о включении или об отказе во включении в реестр недобросовестных поставщиков (подрядчиков, исполнителей), о необходимости выдачи предписания об устранении нарушений</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11" name="Выгнутая вправо стрелка 10"/>
          <p:cNvSpPr/>
          <p:nvPr/>
        </p:nvSpPr>
        <p:spPr>
          <a:xfrm>
            <a:off x="8676456" y="2060848"/>
            <a:ext cx="360040" cy="39604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TextBox 11"/>
          <p:cNvSpPr txBox="1"/>
          <p:nvPr/>
        </p:nvSpPr>
        <p:spPr>
          <a:xfrm>
            <a:off x="8676455" y="3140968"/>
            <a:ext cx="384721" cy="1224136"/>
          </a:xfrm>
          <a:prstGeom prst="rect">
            <a:avLst/>
          </a:prstGeom>
          <a:noFill/>
        </p:spPr>
        <p:txBody>
          <a:bodyPr vert="vert270" wrap="square" rtlCol="0">
            <a:spAutoFit/>
          </a:bodyPr>
          <a:lstStyle/>
          <a:p>
            <a:r>
              <a:rPr lang="ru-RU" sz="1300" b="1" dirty="0" smtClean="0">
                <a:latin typeface="Times New Roman" panose="02020603050405020304" pitchFamily="18" charset="0"/>
                <a:cs typeface="Times New Roman" panose="02020603050405020304" pitchFamily="18" charset="0"/>
              </a:rPr>
              <a:t>5 рабочих дней</a:t>
            </a:r>
            <a:endParaRPr lang="ru-RU" sz="1300" b="1" dirty="0">
              <a:latin typeface="Times New Roman" panose="02020603050405020304" pitchFamily="18" charset="0"/>
              <a:cs typeface="Times New Roman" panose="02020603050405020304" pitchFamily="18" charset="0"/>
            </a:endParaRPr>
          </a:p>
        </p:txBody>
      </p:sp>
      <p:sp>
        <p:nvSpPr>
          <p:cNvPr id="13" name="Стрелка влево 12"/>
          <p:cNvSpPr/>
          <p:nvPr/>
        </p:nvSpPr>
        <p:spPr>
          <a:xfrm>
            <a:off x="3168596" y="5956764"/>
            <a:ext cx="1223018" cy="484632"/>
          </a:xfrm>
          <a:prstGeom prst="lef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83303" y="5854904"/>
            <a:ext cx="2309265" cy="83505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Изготовление решение в полном объеме, размещение в Реестре внеплановых проверок</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274048" y="5664376"/>
            <a:ext cx="1359198" cy="292388"/>
          </a:xfrm>
          <a:prstGeom prst="rect">
            <a:avLst/>
          </a:prstGeom>
          <a:noFill/>
        </p:spPr>
        <p:txBody>
          <a:bodyPr wrap="square" rtlCol="0">
            <a:spAutoFit/>
          </a:bodyPr>
          <a:lstStyle/>
          <a:p>
            <a:r>
              <a:rPr lang="ru-RU" sz="1300" b="1" dirty="0" smtClean="0">
                <a:latin typeface="Times New Roman" panose="02020603050405020304" pitchFamily="18" charset="0"/>
                <a:cs typeface="Times New Roman" panose="02020603050405020304" pitchFamily="18" charset="0"/>
              </a:rPr>
              <a:t>3 рабочих дня</a:t>
            </a:r>
            <a:endParaRPr lang="ru-RU" sz="1300" b="1" dirty="0">
              <a:latin typeface="Times New Roman" panose="02020603050405020304" pitchFamily="18" charset="0"/>
              <a:cs typeface="Times New Roman" panose="02020603050405020304" pitchFamily="18" charset="0"/>
            </a:endParaRPr>
          </a:p>
        </p:txBody>
      </p:sp>
      <p:sp>
        <p:nvSpPr>
          <p:cNvPr id="16" name="Стрелка вверх 15"/>
          <p:cNvSpPr/>
          <p:nvPr/>
        </p:nvSpPr>
        <p:spPr>
          <a:xfrm>
            <a:off x="1908867" y="5434604"/>
            <a:ext cx="338122" cy="370541"/>
          </a:xfrm>
          <a:prstGeom prs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908322" y="4232515"/>
            <a:ext cx="2309265" cy="115232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Направление заявки о включении участника, поставщика (подрядчика, исполнителя) в ФАС России посредством ЕИС</a:t>
            </a:r>
            <a:endParaRPr lang="ru-RU" sz="1300" dirty="0">
              <a:solidFill>
                <a:schemeClr val="tx1"/>
              </a:solidFill>
              <a:latin typeface="Times New Roman" panose="02020603050405020304" pitchFamily="18" charset="0"/>
              <a:cs typeface="Times New Roman" panose="02020603050405020304" pitchFamily="18" charset="0"/>
            </a:endParaRPr>
          </a:p>
        </p:txBody>
      </p:sp>
      <p:pic>
        <p:nvPicPr>
          <p:cNvPr id="18" name="Рисунок 17"/>
          <p:cNvPicPr>
            <a:picLocks noChangeAspect="1"/>
          </p:cNvPicPr>
          <p:nvPr/>
        </p:nvPicPr>
        <p:blipFill>
          <a:blip r:embed="rId3"/>
          <a:stretch>
            <a:fillRect/>
          </a:stretch>
        </p:blipFill>
        <p:spPr>
          <a:xfrm>
            <a:off x="1867865" y="3843505"/>
            <a:ext cx="390178" cy="395126"/>
          </a:xfrm>
          <a:prstGeom prst="rect">
            <a:avLst/>
          </a:prstGeom>
        </p:spPr>
      </p:pic>
      <p:sp>
        <p:nvSpPr>
          <p:cNvPr id="19" name="Прямоугольник 18"/>
          <p:cNvSpPr/>
          <p:nvPr/>
        </p:nvSpPr>
        <p:spPr>
          <a:xfrm>
            <a:off x="908322" y="3092828"/>
            <a:ext cx="2309265" cy="75251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300" dirty="0" smtClean="0">
                <a:solidFill>
                  <a:schemeClr val="tx1"/>
                </a:solidFill>
                <a:latin typeface="Times New Roman" panose="02020603050405020304" pitchFamily="18" charset="0"/>
                <a:cs typeface="Times New Roman" panose="02020603050405020304" pitchFamily="18" charset="0"/>
              </a:rPr>
              <a:t>Включение в Реестр недобросовестных поставщиков (подрядчиков, исполнителей)</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38950" y="3200464"/>
            <a:ext cx="584775" cy="3310918"/>
          </a:xfrm>
          <a:prstGeom prst="rect">
            <a:avLst/>
          </a:prstGeom>
          <a:noFill/>
        </p:spPr>
        <p:txBody>
          <a:bodyPr vert="vert270" wrap="square" rtlCol="0">
            <a:spAutoFit/>
          </a:bodyPr>
          <a:lstStyle/>
          <a:p>
            <a:r>
              <a:rPr lang="ru-RU" sz="1300" b="1" dirty="0" smtClean="0">
                <a:latin typeface="Times New Roman" panose="02020603050405020304" pitchFamily="18" charset="0"/>
                <a:cs typeface="Times New Roman" panose="02020603050405020304" pitchFamily="18" charset="0"/>
              </a:rPr>
              <a:t>Включение в РНП  не позднее 3 рабочих дней с даты вынесения решения</a:t>
            </a:r>
            <a:endParaRPr lang="ru-RU"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85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98990" cy="6858000"/>
          </a:xfrm>
          <a:prstGeom prst="rect">
            <a:avLst/>
          </a:prstGeom>
        </p:spPr>
      </p:pic>
    </p:spTree>
    <p:extLst>
      <p:ext uri="{BB962C8B-B14F-4D97-AF65-F5344CB8AC3E}">
        <p14:creationId xmlns:p14="http://schemas.microsoft.com/office/powerpoint/2010/main" val="29947453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3630402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05009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052736"/>
            <a:ext cx="8712968" cy="5016758"/>
          </a:xfrm>
          <a:prstGeom prst="rect">
            <a:avLst/>
          </a:prstGeom>
        </p:spPr>
        <p:txBody>
          <a:bodyPr wrap="square">
            <a:spAutoFit/>
          </a:bodyPr>
          <a:lstStyle/>
          <a:p>
            <a:pPr algn="just"/>
            <a:r>
              <a:rPr lang="ru-RU" sz="16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Орган </a:t>
            </a:r>
            <a:r>
              <a:rPr lang="ru-RU" sz="2000" dirty="0">
                <a:latin typeface="Times New Roman" panose="02020603050405020304" pitchFamily="18" charset="0"/>
                <a:cs typeface="Times New Roman" panose="02020603050405020304" pitchFamily="18" charset="0"/>
              </a:rPr>
              <a:t>контроля принимает </a:t>
            </a:r>
            <a:r>
              <a:rPr lang="ru-RU" sz="2000" b="1" u="sng" dirty="0">
                <a:latin typeface="Times New Roman" panose="02020603050405020304" pitchFamily="18" charset="0"/>
                <a:cs typeface="Times New Roman" panose="02020603050405020304" pitchFamily="18" charset="0"/>
              </a:rPr>
              <a:t>решение об отказе</a:t>
            </a:r>
            <a:r>
              <a:rPr lang="ru-RU" sz="2000" dirty="0">
                <a:latin typeface="Times New Roman" panose="02020603050405020304" pitchFamily="18" charset="0"/>
                <a:cs typeface="Times New Roman" panose="02020603050405020304" pitchFamily="18" charset="0"/>
              </a:rPr>
              <a:t> во включении информации об участнике закупки </a:t>
            </a:r>
            <a:r>
              <a:rPr lang="ru-RU" sz="2000" b="1" u="sng" dirty="0">
                <a:latin typeface="Times New Roman" panose="02020603050405020304" pitchFamily="18" charset="0"/>
                <a:cs typeface="Times New Roman" panose="02020603050405020304" pitchFamily="18" charset="0"/>
              </a:rPr>
              <a:t>(если основанием для направления обращения является уклонение участника закупки от заключения контракта) </a:t>
            </a:r>
            <a:r>
              <a:rPr lang="ru-RU" sz="2000" dirty="0">
                <a:latin typeface="Times New Roman" panose="02020603050405020304" pitchFamily="18" charset="0"/>
                <a:cs typeface="Times New Roman" panose="02020603050405020304" pitchFamily="18" charset="0"/>
              </a:rPr>
              <a:t>в реестр, если в результате проведения </a:t>
            </a:r>
            <a:r>
              <a:rPr lang="ru-RU" sz="2000" dirty="0" smtClean="0">
                <a:latin typeface="Times New Roman" panose="02020603050405020304" pitchFamily="18" charset="0"/>
                <a:cs typeface="Times New Roman" panose="02020603050405020304" pitchFamily="18" charset="0"/>
              </a:rPr>
              <a:t>проверок:</a:t>
            </a:r>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а) выявлены нарушения заказчиком установленных законодательством Российской Федерации и иными нормативными правовыми актами о контрактной системе в сфере закупок требований:</a:t>
            </a:r>
          </a:p>
          <a:p>
            <a:pPr algn="just"/>
            <a:r>
              <a:rPr lang="ru-RU" sz="2000" dirty="0">
                <a:latin typeface="Times New Roman" panose="02020603050405020304" pitchFamily="18" charset="0"/>
                <a:cs typeface="Times New Roman" panose="02020603050405020304" pitchFamily="18" charset="0"/>
              </a:rPr>
              <a:t>к определению такого участника закупки лицом, с которым заключается контракт;</a:t>
            </a:r>
          </a:p>
          <a:p>
            <a:pPr algn="just"/>
            <a:r>
              <a:rPr lang="ru-RU" sz="2000" dirty="0">
                <a:latin typeface="Times New Roman" panose="02020603050405020304" pitchFamily="18" charset="0"/>
                <a:cs typeface="Times New Roman" panose="02020603050405020304" pitchFamily="18" charset="0"/>
              </a:rPr>
              <a:t>к направлению такому участнику закупки проекта контракта, заключению контракта, признанию участника закупки уклонившимся от заключения контракта;</a:t>
            </a:r>
          </a:p>
          <a:p>
            <a:pPr algn="just"/>
            <a:r>
              <a:rPr lang="ru-RU" sz="2000" dirty="0">
                <a:latin typeface="Times New Roman" panose="02020603050405020304" pitchFamily="18" charset="0"/>
                <a:cs typeface="Times New Roman" panose="02020603050405020304" pitchFamily="18" charset="0"/>
              </a:rPr>
              <a:t>б) участником закупки в срок до признания его в соответствии с Федеральным законом уклонившимся от заключения контракта осуществлены действия, свидетельствующие об отсутствии намерения уклониться от заключения контракта.</a:t>
            </a:r>
          </a:p>
        </p:txBody>
      </p:sp>
    </p:spTree>
    <p:extLst>
      <p:ext uri="{BB962C8B-B14F-4D97-AF65-F5344CB8AC3E}">
        <p14:creationId xmlns:p14="http://schemas.microsoft.com/office/powerpoint/2010/main" val="276709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875" y="404664"/>
            <a:ext cx="8946621" cy="6494085"/>
          </a:xfrm>
          <a:prstGeom prst="rect">
            <a:avLst/>
          </a:prstGeom>
        </p:spPr>
        <p:txBody>
          <a:bodyPr wrap="square">
            <a:spAutoFit/>
          </a:bodyPr>
          <a:lstStyle/>
          <a:p>
            <a:pPr algn="just"/>
            <a:r>
              <a:rPr lang="ru-RU" sz="1600" dirty="0" smtClean="0">
                <a:latin typeface="Times New Roman" panose="02020603050405020304" pitchFamily="18" charset="0"/>
                <a:cs typeface="Times New Roman" panose="02020603050405020304" pitchFamily="18" charset="0"/>
              </a:rPr>
              <a:t>	Орган </a:t>
            </a:r>
            <a:r>
              <a:rPr lang="ru-RU" sz="1600" dirty="0">
                <a:latin typeface="Times New Roman" panose="02020603050405020304" pitchFamily="18" charset="0"/>
                <a:cs typeface="Times New Roman" panose="02020603050405020304" pitchFamily="18" charset="0"/>
              </a:rPr>
              <a:t>контроля принимает </a:t>
            </a:r>
            <a:r>
              <a:rPr lang="ru-RU" sz="1600" b="1" dirty="0">
                <a:latin typeface="Times New Roman" panose="02020603050405020304" pitchFamily="18" charset="0"/>
                <a:cs typeface="Times New Roman" panose="02020603050405020304" pitchFamily="18" charset="0"/>
              </a:rPr>
              <a:t>решение об отказе </a:t>
            </a:r>
            <a:r>
              <a:rPr lang="ru-RU" sz="1600" dirty="0">
                <a:latin typeface="Times New Roman" panose="02020603050405020304" pitchFamily="18" charset="0"/>
                <a:cs typeface="Times New Roman" panose="02020603050405020304" pitchFamily="18" charset="0"/>
              </a:rPr>
              <a:t>во включении информации о поставщике (подрядчике, исполнителе) </a:t>
            </a:r>
            <a:r>
              <a:rPr lang="ru-RU" sz="1600" b="1" u="sng" dirty="0">
                <a:latin typeface="Times New Roman" panose="02020603050405020304" pitchFamily="18" charset="0"/>
                <a:cs typeface="Times New Roman" panose="02020603050405020304" pitchFamily="18" charset="0"/>
              </a:rPr>
              <a:t>(если основанием для направления обращения является расторжение контракта в случае одностороннего отказа заказчика от исполнения контракта в связи с существенным нарушением поставщиком (подрядчиком, исполнителем) условий контракта) </a:t>
            </a:r>
            <a:r>
              <a:rPr lang="ru-RU" sz="1600" dirty="0">
                <a:latin typeface="Times New Roman" panose="02020603050405020304" pitchFamily="18" charset="0"/>
                <a:cs typeface="Times New Roman" panose="02020603050405020304" pitchFamily="18" charset="0"/>
              </a:rPr>
              <a:t>в реестр, если в результате проведения </a:t>
            </a:r>
            <a:r>
              <a:rPr lang="ru-RU" sz="1600" dirty="0" smtClean="0">
                <a:latin typeface="Times New Roman" panose="02020603050405020304" pitchFamily="18" charset="0"/>
                <a:cs typeface="Times New Roman" panose="02020603050405020304" pitchFamily="18" charset="0"/>
              </a:rPr>
              <a:t>проверок:</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а) выявлены нарушения заказчиком установленных законодательством Российской Федерации и иными нормативными правовыми актами о контрактной системе в сфере закупок требований к порядку принятию заказчиком решения об одностороннем отказе от исполнения контракта, направления его поставщику (подрядчику, исполнителю) и размещения в единой информационной системе;</a:t>
            </a:r>
          </a:p>
          <a:p>
            <a:pPr algn="just"/>
            <a:r>
              <a:rPr lang="ru-RU" sz="1600" dirty="0">
                <a:latin typeface="Times New Roman" panose="02020603050405020304" pitchFamily="18" charset="0"/>
                <a:cs typeface="Times New Roman" panose="02020603050405020304" pitchFamily="18" charset="0"/>
              </a:rPr>
              <a:t>б) заказчиком не подтверждены факты существенного нарушения поставщиком (подрядчиком, исполнителем) условий контракта;</a:t>
            </a:r>
          </a:p>
          <a:p>
            <a:pPr algn="just"/>
            <a:r>
              <a:rPr lang="ru-RU" sz="1600" dirty="0">
                <a:latin typeface="Times New Roman" panose="02020603050405020304" pitchFamily="18" charset="0"/>
                <a:cs typeface="Times New Roman" panose="02020603050405020304" pitchFamily="18" charset="0"/>
              </a:rPr>
              <a:t>в) поставщиком (подрядчиком, исполнителем) представлены информация и документы, подтверждающие:</a:t>
            </a:r>
          </a:p>
          <a:p>
            <a:pPr algn="just"/>
            <a:r>
              <a:rPr lang="ru-RU" sz="1600" dirty="0">
                <a:latin typeface="Times New Roman" panose="02020603050405020304" pitchFamily="18" charset="0"/>
                <a:cs typeface="Times New Roman" panose="02020603050405020304" pitchFamily="18" charset="0"/>
              </a:rPr>
              <a:t>принятие им мер для надлежащего исполнения условий контракта;</a:t>
            </a:r>
          </a:p>
          <a:p>
            <a:pPr algn="just"/>
            <a:r>
              <a:rPr lang="ru-RU" sz="1600" dirty="0">
                <a:latin typeface="Times New Roman" panose="02020603050405020304" pitchFamily="18" charset="0"/>
                <a:cs typeface="Times New Roman" panose="02020603050405020304" pitchFamily="18" charset="0"/>
              </a:rPr>
              <a:t>надлежащее исполнение оказалось невозможным вследствие обстоятельств непреодолимой силы, то есть чрезвычайных и непредотвратимых при данных условиях обстоятельств, в том числе в связи с введением политических или экономических санкций иностранными государствами, совершающими недружественные действия в отношении Российской Федерации, граждан Российской Федерации или российских юридических лиц (далее - санкции), и (или) введением иностранными государствами, государственными объединениями и (или) союзами и (или) государственными (межгосударственными) учреждениями иностранных государств или государственных объединений и (или) союзов мер ограничительного характера (далее - меры ограничительного характера). К таким обстоятельствам не относится отказ поставщика (подрядчика, исполнителя) от исполнения контракта по причине введения санкций и (или) мер ограничительного характера в отношении заказчика.</a:t>
            </a:r>
          </a:p>
        </p:txBody>
      </p:sp>
    </p:spTree>
    <p:extLst>
      <p:ext uri="{BB962C8B-B14F-4D97-AF65-F5344CB8AC3E}">
        <p14:creationId xmlns:p14="http://schemas.microsoft.com/office/powerpoint/2010/main" val="3416875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102"/>
            <a:ext cx="9144000" cy="7694414"/>
          </a:xfrm>
          <a:prstGeom prst="rect">
            <a:avLst/>
          </a:prstGeom>
          <a:noFill/>
        </p:spPr>
        <p:txBody>
          <a:bodyPr wrap="square" rtlCol="0">
            <a:spAutoFit/>
          </a:bodyPr>
          <a:lstStyle/>
          <a:p>
            <a:r>
              <a:rPr lang="ru-RU" sz="1400" b="1" u="sng" dirty="0"/>
              <a:t> </a:t>
            </a:r>
            <a:r>
              <a:rPr lang="ru-RU" sz="1400" b="1" u="sng" dirty="0">
                <a:latin typeface="Times New Roman" panose="02020603050405020304" pitchFamily="18" charset="0"/>
                <a:cs typeface="Times New Roman" panose="02020603050405020304" pitchFamily="18" charset="0"/>
              </a:rPr>
              <a:t>При внесении информации в реестр </a:t>
            </a:r>
            <a:r>
              <a:rPr lang="ru-RU" sz="1400" b="1" u="sng" dirty="0" smtClean="0">
                <a:latin typeface="Times New Roman" panose="02020603050405020304" pitchFamily="18" charset="0"/>
                <a:cs typeface="Times New Roman" panose="02020603050405020304" pitchFamily="18" charset="0"/>
              </a:rPr>
              <a:t>указываются (часть 3 статьи 104 ФЗ № 44):</a:t>
            </a:r>
            <a:endParaRPr lang="ru-RU" sz="1400" b="1" u="sng" dirty="0">
              <a:latin typeface="Times New Roman" panose="02020603050405020304" pitchFamily="18" charset="0"/>
              <a:cs typeface="Times New Roman" panose="02020603050405020304" pitchFamily="18" charset="0"/>
            </a:endParaRPr>
          </a:p>
          <a:p>
            <a:pPr algn="just"/>
            <a:endParaRPr lang="ru-RU" sz="1200" dirty="0">
              <a:solidFill>
                <a:srgbClr val="00B050"/>
              </a:solidFill>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1</a:t>
            </a:r>
            <a:r>
              <a:rPr lang="ru-RU" sz="1300" dirty="0">
                <a:latin typeface="Times New Roman" panose="02020603050405020304" pitchFamily="18" charset="0"/>
                <a:cs typeface="Times New Roman" panose="02020603050405020304" pitchFamily="18" charset="0"/>
              </a:rPr>
              <a:t>) полное и сокращенное (при наличии) наименования юридического лица, в том числе иностранного юридического лица (если участником закупки, поставщиком (подрядчиком, исполнителем) является юридическое лицо), аккредитованного филиала или представительства иностранного юридического лица (если от имени иностранного юридического лица выступает аккредитованный филиал или представительство), фамилия, имя, отчество (при наличии) (если участником закупки, поставщиком (подрядчиком, исполнителем) является физическое лицо, в том числе зарегистрированное в качестве индивидуального предпринимателя), идентификационный номер налогоплательщика или для иностранного лица в соответствии с законодательством соответствующего иностранного государства аналог идентификационного номера налогоплательщика;</a:t>
            </a:r>
          </a:p>
          <a:p>
            <a:pPr algn="just"/>
            <a:r>
              <a:rPr lang="ru-RU" sz="1300" dirty="0" smtClean="0">
                <a:latin typeface="Times New Roman" panose="02020603050405020304" pitchFamily="18" charset="0"/>
                <a:cs typeface="Times New Roman" panose="02020603050405020304" pitchFamily="18" charset="0"/>
              </a:rPr>
              <a:t>2</a:t>
            </a:r>
            <a:r>
              <a:rPr lang="ru-RU" sz="1300" dirty="0">
                <a:latin typeface="Times New Roman" panose="02020603050405020304" pitchFamily="18" charset="0"/>
                <a:cs typeface="Times New Roman" panose="02020603050405020304" pitchFamily="18" charset="0"/>
              </a:rPr>
              <a:t>) фамилии, имена, отчества (при наличии), идентификационные номера налогоплательщика (аналог идентификационного номера налогоплательщика в соответствии с законодательством соответствующего иностранного государства для иностранного лица) членов коллегиального исполнительного органа, лица, исполняющего функции единоличного исполнительного органа. Если полномочия единоличного исполнительного органа переданы в соответствии с законодательством Российской Федерации другому лицу (управляющему, управляющей организации), в реестр недобросовестных поставщиков также включаются фамилия, имя, отчество (при наличии) управляющего, наименование управляющей организации и идентификационный номер налогоплательщика (аналог идентификационного номера налогоплательщика в соответствии с законодательством соответствующего иностранного государства для иностранного лица);</a:t>
            </a:r>
          </a:p>
          <a:p>
            <a:pPr algn="just"/>
            <a:r>
              <a:rPr lang="ru-RU" sz="1300" dirty="0" smtClean="0">
                <a:latin typeface="Times New Roman" panose="02020603050405020304" pitchFamily="18" charset="0"/>
                <a:cs typeface="Times New Roman" panose="02020603050405020304" pitchFamily="18" charset="0"/>
              </a:rPr>
              <a:t>3</a:t>
            </a:r>
            <a:r>
              <a:rPr lang="ru-RU" sz="1300" dirty="0">
                <a:latin typeface="Times New Roman" panose="02020603050405020304" pitchFamily="18" charset="0"/>
                <a:cs typeface="Times New Roman" panose="02020603050405020304" pitchFamily="18" charset="0"/>
              </a:rPr>
              <a:t>) наименования, фамилии, имена, отчества (при наличии), идентификационные номера налогоплательщика (аналог идентификационного номера налогоплательщика в соответствии с законодательством соответствующего иностранного государства для иностранного лица), за исключением наименования и идентификационного номера налогоплательщика публично-правового образования:</a:t>
            </a:r>
          </a:p>
          <a:p>
            <a:pPr algn="just"/>
            <a:r>
              <a:rPr lang="ru-RU" sz="1300" dirty="0">
                <a:latin typeface="Times New Roman" panose="02020603050405020304" pitchFamily="18" charset="0"/>
                <a:cs typeface="Times New Roman" panose="02020603050405020304" pitchFamily="18" charset="0"/>
              </a:rPr>
              <a:t>а) участников (членов) корпоративного юридического лица, способных оказывать влияние на деятельность этого юридического лица - участника закупки, поставщика (подрядчика, исполнителя), указанных в части 2 настоящей статьи. Под такими участниками (членами) для целей настоящего Федерального закона понимаются лица, которые самостоятельно или совместно со своим аффилированным лицом (лицами) владеют более чем двадцатью пятью процентами акций (долей, паев) корпоративного юридического лица. Лицо признается аффилированным в соответствии с требованиями антимонопольного законодательства Российской Федерации;</a:t>
            </a:r>
          </a:p>
          <a:p>
            <a:pPr algn="just"/>
            <a:r>
              <a:rPr lang="ru-RU" sz="1300" dirty="0">
                <a:latin typeface="Times New Roman" panose="02020603050405020304" pitchFamily="18" charset="0"/>
                <a:cs typeface="Times New Roman" panose="02020603050405020304" pitchFamily="18" charset="0"/>
              </a:rPr>
              <a:t>б) учредителей унитарного юридического лица;</a:t>
            </a:r>
          </a:p>
          <a:p>
            <a:pPr algn="just"/>
            <a:r>
              <a:rPr lang="ru-RU" sz="1300" dirty="0" smtClean="0">
                <a:latin typeface="Times New Roman" panose="02020603050405020304" pitchFamily="18" charset="0"/>
                <a:cs typeface="Times New Roman" panose="02020603050405020304" pitchFamily="18" charset="0"/>
              </a:rPr>
              <a:t>4</a:t>
            </a:r>
            <a:r>
              <a:rPr lang="ru-RU" sz="1300" dirty="0">
                <a:latin typeface="Times New Roman" panose="02020603050405020304" pitchFamily="18" charset="0"/>
                <a:cs typeface="Times New Roman" panose="02020603050405020304" pitchFamily="18" charset="0"/>
              </a:rPr>
              <a:t>) номер реестровой записи в едином реестре участников закупок (при проведении электронных процедур, закрытых электронных процедур);</a:t>
            </a:r>
          </a:p>
          <a:p>
            <a:pPr algn="just"/>
            <a:r>
              <a:rPr lang="ru-RU" sz="1300" dirty="0" smtClean="0">
                <a:latin typeface="Times New Roman" panose="02020603050405020304" pitchFamily="18" charset="0"/>
                <a:cs typeface="Times New Roman" panose="02020603050405020304" pitchFamily="18" charset="0"/>
              </a:rPr>
              <a:t>5</a:t>
            </a:r>
            <a:r>
              <a:rPr lang="ru-RU" sz="1300" dirty="0">
                <a:latin typeface="Times New Roman" panose="02020603050405020304" pitchFamily="18" charset="0"/>
                <a:cs typeface="Times New Roman" panose="02020603050405020304" pitchFamily="18" charset="0"/>
              </a:rPr>
              <a:t>) идентификационный код закупки. Информация, предусмотренная настоящим пунктом, не размещается на официальном сайте;</a:t>
            </a:r>
          </a:p>
          <a:p>
            <a:pPr algn="just"/>
            <a:r>
              <a:rPr lang="ru-RU" sz="1300" dirty="0">
                <a:latin typeface="Times New Roman" panose="02020603050405020304" pitchFamily="18" charset="0"/>
                <a:cs typeface="Times New Roman" panose="02020603050405020304" pitchFamily="18" charset="0"/>
              </a:rPr>
              <a:t>6</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дата внесения указанной информации в реестр недобросовестных поставщиков.</a:t>
            </a:r>
          </a:p>
          <a:p>
            <a:endParaRPr lang="ru-RU" sz="1300" dirty="0">
              <a:latin typeface="Times New Roman" panose="02020603050405020304" pitchFamily="18" charset="0"/>
              <a:cs typeface="Times New Roman" panose="02020603050405020304" pitchFamily="18" charset="0"/>
            </a:endParaRPr>
          </a:p>
          <a:p>
            <a:endParaRPr lang="ru-RU" sz="1300" dirty="0" smtClean="0">
              <a:latin typeface="Times New Roman" panose="02020603050405020304" pitchFamily="18" charset="0"/>
              <a:cs typeface="Times New Roman" panose="02020603050405020304" pitchFamily="18" charset="0"/>
            </a:endParaRPr>
          </a:p>
          <a:p>
            <a:endParaRPr lang="ru-RU" sz="1300" dirty="0" smtClean="0">
              <a:latin typeface="Times New Roman" panose="02020603050405020304" pitchFamily="18" charset="0"/>
              <a:cs typeface="Times New Roman" panose="02020603050405020304" pitchFamily="18" charset="0"/>
            </a:endParaRPr>
          </a:p>
          <a:p>
            <a:endParaRPr 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413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48680"/>
            <a:ext cx="8820472" cy="5355312"/>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Информация, предусмотренная частью 3 статьи 104 ФЗ № 44, исключается из реестра недобросовестных поставщиков </a:t>
            </a:r>
            <a:r>
              <a:rPr lang="ru-RU" b="1" dirty="0">
                <a:latin typeface="Times New Roman" panose="02020603050405020304" pitchFamily="18" charset="0"/>
                <a:cs typeface="Times New Roman" panose="02020603050405020304" pitchFamily="18" charset="0"/>
              </a:rPr>
              <a:t>по истечении двух лет </a:t>
            </a:r>
            <a:r>
              <a:rPr lang="ru-RU" dirty="0">
                <a:latin typeface="Times New Roman" panose="02020603050405020304" pitchFamily="18" charset="0"/>
                <a:cs typeface="Times New Roman" panose="02020603050405020304" pitchFamily="18" charset="0"/>
              </a:rPr>
              <a:t>с даты, когда федеральный орган исполнительной власти, уполномоченный на осуществление контроля в сфере закупок, должен разместить такую информацию в указанном реестре в соответствии с требованиями части 7 статьи 104 ФЗ № 44, либо </a:t>
            </a:r>
            <a:r>
              <a:rPr lang="ru-RU" b="1" dirty="0">
                <a:latin typeface="Times New Roman" panose="02020603050405020304" pitchFamily="18" charset="0"/>
                <a:cs typeface="Times New Roman" panose="02020603050405020304" pitchFamily="18" charset="0"/>
              </a:rPr>
              <a:t>до истечения этого срока в случае</a:t>
            </a:r>
            <a:r>
              <a:rPr lang="ru-RU" dirty="0">
                <a:latin typeface="Times New Roman" panose="02020603050405020304" pitchFamily="18" charset="0"/>
                <a:cs typeface="Times New Roman" panose="02020603050405020304" pitchFamily="18" charset="0"/>
              </a:rPr>
              <a:t> получения федеральным органом исполнительной власти, уполномоченным на осуществление контроля в сфере закупок:</a:t>
            </a:r>
          </a:p>
          <a:p>
            <a:pPr algn="just"/>
            <a:r>
              <a:rPr lang="ru-RU" dirty="0">
                <a:latin typeface="Times New Roman" panose="02020603050405020304" pitchFamily="18" charset="0"/>
                <a:cs typeface="Times New Roman" panose="02020603050405020304" pitchFamily="18" charset="0"/>
              </a:rPr>
              <a:t>	1) решения суда о:</a:t>
            </a:r>
          </a:p>
          <a:p>
            <a:pPr algn="just"/>
            <a:r>
              <a:rPr lang="ru-RU" dirty="0">
                <a:latin typeface="Times New Roman" panose="02020603050405020304" pitchFamily="18" charset="0"/>
                <a:cs typeface="Times New Roman" panose="02020603050405020304" pitchFamily="18" charset="0"/>
              </a:rPr>
              <a:t>	а) признании недействительным решения федерального органа исполнительной власти, уполномоченного на осуществление контроля в сфере закупок, о включении информации об участнике закупки, поставщике (подрядчике, исполнителе) в реестр недобросовестных поставщиков;</a:t>
            </a:r>
          </a:p>
          <a:p>
            <a:pPr algn="just"/>
            <a:r>
              <a:rPr lang="ru-RU" dirty="0">
                <a:latin typeface="Times New Roman" panose="02020603050405020304" pitchFamily="18" charset="0"/>
                <a:cs typeface="Times New Roman" panose="02020603050405020304" pitchFamily="18" charset="0"/>
              </a:rPr>
              <a:t>	б) признании одностороннего отказа заказчика от исполнения контракта незаконным или недействительным;</a:t>
            </a:r>
          </a:p>
          <a:p>
            <a:pPr algn="just"/>
            <a:r>
              <a:rPr lang="ru-RU" dirty="0">
                <a:latin typeface="Times New Roman" panose="02020603050405020304" pitchFamily="18" charset="0"/>
                <a:cs typeface="Times New Roman" panose="02020603050405020304" pitchFamily="18" charset="0"/>
              </a:rPr>
              <a:t>	2) информации, подтверждающей невозможность влияния лиц, указанных в пунктах 2 и 3 части 3 настоящей статьи, на деятельность участника закупки, поставщика (подрядчика, исполнителя), по состоянию на день признания участника закупки уклонившимся от заключения контракта или на день расторжения контракта.</a:t>
            </a:r>
          </a:p>
          <a:p>
            <a:endParaRPr lang="ru-RU" dirty="0"/>
          </a:p>
        </p:txBody>
      </p:sp>
    </p:spTree>
    <p:extLst>
      <p:ext uri="{BB962C8B-B14F-4D97-AF65-F5344CB8AC3E}">
        <p14:creationId xmlns:p14="http://schemas.microsoft.com/office/powerpoint/2010/main" val="883160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14356"/>
            <a:ext cx="5464058" cy="571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536" y="22921"/>
            <a:ext cx="3198862"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077878" y="3356992"/>
            <a:ext cx="2857520" cy="78581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Статья 102 ФЗ № 44</a:t>
            </a:r>
            <a:endParaRPr lang="ru-RU" b="1" dirty="0">
              <a:solidFill>
                <a:schemeClr val="tx1"/>
              </a:solidFill>
              <a:latin typeface="Times New Roman" pitchFamily="18" charset="0"/>
              <a:cs typeface="Times New Roman" pitchFamily="18" charset="0"/>
            </a:endParaRPr>
          </a:p>
        </p:txBody>
      </p:sp>
      <p:pic>
        <p:nvPicPr>
          <p:cNvPr id="2" name="Рисунок 1"/>
          <p:cNvPicPr>
            <a:picLocks noChangeAspect="1"/>
          </p:cNvPicPr>
          <p:nvPr/>
        </p:nvPicPr>
        <p:blipFill>
          <a:blip r:embed="rId4"/>
          <a:stretch>
            <a:fillRect/>
          </a:stretch>
        </p:blipFill>
        <p:spPr>
          <a:xfrm>
            <a:off x="7348138" y="4333631"/>
            <a:ext cx="1638494" cy="1440160"/>
          </a:xfrm>
          <a:prstGeom prst="rect">
            <a:avLst/>
          </a:prstGeom>
        </p:spPr>
      </p:pic>
      <p:pic>
        <p:nvPicPr>
          <p:cNvPr id="3" name="Рисунок 2"/>
          <p:cNvPicPr>
            <a:picLocks noChangeAspect="1"/>
          </p:cNvPicPr>
          <p:nvPr/>
        </p:nvPicPr>
        <p:blipFill>
          <a:blip r:embed="rId5"/>
          <a:stretch>
            <a:fillRect/>
          </a:stretch>
        </p:blipFill>
        <p:spPr>
          <a:xfrm>
            <a:off x="5643570" y="4896156"/>
            <a:ext cx="1639689" cy="1533240"/>
          </a:xfrm>
          <a:prstGeom prst="rect">
            <a:avLst/>
          </a:prstGeom>
        </p:spPr>
      </p:pic>
    </p:spTree>
    <p:extLst>
      <p:ext uri="{BB962C8B-B14F-4D97-AF65-F5344CB8AC3E}">
        <p14:creationId xmlns:p14="http://schemas.microsoft.com/office/powerpoint/2010/main" val="39860173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548680"/>
            <a:ext cx="8856984" cy="954107"/>
          </a:xfrm>
          <a:prstGeom prst="rect">
            <a:avLst/>
          </a:prstGeom>
          <a:noFill/>
        </p:spPr>
        <p:txBody>
          <a:bodyPr wrap="square" rtlCol="0">
            <a:spAutoFit/>
          </a:bodyPr>
          <a:lstStyle/>
          <a:p>
            <a:pPr algn="ctr"/>
            <a:r>
              <a:rPr lang="ru-RU" sz="1400" b="1" u="sng" dirty="0">
                <a:latin typeface="Times New Roman" panose="02020603050405020304" pitchFamily="18" charset="0"/>
                <a:cs typeface="Times New Roman" panose="02020603050405020304" pitchFamily="18" charset="0"/>
              </a:rPr>
              <a:t>Постановление Конституционного Суда РФ от 09.04.2020 №</a:t>
            </a:r>
            <a:r>
              <a:rPr lang="ru-RU" sz="1400" b="1" u="sng" dirty="0" smtClean="0">
                <a:latin typeface="Times New Roman" panose="02020603050405020304" pitchFamily="18" charset="0"/>
                <a:cs typeface="Times New Roman" panose="02020603050405020304" pitchFamily="18" charset="0"/>
              </a:rPr>
              <a:t> </a:t>
            </a:r>
            <a:r>
              <a:rPr lang="ru-RU" sz="1400" b="1" u="sng" dirty="0">
                <a:latin typeface="Times New Roman" panose="02020603050405020304" pitchFamily="18" charset="0"/>
                <a:cs typeface="Times New Roman" panose="02020603050405020304" pitchFamily="18" charset="0"/>
              </a:rPr>
              <a:t>16-П</a:t>
            </a:r>
          </a:p>
          <a:p>
            <a:pPr algn="ctr"/>
            <a:r>
              <a:rPr lang="ru-RU" sz="1400" b="1" u="sng" dirty="0" smtClean="0">
                <a:latin typeface="Times New Roman" panose="02020603050405020304" pitchFamily="18" charset="0"/>
                <a:cs typeface="Times New Roman" panose="02020603050405020304" pitchFamily="18" charset="0"/>
              </a:rPr>
              <a:t>«По </a:t>
            </a:r>
            <a:r>
              <a:rPr lang="ru-RU" sz="1400" b="1" u="sng" dirty="0">
                <a:latin typeface="Times New Roman" panose="02020603050405020304" pitchFamily="18" charset="0"/>
                <a:cs typeface="Times New Roman" panose="02020603050405020304" pitchFamily="18" charset="0"/>
              </a:rPr>
              <a:t>делу о проверке конституционности пункта 2 части 3 статьи 104 Федерального закона </a:t>
            </a:r>
            <a:r>
              <a:rPr lang="ru-RU" sz="1400" b="1" u="sng" dirty="0" smtClean="0">
                <a:latin typeface="Times New Roman" panose="02020603050405020304" pitchFamily="18" charset="0"/>
                <a:cs typeface="Times New Roman" panose="02020603050405020304" pitchFamily="18" charset="0"/>
              </a:rPr>
              <a:t>«О </a:t>
            </a:r>
            <a:r>
              <a:rPr lang="ru-RU" sz="1400" b="1" u="sng" dirty="0">
                <a:latin typeface="Times New Roman" panose="02020603050405020304" pitchFamily="18" charset="0"/>
                <a:cs typeface="Times New Roman" panose="02020603050405020304" pitchFamily="18" charset="0"/>
              </a:rPr>
              <a:t>контрактной системе в сфере закупок товаров, работ, услуг для обеспечения государственных и муниципальных </a:t>
            </a:r>
            <a:r>
              <a:rPr lang="ru-RU" sz="1400" b="1" u="sng" dirty="0" smtClean="0">
                <a:latin typeface="Times New Roman" panose="02020603050405020304" pitchFamily="18" charset="0"/>
                <a:cs typeface="Times New Roman" panose="02020603050405020304" pitchFamily="18" charset="0"/>
              </a:rPr>
              <a:t>нужд» </a:t>
            </a:r>
            <a:r>
              <a:rPr lang="ru-RU" sz="1400" b="1" u="sng" dirty="0">
                <a:latin typeface="Times New Roman" panose="02020603050405020304" pitchFamily="18" charset="0"/>
                <a:cs typeface="Times New Roman" panose="02020603050405020304" pitchFamily="18" charset="0"/>
              </a:rPr>
              <a:t>в связи с жалобой гражданина В.В. </a:t>
            </a:r>
            <a:r>
              <a:rPr lang="ru-RU" sz="1400" b="1" u="sng" dirty="0" smtClean="0">
                <a:latin typeface="Times New Roman" panose="02020603050405020304" pitchFamily="18" charset="0"/>
                <a:cs typeface="Times New Roman" panose="02020603050405020304" pitchFamily="18" charset="0"/>
              </a:rPr>
              <a:t>Сонина»</a:t>
            </a:r>
            <a:endParaRPr lang="ru-RU" sz="1400" b="1" u="sng"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5372" y="1556792"/>
            <a:ext cx="8856984" cy="3493264"/>
          </a:xfrm>
          <a:prstGeom prst="rect">
            <a:avLst/>
          </a:prstGeom>
          <a:noFill/>
        </p:spPr>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	Указание </a:t>
            </a:r>
            <a:r>
              <a:rPr lang="ru-RU" sz="1300" dirty="0">
                <a:latin typeface="Times New Roman" panose="02020603050405020304" pitchFamily="18" charset="0"/>
                <a:cs typeface="Times New Roman" panose="02020603050405020304" pitchFamily="18" charset="0"/>
              </a:rPr>
              <a:t>в </a:t>
            </a:r>
            <a:r>
              <a:rPr lang="ru-RU" sz="1300" dirty="0" smtClean="0">
                <a:latin typeface="Times New Roman" panose="02020603050405020304" pitchFamily="18" charset="0"/>
                <a:cs typeface="Times New Roman" panose="02020603050405020304" pitchFamily="18" charset="0"/>
              </a:rPr>
              <a:t>Законе о контрактной системе </a:t>
            </a:r>
            <a:r>
              <a:rPr lang="ru-RU" sz="1300" dirty="0">
                <a:latin typeface="Times New Roman" panose="02020603050405020304" pitchFamily="18" charset="0"/>
                <a:cs typeface="Times New Roman" panose="02020603050405020304" pitchFamily="18" charset="0"/>
              </a:rPr>
              <a:t>на необходимость включения в реестр недобросовестных поставщиков информации об учредителях юридического лица, в частности в случае одностороннего отказа заказчика от исполнения контракта в связи с существенным нарушением его условий другой стороной контракта, и практика его применения в соответствии с буквальным смыслом оспариваемой нормы, т.е. без учета корпоративных прав учредителей акционерного общества, а значит, и их возможностей через свое корпоративное участие в той или иной степени влиять на деятельность акционерного общества в спорный период, не обеспечивают надлежащей защиты прав и законных интересов физических лиц - учредителей акционерного общества, которые не являются его участниками (акционерами) к моменту заключения и исполнения этим юридическим лицом контракта в сфере закупок товаров, работ, услуг для обеспечения государственных и муниципальных нужд.</a:t>
            </a:r>
          </a:p>
          <a:p>
            <a:pPr algn="just"/>
            <a:r>
              <a:rPr lang="ru-RU" sz="1300" dirty="0" smtClean="0">
                <a:latin typeface="Times New Roman" panose="02020603050405020304" pitchFamily="18" charset="0"/>
                <a:cs typeface="Times New Roman" panose="02020603050405020304" pitchFamily="18" charset="0"/>
              </a:rPr>
              <a:t>	Таким </a:t>
            </a:r>
            <a:r>
              <a:rPr lang="ru-RU" sz="1300" dirty="0">
                <a:latin typeface="Times New Roman" panose="02020603050405020304" pitchFamily="18" charset="0"/>
                <a:cs typeface="Times New Roman" panose="02020603050405020304" pitchFamily="18" charset="0"/>
              </a:rPr>
              <a:t>образом, пункт 2 части 3 статьи 104 </a:t>
            </a:r>
            <a:r>
              <a:rPr lang="ru-RU" sz="1300" dirty="0" smtClean="0">
                <a:latin typeface="Times New Roman" panose="02020603050405020304" pitchFamily="18" charset="0"/>
                <a:cs typeface="Times New Roman" panose="02020603050405020304" pitchFamily="18" charset="0"/>
              </a:rPr>
              <a:t>Закона о контрактной системе </a:t>
            </a:r>
            <a:r>
              <a:rPr lang="ru-RU" sz="1300" dirty="0">
                <a:latin typeface="Times New Roman" panose="02020603050405020304" pitchFamily="18" charset="0"/>
                <a:cs typeface="Times New Roman" panose="02020603050405020304" pitchFamily="18" charset="0"/>
              </a:rPr>
              <a:t>в части, допускающей включение в реестр недобросовестных поставщиков информации об учредителях юридического лица (акционерного общества) - физических лицах, которые не являются его участниками (акционерами) к моменту заключения и исполнения этим юридическим лицом контракта в сфере закупок товаров, работ, услуг для обеспечения государственных и муниципальных нужд, не соответствует Конституции Российской Федерации, ее статьям 17 (часть 3), 19, 34, 46 (части 1 и 2) и 55 (часть 3).</a:t>
            </a:r>
          </a:p>
          <a:p>
            <a:pPr algn="just"/>
            <a:r>
              <a:rPr lang="ru-RU" sz="1300" dirty="0" smtClean="0">
                <a:latin typeface="Times New Roman" panose="02020603050405020304" pitchFamily="18" charset="0"/>
                <a:cs typeface="Times New Roman" panose="02020603050405020304" pitchFamily="18" charset="0"/>
              </a:rPr>
              <a:t>	Федеральному </a:t>
            </a:r>
            <a:r>
              <a:rPr lang="ru-RU" sz="1300" dirty="0">
                <a:latin typeface="Times New Roman" panose="02020603050405020304" pitchFamily="18" charset="0"/>
                <a:cs typeface="Times New Roman" panose="02020603050405020304" pitchFamily="18" charset="0"/>
              </a:rPr>
              <a:t>законодателю надлежит - исходя из требований Конституции Российской Федерации и с учетом основанных на ее положениях правовых позиций Конституционного Суда Российской Федерации - внести в действующее правовое регулирование надлежащие изменения, вытекающие из настоящего Постановления.</a:t>
            </a:r>
          </a:p>
        </p:txBody>
      </p:sp>
      <p:sp>
        <p:nvSpPr>
          <p:cNvPr id="4" name="TextBox 3"/>
          <p:cNvSpPr txBox="1"/>
          <p:nvPr/>
        </p:nvSpPr>
        <p:spPr>
          <a:xfrm>
            <a:off x="179512" y="5301208"/>
            <a:ext cx="8568952" cy="1092607"/>
          </a:xfrm>
          <a:prstGeom prst="rect">
            <a:avLst/>
          </a:prstGeom>
          <a:noFill/>
        </p:spPr>
        <p:txBody>
          <a:bodyPr wrap="square" rtlCol="0">
            <a:spAutoFit/>
          </a:bodyPr>
          <a:lstStyle/>
          <a:p>
            <a:pPr algn="ctr"/>
            <a:r>
              <a:rPr lang="ru-RU" sz="1300" b="1" dirty="0">
                <a:latin typeface="Times New Roman" panose="02020603050405020304" pitchFamily="18" charset="0"/>
                <a:cs typeface="Times New Roman" panose="02020603050405020304" pitchFamily="18" charset="0"/>
              </a:rPr>
              <a:t>Федеральный закон от 30.12.2020 </a:t>
            </a:r>
            <a:r>
              <a:rPr lang="ru-RU" sz="1300" b="1" dirty="0" smtClean="0">
                <a:latin typeface="Times New Roman" panose="02020603050405020304" pitchFamily="18" charset="0"/>
                <a:cs typeface="Times New Roman" panose="02020603050405020304" pitchFamily="18" charset="0"/>
              </a:rPr>
              <a:t>№ </a:t>
            </a:r>
            <a:r>
              <a:rPr lang="ru-RU" sz="1300" b="1" dirty="0">
                <a:latin typeface="Times New Roman" panose="02020603050405020304" pitchFamily="18" charset="0"/>
                <a:cs typeface="Times New Roman" panose="02020603050405020304" pitchFamily="18" charset="0"/>
              </a:rPr>
              <a:t>539-ФЗ</a:t>
            </a:r>
          </a:p>
          <a:p>
            <a:pPr algn="ctr"/>
            <a:r>
              <a:rPr lang="ru-RU" sz="1300" b="1" dirty="0" smtClean="0">
                <a:latin typeface="Times New Roman" panose="02020603050405020304" pitchFamily="18" charset="0"/>
                <a:cs typeface="Times New Roman" panose="02020603050405020304" pitchFamily="18" charset="0"/>
              </a:rPr>
              <a:t>«О </a:t>
            </a:r>
            <a:r>
              <a:rPr lang="ru-RU" sz="1300" b="1" dirty="0">
                <a:latin typeface="Times New Roman" panose="02020603050405020304" pitchFamily="18" charset="0"/>
                <a:cs typeface="Times New Roman" panose="02020603050405020304" pitchFamily="18" charset="0"/>
              </a:rPr>
              <a:t>внесении изменений в Федеральный закон </a:t>
            </a:r>
            <a:r>
              <a:rPr lang="ru-RU" sz="1300" b="1" dirty="0" smtClean="0">
                <a:latin typeface="Times New Roman" panose="02020603050405020304" pitchFamily="18" charset="0"/>
                <a:cs typeface="Times New Roman" panose="02020603050405020304" pitchFamily="18" charset="0"/>
              </a:rPr>
              <a:t>«О </a:t>
            </a:r>
            <a:r>
              <a:rPr lang="ru-RU" sz="1300" b="1" dirty="0">
                <a:latin typeface="Times New Roman" panose="02020603050405020304" pitchFamily="18" charset="0"/>
                <a:cs typeface="Times New Roman" panose="02020603050405020304" pitchFamily="18" charset="0"/>
              </a:rPr>
              <a:t>контрактной системе в сфере закупок товаров, работ, услуг для обеспечения государственных и муниципальных </a:t>
            </a:r>
            <a:r>
              <a:rPr lang="ru-RU" sz="1300" b="1" dirty="0" smtClean="0">
                <a:latin typeface="Times New Roman" panose="02020603050405020304" pitchFamily="18" charset="0"/>
                <a:cs typeface="Times New Roman" panose="02020603050405020304" pitchFamily="18" charset="0"/>
              </a:rPr>
              <a:t>нужд» </a:t>
            </a:r>
            <a:r>
              <a:rPr lang="ru-RU" sz="1300" b="1" dirty="0">
                <a:latin typeface="Times New Roman" panose="02020603050405020304" pitchFamily="18" charset="0"/>
                <a:cs typeface="Times New Roman" panose="02020603050405020304" pitchFamily="18" charset="0"/>
              </a:rPr>
              <a:t>и статью 1 Федерального закона </a:t>
            </a:r>
            <a:r>
              <a:rPr lang="ru-RU" sz="1300" b="1" dirty="0" smtClean="0">
                <a:latin typeface="Times New Roman" panose="02020603050405020304" pitchFamily="18" charset="0"/>
                <a:cs typeface="Times New Roman" panose="02020603050405020304" pitchFamily="18" charset="0"/>
              </a:rPr>
              <a:t>«О </a:t>
            </a:r>
            <a:r>
              <a:rPr lang="ru-RU" sz="1300" b="1" dirty="0">
                <a:latin typeface="Times New Roman" panose="02020603050405020304" pitchFamily="18" charset="0"/>
                <a:cs typeface="Times New Roman" panose="02020603050405020304" pitchFamily="18" charset="0"/>
              </a:rPr>
              <a:t>внесении изменений в Федеральный закон </a:t>
            </a:r>
            <a:r>
              <a:rPr lang="ru-RU" sz="1300" b="1" dirty="0" smtClean="0">
                <a:latin typeface="Times New Roman" panose="02020603050405020304" pitchFamily="18" charset="0"/>
                <a:cs typeface="Times New Roman" panose="02020603050405020304" pitchFamily="18" charset="0"/>
              </a:rPr>
              <a:t>«О </a:t>
            </a:r>
            <a:r>
              <a:rPr lang="ru-RU" sz="1300" b="1" dirty="0">
                <a:latin typeface="Times New Roman" panose="02020603050405020304" pitchFamily="18" charset="0"/>
                <a:cs typeface="Times New Roman" panose="02020603050405020304" pitchFamily="18" charset="0"/>
              </a:rPr>
              <a:t>контрактной системе в сфере закупок товаров, работ, услуг для обеспечения государственных и муниципальных </a:t>
            </a:r>
            <a:r>
              <a:rPr lang="ru-RU" sz="1300" b="1" dirty="0" smtClean="0">
                <a:latin typeface="Times New Roman" panose="02020603050405020304" pitchFamily="18" charset="0"/>
                <a:cs typeface="Times New Roman" panose="02020603050405020304" pitchFamily="18" charset="0"/>
              </a:rPr>
              <a:t>нужд».</a:t>
            </a:r>
            <a:endParaRPr lang="ru-RU"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279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548680"/>
            <a:ext cx="5760640" cy="923330"/>
          </a:xfrm>
          <a:prstGeom prst="rect">
            <a:avLst/>
          </a:prstGeom>
          <a:noFill/>
        </p:spPr>
        <p:txBody>
          <a:bodyPr wrap="square" rtlCol="0">
            <a:spAutoFit/>
          </a:bodyPr>
          <a:lstStyle/>
          <a:p>
            <a:pPr algn="ctr"/>
            <a:r>
              <a:rPr lang="ru-RU" b="1" dirty="0" smtClean="0">
                <a:solidFill>
                  <a:schemeClr val="tx1">
                    <a:lumMod val="95000"/>
                    <a:lumOff val="5000"/>
                  </a:schemeClr>
                </a:solidFill>
                <a:latin typeface="Times New Roman" panose="02020603050405020304" pitchFamily="18" charset="0"/>
                <a:cs typeface="Times New Roman" panose="02020603050405020304" pitchFamily="18" charset="0"/>
              </a:rPr>
              <a:t>Примеры судебной практики по Реестру недобросовестных поставщиков (подрядчиков, исполнителей)</a:t>
            </a:r>
            <a:endParaRPr lang="ru-RU"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1628800"/>
            <a:ext cx="8568952" cy="5509200"/>
          </a:xfrm>
          <a:prstGeom prst="rect">
            <a:avLst/>
          </a:prstGeom>
          <a:noFill/>
        </p:spPr>
        <p:txBody>
          <a:bodyPr wrap="square" rtlCol="0">
            <a:spAutoFit/>
          </a:bodyPr>
          <a:lstStyle/>
          <a:p>
            <a:pPr marL="285750" indent="-285750" algn="just">
              <a:buFont typeface="Wingdings" panose="05000000000000000000" pitchFamily="2" charset="2"/>
              <a:buChar char="v"/>
            </a:pPr>
            <a:r>
              <a:rPr lang="ru-RU" sz="1600" b="1" dirty="0" smtClean="0">
                <a:solidFill>
                  <a:schemeClr val="tx1">
                    <a:lumMod val="95000"/>
                    <a:lumOff val="5000"/>
                  </a:schemeClr>
                </a:solidFill>
                <a:latin typeface="Times New Roman" panose="02020603050405020304" pitchFamily="18" charset="0"/>
                <a:cs typeface="Times New Roman" panose="02020603050405020304" pitchFamily="18" charset="0"/>
              </a:rPr>
              <a:t>Постановление Восемнадцатого арбитражного апелляционного суда от 20.08.2021                    № А76-5143/2021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(поставщик не исполнил обязанность по поставке товара, односторонний отказ заказчика от исполнения контракта);</a:t>
            </a:r>
          </a:p>
          <a:p>
            <a:pPr marL="285750" indent="-285750" algn="just">
              <a:buFont typeface="Wingdings" panose="05000000000000000000" pitchFamily="2" charset="2"/>
              <a:buChar char="v"/>
            </a:pPr>
            <a:r>
              <a:rPr lang="ru-RU" sz="1600" b="1" dirty="0" smtClean="0">
                <a:solidFill>
                  <a:schemeClr val="tx1">
                    <a:lumMod val="95000"/>
                    <a:lumOff val="5000"/>
                  </a:schemeClr>
                </a:solidFill>
                <a:latin typeface="Times New Roman" panose="02020603050405020304" pitchFamily="18" charset="0"/>
                <a:cs typeface="Times New Roman" panose="02020603050405020304" pitchFamily="18" charset="0"/>
              </a:rPr>
              <a:t>Постановление Восемнадцатого арбитражного апелляционного суда от 13.09.2021                   № А76-4670/2021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(подрядчик не выполнил работы</a:t>
            </a:r>
            <a:r>
              <a:rPr lang="ru-RU" sz="1600" dirty="0">
                <a:solidFill>
                  <a:schemeClr val="tx1">
                    <a:lumMod val="95000"/>
                    <a:lumOff val="5000"/>
                  </a:schemeClr>
                </a:solidFill>
                <a:latin typeface="Times New Roman" panose="02020603050405020304" pitchFamily="18" charset="0"/>
                <a:cs typeface="Times New Roman" panose="02020603050405020304" pitchFamily="18" charset="0"/>
              </a:rPr>
              <a:t>, односторонний отказ заказчика от исполнения контракта);</a:t>
            </a:r>
          </a:p>
          <a:p>
            <a:pPr marL="285750" indent="-285750" algn="just">
              <a:buFont typeface="Wingdings" panose="05000000000000000000" pitchFamily="2" charset="2"/>
              <a:buChar char="v"/>
            </a:pPr>
            <a:r>
              <a:rPr lang="ru-RU" sz="1600" b="1" dirty="0" smtClean="0">
                <a:solidFill>
                  <a:schemeClr val="tx1">
                    <a:lumMod val="95000"/>
                    <a:lumOff val="5000"/>
                  </a:schemeClr>
                </a:solidFill>
                <a:latin typeface="Times New Roman" panose="02020603050405020304" pitchFamily="18" charset="0"/>
                <a:cs typeface="Times New Roman" panose="02020603050405020304" pitchFamily="18" charset="0"/>
              </a:rPr>
              <a:t>Постановление Восемнадцатого арбитражного апелляционного суда от 05.08.2021                  № А76-4220/2021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(заказчик оспаривал решение об отказе во включении в РНП, решением установлено, что акт проверки объемов был составлен без участия представителей подрядчика, что не позволило ему предпринять меры по устранению недостатков, намерение подрядчика на выполнение работ подтверждалось перепиской с заказчиком, с производителем об отсутствии материалов, требующихся для выполнения работ);</a:t>
            </a:r>
          </a:p>
          <a:p>
            <a:pPr marL="285750" indent="-285750" algn="just">
              <a:buFont typeface="Wingdings" panose="05000000000000000000" pitchFamily="2" charset="2"/>
              <a:buChar char="v"/>
            </a:pPr>
            <a:r>
              <a:rPr lang="ru-RU" sz="1600" b="1" dirty="0" smtClean="0">
                <a:solidFill>
                  <a:schemeClr val="tx1">
                    <a:lumMod val="95000"/>
                    <a:lumOff val="5000"/>
                  </a:schemeClr>
                </a:solidFill>
                <a:latin typeface="Times New Roman" panose="02020603050405020304" pitchFamily="18" charset="0"/>
                <a:cs typeface="Times New Roman" panose="02020603050405020304" pitchFamily="18" charset="0"/>
              </a:rPr>
              <a:t>Постановление Восемнадцатого арбитражного апелляционного суда от 24.08.2021                 № А76-44156/2020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(поставщик поставил товар, не соответствующий условиям контракта, заказчик направил мотивированный отказ в приемке с установлением срока для устранения недостатков, однако поставщиком замена товара не произведена, односторонний отказ заказчика  от исполнения контракта);</a:t>
            </a:r>
          </a:p>
          <a:p>
            <a:pPr marL="285750" indent="-285750" algn="just">
              <a:buFont typeface="Wingdings" panose="05000000000000000000" pitchFamily="2" charset="2"/>
              <a:buChar char="v"/>
            </a:pPr>
            <a:r>
              <a:rPr lang="ru-RU" sz="1600" b="1" dirty="0" smtClean="0">
                <a:solidFill>
                  <a:schemeClr val="tx1">
                    <a:lumMod val="95000"/>
                    <a:lumOff val="5000"/>
                  </a:schemeClr>
                </a:solidFill>
                <a:latin typeface="Times New Roman" panose="02020603050405020304" pitchFamily="18" charset="0"/>
                <a:cs typeface="Times New Roman" panose="02020603050405020304" pitchFamily="18" charset="0"/>
              </a:rPr>
              <a:t>Постановление Восемнадцатого арбитражного апелляционного суда от 18.10.2021                         № А76-11908/2021 </a:t>
            </a:r>
            <a:r>
              <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rPr>
              <a:t>(заказчик оспаривал решение об отказе во включении в РНП,  обществом предпринимались меры по устранению недостатков выполненных работ).</a:t>
            </a:r>
          </a:p>
          <a:p>
            <a:pPr marL="285750" indent="-285750" algn="just">
              <a:buFont typeface="Wingdings" panose="05000000000000000000" pitchFamily="2" charset="2"/>
              <a:buChar char="v"/>
            </a:pPr>
            <a:endParaRPr lang="ru-RU" sz="1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endParaRPr lang="ru-RU"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846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897658"/>
            <a:ext cx="7272808" cy="923330"/>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Обязательное уведомление контрольного органа в сфере закупок о заключении контракта у единственного поставщика (подрядчика, исполнителя)</a:t>
            </a:r>
            <a:endParaRPr lang="ru-RU" b="1" dirty="0">
              <a:latin typeface="Times New Roman" panose="02020603050405020304" pitchFamily="18" charset="0"/>
              <a:cs typeface="Times New Roman" panose="02020603050405020304" pitchFamily="18" charset="0"/>
            </a:endParaRPr>
          </a:p>
        </p:txBody>
      </p:sp>
      <p:sp>
        <p:nvSpPr>
          <p:cNvPr id="3" name="Стрелка вниз 2"/>
          <p:cNvSpPr/>
          <p:nvPr/>
        </p:nvSpPr>
        <p:spPr>
          <a:xfrm>
            <a:off x="4572000" y="1962352"/>
            <a:ext cx="432048" cy="6109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79512" y="2714620"/>
            <a:ext cx="8856984" cy="3090644"/>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ru-RU" sz="1600" dirty="0" smtClean="0">
                <a:solidFill>
                  <a:schemeClr val="tx1"/>
                </a:solidFill>
                <a:latin typeface="Times New Roman" panose="02020603050405020304" pitchFamily="18" charset="0"/>
                <a:cs typeface="Times New Roman" panose="02020603050405020304" pitchFamily="18" charset="0"/>
              </a:rPr>
              <a:t>Случаи: осуществление закупок по пунктам 6,9,34,50 части 1 статьи 93 ФЗ № 44.</a:t>
            </a:r>
          </a:p>
          <a:p>
            <a:pPr marL="342900" indent="-342900" algn="just">
              <a:buAutoNum type="arabicPeriod"/>
            </a:pPr>
            <a:r>
              <a:rPr lang="ru-RU" sz="1600" dirty="0" smtClean="0">
                <a:solidFill>
                  <a:schemeClr val="tx1"/>
                </a:solidFill>
                <a:latin typeface="Times New Roman" panose="02020603050405020304" pitchFamily="18" charset="0"/>
                <a:cs typeface="Times New Roman" panose="02020603050405020304" pitchFamily="18" charset="0"/>
              </a:rPr>
              <a:t>Срок уведомления: не позднее 1 рабочего дня с даты заключения контракта.</a:t>
            </a:r>
          </a:p>
          <a:p>
            <a:pPr marL="342900" indent="-342900" algn="just">
              <a:buAutoNum type="arabicPeriod"/>
            </a:pPr>
            <a:r>
              <a:rPr lang="ru-RU" sz="1600" dirty="0" smtClean="0">
                <a:solidFill>
                  <a:schemeClr val="tx1"/>
                </a:solidFill>
                <a:latin typeface="Times New Roman" panose="02020603050405020304" pitchFamily="18" charset="0"/>
                <a:cs typeface="Times New Roman" panose="02020603050405020304" pitchFamily="18" charset="0"/>
              </a:rPr>
              <a:t>К уведомлению должны быть приложены: копия контракта заключенного контракта и обоснование его заключения.</a:t>
            </a:r>
          </a:p>
          <a:p>
            <a:pPr marL="342900" indent="-342900" algn="just">
              <a:buAutoNum type="arabicPeriod"/>
            </a:pPr>
            <a:r>
              <a:rPr lang="ru-RU" sz="1600" dirty="0" smtClean="0">
                <a:solidFill>
                  <a:schemeClr val="tx1"/>
                </a:solidFill>
                <a:latin typeface="Times New Roman" panose="02020603050405020304" pitchFamily="18" charset="0"/>
                <a:cs typeface="Times New Roman" panose="02020603050405020304" pitchFamily="18" charset="0"/>
              </a:rPr>
              <a:t>В случаях заключения контрактов по пунктами 6, 34 части 1 статьи 93 Закона о контрактной системе </a:t>
            </a:r>
            <a:r>
              <a:rPr lang="ru-RU" sz="1600" b="1" u="sng" dirty="0" smtClean="0">
                <a:solidFill>
                  <a:schemeClr val="tx1"/>
                </a:solidFill>
                <a:latin typeface="Times New Roman" panose="02020603050405020304" pitchFamily="18" charset="0"/>
                <a:cs typeface="Times New Roman" panose="02020603050405020304" pitchFamily="18" charset="0"/>
              </a:rPr>
              <a:t>контракт должен содержать обоснование цены контракта.</a:t>
            </a:r>
          </a:p>
          <a:p>
            <a:pPr algn="just"/>
            <a:r>
              <a:rPr lang="ru-RU" sz="1600" b="1" i="1" u="sng" dirty="0" smtClean="0">
                <a:solidFill>
                  <a:schemeClr val="tx1"/>
                </a:solidFill>
                <a:latin typeface="Times New Roman" panose="02020603050405020304" pitchFamily="18" charset="0"/>
                <a:cs typeface="Times New Roman" panose="02020603050405020304" pitchFamily="18" charset="0"/>
              </a:rPr>
              <a:t>(из части 4 статьи 93 ФЗ № 44 исключен пункта 9 части 1 статьи 93 ФЗ № 44).</a:t>
            </a:r>
            <a:endParaRPr lang="ru-RU" sz="1600" b="1" i="1" u="sng"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344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441538"/>
            <a:ext cx="5904656"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Согласование закупок у единственного поставщика (подрядчика, исполнителя) </a:t>
            </a:r>
            <a:endParaRPr lang="ru-RU"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5496" y="764703"/>
            <a:ext cx="2160240" cy="2092881"/>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Нормативно-правовая база:</a:t>
            </a:r>
          </a:p>
          <a:p>
            <a:r>
              <a:rPr lang="ru-RU" sz="1400" dirty="0" smtClean="0">
                <a:latin typeface="Times New Roman" panose="02020603050405020304" pitchFamily="18" charset="0"/>
                <a:cs typeface="Times New Roman" panose="02020603050405020304" pitchFamily="18" charset="0"/>
              </a:rPr>
              <a:t>Статья 93 ФЗ № 44</a:t>
            </a:r>
          </a:p>
          <a:p>
            <a:r>
              <a:rPr lang="ru-RU" sz="1400" dirty="0">
                <a:latin typeface="Times New Roman" panose="02020603050405020304" pitchFamily="18" charset="0"/>
                <a:cs typeface="Times New Roman" panose="02020603050405020304" pitchFamily="18" charset="0"/>
              </a:rPr>
              <a:t>Постановление Правительства </a:t>
            </a:r>
            <a:endParaRPr lang="ru-RU" sz="1400" dirty="0" smtClean="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Российской </a:t>
            </a:r>
            <a:r>
              <a:rPr lang="ru-RU" sz="1400" dirty="0">
                <a:latin typeface="Times New Roman" panose="02020603050405020304" pitchFamily="18" charset="0"/>
                <a:cs typeface="Times New Roman" panose="02020603050405020304" pitchFamily="18" charset="0"/>
              </a:rPr>
              <a:t>Федерации от 30.06.2020 № </a:t>
            </a:r>
            <a:r>
              <a:rPr lang="ru-RU" sz="1400" dirty="0" smtClean="0">
                <a:latin typeface="Times New Roman" panose="02020603050405020304" pitchFamily="18" charset="0"/>
                <a:cs typeface="Times New Roman" panose="02020603050405020304" pitchFamily="18" charset="0"/>
              </a:rPr>
              <a:t>961 (вступило в силу с 01.07.2020)</a:t>
            </a:r>
            <a:endParaRPr lang="ru-RU" sz="1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23728" y="1124744"/>
            <a:ext cx="6912768" cy="5570756"/>
          </a:xfrm>
          <a:prstGeom prst="rect">
            <a:avLst/>
          </a:prstGeom>
          <a:noFill/>
        </p:spPr>
        <p:txBody>
          <a:bodyPr wrap="square" rtlCol="0">
            <a:spAutoFit/>
          </a:bodyPr>
          <a:lstStyle/>
          <a:p>
            <a:pPr algn="ctr"/>
            <a:r>
              <a:rPr lang="ru-RU" sz="1600" b="1" u="sng" dirty="0" smtClean="0">
                <a:latin typeface="Times New Roman" panose="02020603050405020304" pitchFamily="18" charset="0"/>
                <a:cs typeface="Times New Roman" panose="02020603050405020304" pitchFamily="18" charset="0"/>
              </a:rPr>
              <a:t>Случаи, при наступлении которых необходимо согласование:</a:t>
            </a:r>
          </a:p>
          <a:p>
            <a:pPr algn="ctr"/>
            <a:endParaRPr lang="ru-RU" sz="1200" b="1" dirty="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Если </a:t>
            </a:r>
            <a:r>
              <a:rPr lang="ru-RU" sz="1400" b="1" dirty="0">
                <a:latin typeface="Times New Roman" panose="02020603050405020304" pitchFamily="18" charset="0"/>
                <a:cs typeface="Times New Roman" panose="02020603050405020304" pitchFamily="18" charset="0"/>
              </a:rPr>
              <a:t>начальная (максимальная) цена контракта превышает предельный размер (предельные размеры) начальной (максимальной) цены контракта, установленный  </a:t>
            </a:r>
            <a:r>
              <a:rPr lang="ru-RU" sz="1400" b="1" dirty="0" smtClean="0">
                <a:latin typeface="Times New Roman" panose="02020603050405020304" pitchFamily="18" charset="0"/>
                <a:cs typeface="Times New Roman" panose="02020603050405020304" pitchFamily="18" charset="0"/>
              </a:rPr>
              <a:t>Постановлением </a:t>
            </a:r>
            <a:r>
              <a:rPr lang="ru-RU" sz="1400" b="1" dirty="0">
                <a:latin typeface="Times New Roman" panose="02020603050405020304" pitchFamily="18" charset="0"/>
                <a:cs typeface="Times New Roman" panose="02020603050405020304" pitchFamily="18" charset="0"/>
              </a:rPr>
              <a:t>Правительства </a:t>
            </a:r>
            <a:r>
              <a:rPr lang="ru-RU" sz="1400" b="1" dirty="0" smtClean="0">
                <a:latin typeface="Times New Roman" panose="02020603050405020304" pitchFamily="18" charset="0"/>
                <a:cs typeface="Times New Roman" panose="02020603050405020304" pitchFamily="18" charset="0"/>
              </a:rPr>
              <a:t>Российской </a:t>
            </a:r>
            <a:r>
              <a:rPr lang="ru-RU" sz="1400" b="1" dirty="0">
                <a:latin typeface="Times New Roman" panose="02020603050405020304" pitchFamily="18" charset="0"/>
                <a:cs typeface="Times New Roman" panose="02020603050405020304" pitchFamily="18" charset="0"/>
              </a:rPr>
              <a:t>Федерации от 30.06.2020 № </a:t>
            </a:r>
            <a:r>
              <a:rPr lang="ru-RU" sz="1400" b="1" dirty="0" smtClean="0">
                <a:latin typeface="Times New Roman" panose="02020603050405020304" pitchFamily="18" charset="0"/>
                <a:cs typeface="Times New Roman" panose="02020603050405020304" pitchFamily="18" charset="0"/>
              </a:rPr>
              <a:t>961:</a:t>
            </a:r>
          </a:p>
          <a:p>
            <a:pPr algn="just"/>
            <a:r>
              <a:rPr lang="ru-RU" sz="1400" b="1" u="sng" dirty="0" smtClean="0">
                <a:solidFill>
                  <a:srgbClr val="FF0000"/>
                </a:solidFill>
                <a:latin typeface="Times New Roman" panose="02020603050405020304" pitchFamily="18" charset="0"/>
                <a:cs typeface="Times New Roman" panose="02020603050405020304" pitchFamily="18" charset="0"/>
              </a:rPr>
              <a:t>500 </a:t>
            </a:r>
            <a:r>
              <a:rPr lang="ru-RU" sz="1400" b="1" u="sng" dirty="0">
                <a:solidFill>
                  <a:srgbClr val="FF0000"/>
                </a:solidFill>
                <a:latin typeface="Times New Roman" panose="02020603050405020304" pitchFamily="18" charset="0"/>
                <a:cs typeface="Times New Roman" panose="02020603050405020304" pitchFamily="18" charset="0"/>
              </a:rPr>
              <a:t>млн. рублей </a:t>
            </a:r>
            <a:r>
              <a:rPr lang="ru-RU" sz="1400" dirty="0">
                <a:latin typeface="Times New Roman" panose="02020603050405020304" pitchFamily="18" charset="0"/>
                <a:cs typeface="Times New Roman" panose="02020603050405020304" pitchFamily="18" charset="0"/>
              </a:rPr>
              <a:t>- при осуществлении закупки для обеспечения федеральных </a:t>
            </a:r>
            <a:r>
              <a:rPr lang="ru-RU" sz="1400" dirty="0" smtClean="0">
                <a:latin typeface="Times New Roman" panose="02020603050405020304" pitchFamily="18" charset="0"/>
                <a:cs typeface="Times New Roman" panose="02020603050405020304" pitchFamily="18" charset="0"/>
              </a:rPr>
              <a:t>нужд</a:t>
            </a:r>
          </a:p>
          <a:p>
            <a:pPr algn="just"/>
            <a:r>
              <a:rPr lang="ru-RU" sz="1400" dirty="0" smtClean="0">
                <a:latin typeface="Times New Roman" panose="02020603050405020304" pitchFamily="18" charset="0"/>
                <a:cs typeface="Times New Roman" panose="02020603050405020304" pitchFamily="18" charset="0"/>
              </a:rPr>
              <a:t>или </a:t>
            </a:r>
          </a:p>
          <a:p>
            <a:pPr algn="just"/>
            <a:r>
              <a:rPr lang="ru-RU" sz="1400" b="1" u="sng" dirty="0" smtClean="0">
                <a:solidFill>
                  <a:srgbClr val="FF0000"/>
                </a:solidFill>
                <a:latin typeface="Times New Roman" panose="02020603050405020304" pitchFamily="18" charset="0"/>
                <a:cs typeface="Times New Roman" panose="02020603050405020304" pitchFamily="18" charset="0"/>
              </a:rPr>
              <a:t>250 </a:t>
            </a:r>
            <a:r>
              <a:rPr lang="ru-RU" sz="1400" b="1" u="sng" dirty="0">
                <a:solidFill>
                  <a:srgbClr val="FF0000"/>
                </a:solidFill>
                <a:latin typeface="Times New Roman" panose="02020603050405020304" pitchFamily="18" charset="0"/>
                <a:cs typeface="Times New Roman" panose="02020603050405020304" pitchFamily="18" charset="0"/>
              </a:rPr>
              <a:t>млн. рублей </a:t>
            </a:r>
            <a:r>
              <a:rPr lang="ru-RU" sz="1400" dirty="0">
                <a:latin typeface="Times New Roman" panose="02020603050405020304" pitchFamily="18" charset="0"/>
                <a:cs typeface="Times New Roman" panose="02020603050405020304" pitchFamily="18" charset="0"/>
              </a:rPr>
              <a:t>- при осуществлении закупки для обеспечения нужд субъекта Российской Федерации, муниципальных </a:t>
            </a:r>
            <a:r>
              <a:rPr lang="ru-RU" sz="1400" dirty="0" smtClean="0">
                <a:latin typeface="Times New Roman" panose="02020603050405020304" pitchFamily="18" charset="0"/>
                <a:cs typeface="Times New Roman" panose="02020603050405020304" pitchFamily="18" charset="0"/>
              </a:rPr>
              <a:t>нужд</a:t>
            </a:r>
          </a:p>
          <a:p>
            <a:pPr algn="just"/>
            <a:r>
              <a:rPr lang="ru-RU" sz="1400" b="1" i="1" dirty="0">
                <a:latin typeface="Times New Roman" panose="02020603050405020304" pitchFamily="18" charset="0"/>
                <a:cs typeface="Times New Roman" panose="02020603050405020304" pitchFamily="18" charset="0"/>
              </a:rPr>
              <a:t>и</a:t>
            </a:r>
            <a:r>
              <a:rPr lang="ru-RU" sz="1400" b="1" i="1" dirty="0" smtClean="0">
                <a:latin typeface="Times New Roman" panose="02020603050405020304" pitchFamily="18" charset="0"/>
                <a:cs typeface="Times New Roman" panose="02020603050405020304" pitchFamily="18" charset="0"/>
              </a:rPr>
              <a:t>сключения несостоявшиеся открытые конкурсы в электронной форме и открытые аукционы в электронной форме по пунктам 3-6 части 1 статьи 52 Закона о контрактной системе, закрытые способы в соответствии </a:t>
            </a:r>
            <a:r>
              <a:rPr lang="ru-RU" sz="1400" b="1" i="1" dirty="0">
                <a:latin typeface="Times New Roman" panose="02020603050405020304" pitchFamily="18" charset="0"/>
                <a:cs typeface="Times New Roman" panose="02020603050405020304" pitchFamily="18" charset="0"/>
              </a:rPr>
              <a:t>с  пунктами 1 (в случаях, предусмотренных подпунктами 3 - 6 части 1 статьи 52 </a:t>
            </a:r>
            <a:r>
              <a:rPr lang="ru-RU" sz="1400" b="1" i="1" dirty="0" smtClean="0">
                <a:latin typeface="Times New Roman" panose="02020603050405020304" pitchFamily="18" charset="0"/>
                <a:cs typeface="Times New Roman" panose="02020603050405020304" pitchFamily="18" charset="0"/>
              </a:rPr>
              <a:t>Закона о контрактной системе), </a:t>
            </a:r>
            <a:r>
              <a:rPr lang="ru-RU" sz="1400" b="1" i="1" dirty="0">
                <a:latin typeface="Times New Roman" panose="02020603050405020304" pitchFamily="18" charset="0"/>
                <a:cs typeface="Times New Roman" panose="02020603050405020304" pitchFamily="18" charset="0"/>
              </a:rPr>
              <a:t>2 и 3 части 1 статьи 77 </a:t>
            </a:r>
            <a:r>
              <a:rPr lang="ru-RU" sz="1400" b="1" i="1" dirty="0" smtClean="0">
                <a:latin typeface="Times New Roman" panose="02020603050405020304" pitchFamily="18" charset="0"/>
                <a:cs typeface="Times New Roman" panose="02020603050405020304" pitchFamily="18" charset="0"/>
              </a:rPr>
              <a:t>Закона о контрактной системе;</a:t>
            </a:r>
          </a:p>
          <a:p>
            <a:pPr algn="just"/>
            <a:r>
              <a:rPr lang="ru-RU" sz="1400" b="1" u="sng" dirty="0" smtClean="0">
                <a:solidFill>
                  <a:srgbClr val="FF0000"/>
                </a:solidFill>
                <a:latin typeface="Times New Roman" panose="02020603050405020304" pitchFamily="18" charset="0"/>
                <a:cs typeface="Times New Roman" panose="02020603050405020304" pitchFamily="18" charset="0"/>
              </a:rPr>
              <a:t>1 </a:t>
            </a:r>
            <a:r>
              <a:rPr lang="ru-RU" sz="1400" b="1" u="sng" dirty="0">
                <a:solidFill>
                  <a:srgbClr val="FF0000"/>
                </a:solidFill>
                <a:latin typeface="Times New Roman" panose="02020603050405020304" pitchFamily="18" charset="0"/>
                <a:cs typeface="Times New Roman" panose="02020603050405020304" pitchFamily="18" charset="0"/>
              </a:rPr>
              <a:t>тыс. рублей </a:t>
            </a:r>
            <a:r>
              <a:rPr lang="ru-RU" sz="1400" dirty="0">
                <a:latin typeface="Times New Roman" panose="02020603050405020304" pitchFamily="18" charset="0"/>
                <a:cs typeface="Times New Roman" panose="02020603050405020304" pitchFamily="18" charset="0"/>
              </a:rPr>
              <a:t>- при признании открытого конкурса в электронной форме, открытого аукциона в электронной форме несостоявшимися в случаях, предусмотренных пунктами 3 - 6 части 1 статьи 52 </a:t>
            </a:r>
            <a:r>
              <a:rPr lang="ru-RU" sz="1400" dirty="0" smtClean="0">
                <a:latin typeface="Times New Roman" panose="02020603050405020304" pitchFamily="18" charset="0"/>
                <a:cs typeface="Times New Roman" panose="02020603050405020304" pitchFamily="18" charset="0"/>
              </a:rPr>
              <a:t>Закона о контрактной системе, </a:t>
            </a:r>
            <a:r>
              <a:rPr lang="ru-RU" sz="1400" dirty="0">
                <a:latin typeface="Times New Roman" panose="02020603050405020304" pitchFamily="18" charset="0"/>
                <a:cs typeface="Times New Roman" panose="02020603050405020304" pitchFamily="18" charset="0"/>
              </a:rPr>
              <a:t>а также при осуществлении закупки путем проведения закрытого способа определения поставщика (подрядчика, исполнителя), признанного несостоявшимся в случаях, предусмотренных пунктами 1 (в случаях, предусмотренных подпунктами 3 - 6 части 1 статьи 52 </a:t>
            </a:r>
            <a:r>
              <a:rPr lang="ru-RU" sz="1400" dirty="0" smtClean="0">
                <a:latin typeface="Times New Roman" panose="02020603050405020304" pitchFamily="18" charset="0"/>
                <a:cs typeface="Times New Roman" panose="02020603050405020304" pitchFamily="18" charset="0"/>
              </a:rPr>
              <a:t>Закона о контрактной системе), </a:t>
            </a:r>
            <a:r>
              <a:rPr lang="ru-RU" sz="1400" dirty="0">
                <a:latin typeface="Times New Roman" panose="02020603050405020304" pitchFamily="18" charset="0"/>
                <a:cs typeface="Times New Roman" panose="02020603050405020304" pitchFamily="18" charset="0"/>
              </a:rPr>
              <a:t>2 и 3 части 1 статьи 77 </a:t>
            </a:r>
            <a:r>
              <a:rPr lang="ru-RU" sz="1400" dirty="0" smtClean="0">
                <a:latin typeface="Times New Roman" panose="02020603050405020304" pitchFamily="18" charset="0"/>
                <a:cs typeface="Times New Roman" panose="02020603050405020304" pitchFamily="18" charset="0"/>
              </a:rPr>
              <a:t>Закона о контрактной системе.</a:t>
            </a:r>
          </a:p>
          <a:p>
            <a:pPr algn="just"/>
            <a:endParaRPr lang="ru-RU" sz="1200" dirty="0">
              <a:solidFill>
                <a:srgbClr val="00B050"/>
              </a:solidFill>
              <a:latin typeface="Times New Roman" panose="02020603050405020304" pitchFamily="18" charset="0"/>
              <a:cs typeface="Times New Roman" panose="02020603050405020304" pitchFamily="18" charset="0"/>
            </a:endParaRPr>
          </a:p>
          <a:p>
            <a:pPr algn="just"/>
            <a:endParaRPr lang="ru-RU" sz="1200" dirty="0" smtClean="0">
              <a:solidFill>
                <a:srgbClr val="00B050"/>
              </a:solidFill>
              <a:latin typeface="Times New Roman" panose="02020603050405020304" pitchFamily="18" charset="0"/>
              <a:cs typeface="Times New Roman" panose="02020603050405020304" pitchFamily="18" charset="0"/>
            </a:endParaRPr>
          </a:p>
          <a:p>
            <a:pPr algn="just"/>
            <a:endParaRPr lang="ru-RU" sz="1200" dirty="0" smtClean="0">
              <a:solidFill>
                <a:srgbClr val="00B050"/>
              </a:solidFill>
              <a:latin typeface="Times New Roman" panose="02020603050405020304" pitchFamily="18" charset="0"/>
              <a:cs typeface="Times New Roman" panose="02020603050405020304" pitchFamily="18" charset="0"/>
            </a:endParaRPr>
          </a:p>
          <a:p>
            <a:pPr algn="just"/>
            <a:endParaRPr lang="ru-RU" sz="1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5496" y="2857584"/>
            <a:ext cx="2016224" cy="3724096"/>
          </a:xfrm>
          <a:prstGeom prst="rect">
            <a:avLst/>
          </a:prstGeom>
          <a:noFill/>
        </p:spPr>
        <p:txBody>
          <a:bodyPr wrap="square" rtlCol="0">
            <a:spAutoFit/>
          </a:bodyPr>
          <a:lstStyle/>
          <a:p>
            <a:r>
              <a:rPr lang="ru-RU" sz="1600" b="1" dirty="0" smtClean="0">
                <a:latin typeface="Times New Roman" panose="02020603050405020304" pitchFamily="18" charset="0"/>
                <a:cs typeface="Times New Roman" panose="02020603050405020304" pitchFamily="18" charset="0"/>
              </a:rPr>
              <a:t>Кто согласовывает:</a:t>
            </a:r>
          </a:p>
          <a:p>
            <a:pPr algn="just"/>
            <a:r>
              <a:rPr lang="ru-RU" sz="1200" dirty="0" smtClean="0">
                <a:solidFill>
                  <a:schemeClr val="accent2">
                    <a:lumMod val="50000"/>
                  </a:schemeClr>
                </a:solidFill>
                <a:latin typeface="Times New Roman" panose="02020603050405020304" pitchFamily="18" charset="0"/>
                <a:cs typeface="Times New Roman" panose="02020603050405020304" pitchFamily="18" charset="0"/>
              </a:rPr>
              <a:t>для федеральных нужд </a:t>
            </a:r>
            <a:r>
              <a:rPr lang="ru-RU" sz="1200" dirty="0" smtClean="0">
                <a:latin typeface="Times New Roman" panose="02020603050405020304" pitchFamily="18" charset="0"/>
                <a:cs typeface="Times New Roman" panose="02020603050405020304" pitchFamily="18" charset="0"/>
              </a:rPr>
              <a:t>- ФАС России и ТО;</a:t>
            </a:r>
          </a:p>
          <a:p>
            <a:pPr algn="just"/>
            <a:r>
              <a:rPr lang="ru-RU" sz="1200" dirty="0" smtClean="0">
                <a:solidFill>
                  <a:schemeClr val="accent2">
                    <a:lumMod val="50000"/>
                  </a:schemeClr>
                </a:solidFill>
                <a:latin typeface="Times New Roman" panose="02020603050405020304" pitchFamily="18" charset="0"/>
                <a:cs typeface="Times New Roman" panose="02020603050405020304" pitchFamily="18" charset="0"/>
              </a:rPr>
              <a:t>для нужд субъекта РФ </a:t>
            </a:r>
            <a:r>
              <a:rPr lang="ru-RU" sz="1200" dirty="0" smtClean="0">
                <a:latin typeface="Times New Roman" panose="02020603050405020304" pitchFamily="18" charset="0"/>
                <a:cs typeface="Times New Roman" panose="02020603050405020304" pitchFamily="18" charset="0"/>
              </a:rPr>
              <a:t>– орган исполнительной власти субъекта РФ, уполномоченный на осуществление контроля в сфер закупок;</a:t>
            </a:r>
          </a:p>
          <a:p>
            <a:pPr algn="just"/>
            <a:r>
              <a:rPr lang="ru-RU" sz="1200" dirty="0">
                <a:solidFill>
                  <a:schemeClr val="accent2">
                    <a:lumMod val="50000"/>
                  </a:schemeClr>
                </a:solidFill>
                <a:latin typeface="Times New Roman" panose="02020603050405020304" pitchFamily="18" charset="0"/>
                <a:cs typeface="Times New Roman" panose="02020603050405020304" pitchFamily="18" charset="0"/>
              </a:rPr>
              <a:t>для муниципальных нужд </a:t>
            </a:r>
            <a:r>
              <a:rPr lang="ru-RU" sz="1200" dirty="0">
                <a:latin typeface="Times New Roman" panose="02020603050405020304" pitchFamily="18" charset="0"/>
                <a:cs typeface="Times New Roman" panose="02020603050405020304" pitchFamily="18" charset="0"/>
              </a:rPr>
              <a:t>- орган местного самоуправления муниципального района или орган местного самоуправления городского округа, уполномоченные на осуществление контроля в сфере закупок</a:t>
            </a:r>
            <a:endParaRPr lang="ru-RU" sz="12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64071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76672"/>
            <a:ext cx="59007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1101006"/>
            <a:ext cx="8928992" cy="5570756"/>
          </a:xfrm>
          <a:prstGeom prst="rect">
            <a:avLst/>
          </a:prstGeom>
          <a:noFill/>
        </p:spPr>
        <p:txBody>
          <a:bodyPr wrap="square" rtlCol="0">
            <a:spAutoFit/>
          </a:bodyPr>
          <a:lstStyle/>
          <a:p>
            <a:pPr marL="285750" indent="-28575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Обращение </a:t>
            </a:r>
            <a:r>
              <a:rPr lang="ru-RU" sz="1600" dirty="0">
                <a:latin typeface="Times New Roman" panose="02020603050405020304" pitchFamily="18" charset="0"/>
                <a:cs typeface="Times New Roman" panose="02020603050405020304" pitchFamily="18" charset="0"/>
              </a:rPr>
              <a:t>о согласовании заключения контракта с единственным поставщиком (подрядчиком, исполнителем) </a:t>
            </a:r>
            <a:r>
              <a:rPr lang="ru-RU" sz="1600" dirty="0" smtClean="0">
                <a:solidFill>
                  <a:srgbClr val="00B050"/>
                </a:solidFill>
                <a:latin typeface="Times New Roman" panose="02020603050405020304" pitchFamily="18" charset="0"/>
                <a:cs typeface="Times New Roman" panose="02020603050405020304" pitchFamily="18" charset="0"/>
              </a:rPr>
              <a:t>направляется по форме, предусмотренной </a:t>
            </a:r>
            <a:r>
              <a:rPr lang="ru-RU" sz="1600" dirty="0">
                <a:solidFill>
                  <a:srgbClr val="00B050"/>
                </a:solidFill>
                <a:latin typeface="Times New Roman" panose="02020603050405020304" pitchFamily="18" charset="0"/>
                <a:cs typeface="Times New Roman" panose="02020603050405020304" pitchFamily="18" charset="0"/>
              </a:rPr>
              <a:t>в приложении к Постановление Правительства РФ от 30.06.2020 </a:t>
            </a:r>
            <a:r>
              <a:rPr lang="ru-RU" sz="1600" dirty="0" smtClean="0">
                <a:solidFill>
                  <a:srgbClr val="00B050"/>
                </a:solidFill>
                <a:latin typeface="Times New Roman" panose="02020603050405020304" pitchFamily="18" charset="0"/>
                <a:cs typeface="Times New Roman" panose="02020603050405020304" pitchFamily="18" charset="0"/>
              </a:rPr>
              <a:t>№ 961,  </a:t>
            </a:r>
            <a:r>
              <a:rPr lang="ru-RU" sz="1600" dirty="0" smtClean="0">
                <a:latin typeface="Times New Roman" panose="02020603050405020304" pitchFamily="18" charset="0"/>
                <a:cs typeface="Times New Roman" panose="02020603050405020304" pitchFamily="18" charset="0"/>
              </a:rPr>
              <a:t>при проведении электронной процедуры через ЕИС</a:t>
            </a:r>
            <a:r>
              <a:rPr lang="ru-RU" sz="1600" u="sng" dirty="0">
                <a:solidFill>
                  <a:srgbClr val="FF0000"/>
                </a:solidFill>
                <a:latin typeface="Times New Roman" panose="02020603050405020304" pitchFamily="18" charset="0"/>
                <a:cs typeface="Times New Roman" panose="02020603050405020304" pitchFamily="18" charset="0"/>
              </a:rPr>
              <a:t> </a:t>
            </a:r>
            <a:r>
              <a:rPr lang="ru-RU" sz="1600" u="sng" dirty="0" smtClean="0">
                <a:solidFill>
                  <a:srgbClr val="FF0000"/>
                </a:solidFill>
                <a:latin typeface="Times New Roman" panose="02020603050405020304" pitchFamily="18" charset="0"/>
                <a:cs typeface="Times New Roman" panose="02020603050405020304" pitchFamily="18" charset="0"/>
              </a:rPr>
              <a:t>(время поступления в контрольный орган определяется по часовой зоне местонахождения контрольного органа)</a:t>
            </a:r>
          </a:p>
          <a:p>
            <a:pPr marL="285750" indent="-28575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Срок </a:t>
            </a:r>
            <a:r>
              <a:rPr lang="ru-RU" sz="1600" dirty="0">
                <a:latin typeface="Times New Roman" panose="02020603050405020304" pitchFamily="18" charset="0"/>
                <a:cs typeface="Times New Roman" panose="02020603050405020304" pitchFamily="18" charset="0"/>
              </a:rPr>
              <a:t>рассмотрения обращения контрольным органом в сфере </a:t>
            </a:r>
            <a:r>
              <a:rPr lang="ru-RU" sz="1600" dirty="0" smtClean="0">
                <a:latin typeface="Times New Roman" panose="02020603050405020304" pitchFamily="18" charset="0"/>
                <a:cs typeface="Times New Roman" panose="02020603050405020304" pitchFamily="18" charset="0"/>
              </a:rPr>
              <a:t>закупок в </a:t>
            </a:r>
            <a:r>
              <a:rPr lang="ru-RU" sz="1600" dirty="0">
                <a:latin typeface="Times New Roman" panose="02020603050405020304" pitchFamily="18" charset="0"/>
                <a:cs typeface="Times New Roman" panose="02020603050405020304" pitchFamily="18" charset="0"/>
              </a:rPr>
              <a:t>течение 10 рабочих дней со дня, следующего за днем поступления </a:t>
            </a:r>
            <a:r>
              <a:rPr lang="ru-RU" sz="1600" dirty="0" smtClean="0">
                <a:latin typeface="Times New Roman" panose="02020603050405020304" pitchFamily="18" charset="0"/>
                <a:cs typeface="Times New Roman" panose="02020603050405020304" pitchFamily="18" charset="0"/>
              </a:rPr>
              <a:t>обращения.</a:t>
            </a:r>
          </a:p>
          <a:p>
            <a:pPr marL="285750" indent="-28575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Контрольный </a:t>
            </a:r>
            <a:r>
              <a:rPr lang="ru-RU" sz="1600" dirty="0">
                <a:latin typeface="Times New Roman" panose="02020603050405020304" pitchFamily="18" charset="0"/>
                <a:cs typeface="Times New Roman" panose="02020603050405020304" pitchFamily="18" charset="0"/>
              </a:rPr>
              <a:t>орган в сфере </a:t>
            </a:r>
            <a:r>
              <a:rPr lang="ru-RU" sz="1600" dirty="0" smtClean="0">
                <a:latin typeface="Times New Roman" panose="02020603050405020304" pitchFamily="18" charset="0"/>
                <a:cs typeface="Times New Roman" panose="02020603050405020304" pitchFamily="18" charset="0"/>
              </a:rPr>
              <a:t>закупок проводит </a:t>
            </a:r>
            <a:r>
              <a:rPr lang="ru-RU" sz="1600" dirty="0">
                <a:latin typeface="Times New Roman" panose="02020603050405020304" pitchFamily="18" charset="0"/>
                <a:cs typeface="Times New Roman" panose="02020603050405020304" pitchFamily="18" charset="0"/>
              </a:rPr>
              <a:t>внеплановую проверку на основании поступившего </a:t>
            </a:r>
            <a:r>
              <a:rPr lang="ru-RU" sz="1600" dirty="0" smtClean="0">
                <a:latin typeface="Times New Roman" panose="02020603050405020304" pitchFamily="18" charset="0"/>
                <a:cs typeface="Times New Roman" panose="02020603050405020304" pitchFamily="18" charset="0"/>
              </a:rPr>
              <a:t>обращения. В </a:t>
            </a:r>
            <a:r>
              <a:rPr lang="ru-RU" sz="1600" dirty="0">
                <a:latin typeface="Times New Roman" panose="02020603050405020304" pitchFamily="18" charset="0"/>
                <a:cs typeface="Times New Roman" panose="02020603050405020304" pitchFamily="18" charset="0"/>
              </a:rPr>
              <a:t>адрес заказчика </a:t>
            </a:r>
            <a:r>
              <a:rPr lang="ru-RU" sz="1600" dirty="0" smtClean="0">
                <a:latin typeface="Times New Roman" panose="02020603050405020304" pitchFamily="18" charset="0"/>
                <a:cs typeface="Times New Roman" panose="02020603050405020304" pitchFamily="18" charset="0"/>
              </a:rPr>
              <a:t>направляются приказ </a:t>
            </a:r>
            <a:r>
              <a:rPr lang="ru-RU" sz="1600" dirty="0">
                <a:latin typeface="Times New Roman" panose="02020603050405020304" pitchFamily="18" charset="0"/>
                <a:cs typeface="Times New Roman" panose="02020603050405020304" pitchFamily="18" charset="0"/>
              </a:rPr>
              <a:t>и уведомление о проведении внеплановой </a:t>
            </a:r>
            <a:r>
              <a:rPr lang="ru-RU" sz="1600" dirty="0" smtClean="0">
                <a:latin typeface="Times New Roman" panose="02020603050405020304" pitchFamily="18" charset="0"/>
                <a:cs typeface="Times New Roman" panose="02020603050405020304" pitchFamily="18" charset="0"/>
              </a:rPr>
              <a:t>проверки.</a:t>
            </a:r>
          </a:p>
          <a:p>
            <a:pPr marL="285750" indent="-285750" algn="just">
              <a:buFont typeface="Wingdings" panose="05000000000000000000" pitchFamily="2" charset="2"/>
              <a:buChar char="q"/>
            </a:pPr>
            <a:r>
              <a:rPr lang="ru-RU" sz="1600" dirty="0" smtClean="0">
                <a:latin typeface="Times New Roman" panose="02020603050405020304" pitchFamily="18" charset="0"/>
                <a:cs typeface="Times New Roman" panose="02020603050405020304" pitchFamily="18" charset="0"/>
              </a:rPr>
              <a:t>Результат </a:t>
            </a:r>
            <a:r>
              <a:rPr lang="ru-RU" sz="1600" dirty="0">
                <a:latin typeface="Times New Roman" panose="02020603050405020304" pitchFamily="18" charset="0"/>
                <a:cs typeface="Times New Roman" panose="02020603050405020304" pitchFamily="18" charset="0"/>
              </a:rPr>
              <a:t>рассмотрения обращения и проведения внеплановой проверки:</a:t>
            </a:r>
          </a:p>
          <a:p>
            <a:pPr algn="just"/>
            <a:r>
              <a:rPr lang="ru-RU" sz="1600" dirty="0" smtClean="0">
                <a:latin typeface="Times New Roman" panose="02020603050405020304" pitchFamily="18" charset="0"/>
                <a:cs typeface="Times New Roman" panose="02020603050405020304" pitchFamily="18" charset="0"/>
              </a:rPr>
              <a:t>1</a:t>
            </a:r>
            <a:r>
              <a:rPr lang="ru-RU" sz="1600" dirty="0">
                <a:latin typeface="Times New Roman" panose="02020603050405020304" pitchFamily="18" charset="0"/>
                <a:cs typeface="Times New Roman" panose="02020603050405020304" pitchFamily="18" charset="0"/>
              </a:rPr>
              <a:t>)   решение о согласовании заключения контракта с единственным поставщиком (подрядчиком, исполнителем</a:t>
            </a:r>
            <a:r>
              <a:rPr 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или</a:t>
            </a:r>
            <a:endParaRPr lang="ru-RU" sz="1600" dirty="0">
              <a:latin typeface="Times New Roman" panose="02020603050405020304" pitchFamily="18" charset="0"/>
              <a:cs typeface="Times New Roman" panose="02020603050405020304" pitchFamily="18" charset="0"/>
            </a:endParaRPr>
          </a:p>
          <a:p>
            <a:pPr marL="342900" indent="-342900" algn="just">
              <a:buAutoNum type="arabicParenR" startAt="2"/>
            </a:pPr>
            <a:r>
              <a:rPr lang="ru-RU" sz="1600" dirty="0" smtClean="0">
                <a:latin typeface="Times New Roman" panose="02020603050405020304" pitchFamily="18" charset="0"/>
                <a:cs typeface="Times New Roman" panose="02020603050405020304" pitchFamily="18" charset="0"/>
              </a:rPr>
              <a:t>решение </a:t>
            </a:r>
            <a:r>
              <a:rPr lang="ru-RU" sz="1600" dirty="0">
                <a:latin typeface="Times New Roman" panose="02020603050405020304" pitchFamily="18" charset="0"/>
                <a:cs typeface="Times New Roman" panose="02020603050405020304" pitchFamily="18" charset="0"/>
              </a:rPr>
              <a:t>об отказе в согласовании заключения контракта с единственным поставщиком (подрядчиком, исполнителем</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3) решение и (или) предписание размещаются в ЕИС и направляются в случае проведения открытых электронных процедур через ЕИС заказчику, закрытых процедур на бумажном носителе.</a:t>
            </a:r>
          </a:p>
          <a:p>
            <a:pPr marL="342900" indent="-342900" algn="just">
              <a:buAutoNum type="arabicParenR" startAt="2"/>
            </a:pPr>
            <a:endParaRPr lang="ru-RU" sz="1600" dirty="0" smtClean="0">
              <a:latin typeface="Times New Roman" panose="02020603050405020304" pitchFamily="18" charset="0"/>
              <a:cs typeface="Times New Roman" panose="02020603050405020304" pitchFamily="18" charset="0"/>
            </a:endParaRPr>
          </a:p>
          <a:p>
            <a:pPr algn="ctr"/>
            <a:r>
              <a:rPr lang="ru-RU" sz="1200" dirty="0" smtClean="0">
                <a:solidFill>
                  <a:srgbClr val="0070C0"/>
                </a:solidFill>
                <a:latin typeface="Times New Roman" panose="02020603050405020304" pitchFamily="18" charset="0"/>
                <a:cs typeface="Times New Roman" panose="02020603050405020304" pitchFamily="18" charset="0"/>
              </a:rPr>
              <a:t>Письмо  </a:t>
            </a:r>
            <a:r>
              <a:rPr lang="ru-RU" sz="1200" dirty="0">
                <a:solidFill>
                  <a:srgbClr val="0070C0"/>
                </a:solidFill>
                <a:latin typeface="Times New Roman" panose="02020603050405020304" pitchFamily="18" charset="0"/>
                <a:cs typeface="Times New Roman" panose="02020603050405020304" pitchFamily="18" charset="0"/>
              </a:rPr>
              <a:t>Минфина России от 25.08.2020 </a:t>
            </a:r>
            <a:r>
              <a:rPr lang="ru-RU" sz="1200" dirty="0" smtClean="0">
                <a:solidFill>
                  <a:srgbClr val="0070C0"/>
                </a:solidFill>
                <a:latin typeface="Times New Roman" panose="02020603050405020304" pitchFamily="18" charset="0"/>
                <a:cs typeface="Times New Roman" panose="02020603050405020304" pitchFamily="18" charset="0"/>
              </a:rPr>
              <a:t>№ </a:t>
            </a:r>
            <a:r>
              <a:rPr lang="ru-RU" sz="1200" dirty="0">
                <a:solidFill>
                  <a:srgbClr val="0070C0"/>
                </a:solidFill>
                <a:latin typeface="Times New Roman" panose="02020603050405020304" pitchFamily="18" charset="0"/>
                <a:cs typeface="Times New Roman" panose="02020603050405020304" pitchFamily="18" charset="0"/>
              </a:rPr>
              <a:t>24-06-05/74463</a:t>
            </a:r>
          </a:p>
          <a:p>
            <a:pPr algn="ctr"/>
            <a:r>
              <a:rPr lang="ru-RU" sz="1200" dirty="0" smtClean="0">
                <a:solidFill>
                  <a:srgbClr val="0070C0"/>
                </a:solidFill>
                <a:latin typeface="Times New Roman" panose="02020603050405020304" pitchFamily="18" charset="0"/>
                <a:cs typeface="Times New Roman" panose="02020603050405020304" pitchFamily="18" charset="0"/>
              </a:rPr>
              <a:t>«О </a:t>
            </a:r>
            <a:r>
              <a:rPr lang="ru-RU" sz="1200" dirty="0">
                <a:solidFill>
                  <a:srgbClr val="0070C0"/>
                </a:solidFill>
                <a:latin typeface="Times New Roman" panose="02020603050405020304" pitchFamily="18" charset="0"/>
                <a:cs typeface="Times New Roman" panose="02020603050405020304" pitchFamily="18" charset="0"/>
              </a:rPr>
              <a:t>применении положений постановления Правительства </a:t>
            </a:r>
            <a:endParaRPr lang="ru-RU" sz="1200" dirty="0" smtClean="0">
              <a:solidFill>
                <a:srgbClr val="0070C0"/>
              </a:solidFill>
              <a:latin typeface="Times New Roman" panose="02020603050405020304" pitchFamily="18" charset="0"/>
              <a:cs typeface="Times New Roman" panose="02020603050405020304" pitchFamily="18" charset="0"/>
            </a:endParaRPr>
          </a:p>
          <a:p>
            <a:pPr algn="ctr"/>
            <a:r>
              <a:rPr lang="ru-RU" sz="1200" dirty="0" smtClean="0">
                <a:solidFill>
                  <a:srgbClr val="0070C0"/>
                </a:solidFill>
                <a:latin typeface="Times New Roman" panose="02020603050405020304" pitchFamily="18" charset="0"/>
                <a:cs typeface="Times New Roman" panose="02020603050405020304" pitchFamily="18" charset="0"/>
              </a:rPr>
              <a:t>Российской </a:t>
            </a:r>
            <a:r>
              <a:rPr lang="ru-RU" sz="1200" dirty="0">
                <a:solidFill>
                  <a:srgbClr val="0070C0"/>
                </a:solidFill>
                <a:latin typeface="Times New Roman" panose="02020603050405020304" pitchFamily="18" charset="0"/>
                <a:cs typeface="Times New Roman" panose="02020603050405020304" pitchFamily="18" charset="0"/>
              </a:rPr>
              <a:t>Федерации от 30.06.2020 </a:t>
            </a:r>
            <a:r>
              <a:rPr lang="ru-RU" sz="1200" dirty="0" smtClean="0">
                <a:solidFill>
                  <a:srgbClr val="0070C0"/>
                </a:solidFill>
                <a:latin typeface="Times New Roman" panose="02020603050405020304" pitchFamily="18" charset="0"/>
                <a:cs typeface="Times New Roman" panose="02020603050405020304" pitchFamily="18" charset="0"/>
              </a:rPr>
              <a:t>« 961»</a:t>
            </a:r>
            <a:endParaRPr lang="ru-RU" sz="1200" dirty="0">
              <a:solidFill>
                <a:srgbClr val="0070C0"/>
              </a:solidFill>
              <a:latin typeface="Times New Roman" panose="02020603050405020304" pitchFamily="18" charset="0"/>
              <a:cs typeface="Times New Roman" panose="02020603050405020304" pitchFamily="18" charset="0"/>
            </a:endParaRPr>
          </a:p>
          <a:p>
            <a:pPr algn="just"/>
            <a:endParaRPr lang="ru-RU"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4050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04664"/>
            <a:ext cx="59007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2539" y="1052736"/>
            <a:ext cx="8568952" cy="5109091"/>
          </a:xfrm>
          <a:prstGeom prst="rect">
            <a:avLst/>
          </a:prstGeom>
          <a:noFill/>
        </p:spPr>
        <p:txBody>
          <a:bodyPr wrap="square" rtlCol="0">
            <a:spAutoFit/>
          </a:bodyPr>
          <a:lstStyle/>
          <a:p>
            <a:pPr algn="just"/>
            <a:r>
              <a:rPr lang="ru-RU" sz="1400" b="1" u="sng" dirty="0">
                <a:latin typeface="Times New Roman" panose="02020603050405020304" pitchFamily="18" charset="0"/>
                <a:cs typeface="Times New Roman" panose="02020603050405020304" pitchFamily="18" charset="0"/>
              </a:rPr>
              <a:t>Если принято решение о согласовании заключения контракта с единственным поставщиком (подрядчиком, исполнителем):</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срок для подписания заказчиком проекта контракта подлежит исчислению со дня, следующего за днем получения заказчиком (уполномоченным органом, уполномоченным учреждением) решения о согласовании заключения контракта с единственным поставщиком (подрядчиком, исполнителем</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контракт </a:t>
            </a:r>
            <a:r>
              <a:rPr lang="ru-RU" sz="1400" dirty="0">
                <a:latin typeface="Times New Roman" panose="02020603050405020304" pitchFamily="18" charset="0"/>
                <a:cs typeface="Times New Roman" panose="02020603050405020304" pitchFamily="18" charset="0"/>
              </a:rPr>
              <a:t>не может быть заключен до даты исполнения выданного предписания по результатам проведения внеплановой проверки (в случае выдачи такого предписания). В случае, если таким предписанием предусмотрена необходимость внесения изменений в проект контракта, заказчик в соответствии с указанным предписанием вносит изменения в проект контракта и направляет его участнику закупки, с которым заключается контракт, в порядке, установленном для заключения контракта с победителем соответствующего способа определения поставщика (подрядчика, исполнителя</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контракт </a:t>
            </a:r>
            <a:r>
              <a:rPr lang="ru-RU" sz="1400" dirty="0">
                <a:latin typeface="Times New Roman" panose="02020603050405020304" pitchFamily="18" charset="0"/>
                <a:cs typeface="Times New Roman" panose="02020603050405020304" pitchFamily="18" charset="0"/>
              </a:rPr>
              <a:t>заключается:</a:t>
            </a:r>
          </a:p>
          <a:p>
            <a:pPr algn="just"/>
            <a:r>
              <a:rPr lang="ru-RU" sz="1400" dirty="0">
                <a:latin typeface="Times New Roman" panose="02020603050405020304" pitchFamily="18" charset="0"/>
                <a:cs typeface="Times New Roman" panose="02020603050405020304" pitchFamily="18" charset="0"/>
              </a:rPr>
              <a:t>не ранее чем через 10 дней со дня размещения в ЕИС или подписания соответствующего протокола</a:t>
            </a:r>
          </a:p>
          <a:p>
            <a:pPr algn="just"/>
            <a:r>
              <a:rPr lang="ru-RU" sz="1400" dirty="0">
                <a:latin typeface="Times New Roman" panose="02020603050405020304" pitchFamily="18" charset="0"/>
                <a:cs typeface="Times New Roman" panose="02020603050405020304" pitchFamily="18" charset="0"/>
              </a:rPr>
              <a:t>не позднее чем через 20 дней с даты получения заказчиком (уполномоченным органом, уполномоченным учреждением) решения о согласовании заключения контракта с единственным поставщиком (подрядчиком, исполнителем).</a:t>
            </a:r>
          </a:p>
          <a:p>
            <a:pPr algn="ctr"/>
            <a:r>
              <a:rPr lang="ru-RU" b="1" dirty="0">
                <a:solidFill>
                  <a:srgbClr val="7030A0"/>
                </a:solidFill>
                <a:latin typeface="Times New Roman" panose="02020603050405020304" pitchFamily="18" charset="0"/>
                <a:cs typeface="Times New Roman" panose="02020603050405020304" pitchFamily="18" charset="0"/>
              </a:rPr>
              <a:t>Заключение контракта до получения такого решения не допускается!</a:t>
            </a:r>
          </a:p>
          <a:p>
            <a:pPr algn="just"/>
            <a:endParaRPr lang="ru-RU" sz="1400" dirty="0" smtClean="0">
              <a:latin typeface="Times New Roman" panose="02020603050405020304" pitchFamily="18" charset="0"/>
              <a:cs typeface="Times New Roman" panose="02020603050405020304" pitchFamily="18" charset="0"/>
            </a:endParaRPr>
          </a:p>
          <a:p>
            <a:pPr algn="just"/>
            <a:r>
              <a:rPr lang="ru-RU" sz="1400" b="1" u="sng" dirty="0" smtClean="0">
                <a:latin typeface="Times New Roman" panose="02020603050405020304" pitchFamily="18" charset="0"/>
                <a:cs typeface="Times New Roman" panose="02020603050405020304" pitchFamily="18" charset="0"/>
              </a:rPr>
              <a:t>Если </a:t>
            </a:r>
            <a:r>
              <a:rPr lang="ru-RU" sz="1400" b="1" u="sng" dirty="0">
                <a:latin typeface="Times New Roman" panose="02020603050405020304" pitchFamily="18" charset="0"/>
                <a:cs typeface="Times New Roman" panose="02020603050405020304" pitchFamily="18" charset="0"/>
              </a:rPr>
              <a:t>принято решение об отказе в согласовании заключения контракта с единственным поставщиком (подрядчиком, исполнителем</a:t>
            </a:r>
            <a:r>
              <a:rPr lang="ru-RU" sz="1400" b="1" u="sng" dirty="0" smtClean="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1) определение поставщика признается несостоявшимся</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2) заказчик вносит изменения в план-график закупок (при необходимости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3) осуществляет новую закупку в соответствии с </a:t>
            </a:r>
            <a:r>
              <a:rPr lang="ru-RU" sz="1400" dirty="0" smtClean="0">
                <a:latin typeface="Times New Roman" panose="02020603050405020304" pitchFamily="18" charset="0"/>
                <a:cs typeface="Times New Roman" panose="02020603050405020304" pitchFamily="18" charset="0"/>
              </a:rPr>
              <a:t>ФЗ № 44 </a:t>
            </a:r>
            <a:r>
              <a:rPr lang="ru-RU" sz="1400" dirty="0">
                <a:latin typeface="Times New Roman" panose="02020603050405020304" pitchFamily="18" charset="0"/>
                <a:cs typeface="Times New Roman" panose="02020603050405020304" pitchFamily="18" charset="0"/>
              </a:rPr>
              <a:t>(при необходимости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2072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508" y="908720"/>
            <a:ext cx="8856984" cy="5816977"/>
          </a:xfrm>
          <a:prstGeom prst="rect">
            <a:avLst/>
          </a:prstGeom>
          <a:noFill/>
        </p:spPr>
        <p:txBody>
          <a:bodyPr wrap="square" rtlCol="0">
            <a:spAutoFit/>
          </a:bodyPr>
          <a:lstStyle/>
          <a:p>
            <a:pPr algn="just"/>
            <a:r>
              <a:rPr lang="ru-RU" sz="1200" b="1" u="sng" dirty="0">
                <a:latin typeface="Times New Roman" panose="02020603050405020304" pitchFamily="18" charset="0"/>
                <a:cs typeface="Times New Roman" panose="02020603050405020304" pitchFamily="18" charset="0"/>
              </a:rPr>
              <a:t>Контрольный орган в сфере закупок принимает решение об отказе в согласовании заключения контракта с единственным поставщиком (подрядчиком, исполнителем) в случае выявления таким органом при проведении внеплановой проверки:</a:t>
            </a:r>
          </a:p>
          <a:p>
            <a:pPr algn="just"/>
            <a:r>
              <a:rPr lang="ru-RU" sz="1200" dirty="0">
                <a:latin typeface="Times New Roman" panose="02020603050405020304" pitchFamily="18" charset="0"/>
                <a:cs typeface="Times New Roman" panose="02020603050405020304" pitchFamily="18" charset="0"/>
              </a:rPr>
              <a:t>а) выбора способа определения поставщика (подрядчика, исполнителя) с нарушением законодательства Российской Федерации и иных нормативных правовых актов о контрактной системе в сфере закупок;</a:t>
            </a:r>
          </a:p>
          <a:p>
            <a:pPr algn="just"/>
            <a:r>
              <a:rPr lang="ru-RU" sz="1200" dirty="0">
                <a:latin typeface="Times New Roman" panose="02020603050405020304" pitchFamily="18" charset="0"/>
                <a:cs typeface="Times New Roman" panose="02020603050405020304" pitchFamily="18" charset="0"/>
              </a:rPr>
              <a:t>б) проведения закрытого способа определения поставщика (подрядчика, исполнителя) без согласования с федеральным органом исполнительной власти, уполномоченным в соответствии с частью </a:t>
            </a:r>
            <a:r>
              <a:rPr lang="ru-RU" sz="1200" dirty="0" smtClean="0">
                <a:latin typeface="Times New Roman" panose="02020603050405020304" pitchFamily="18" charset="0"/>
                <a:cs typeface="Times New Roman" panose="02020603050405020304" pitchFamily="18" charset="0"/>
              </a:rPr>
              <a:t>2 </a:t>
            </a:r>
            <a:r>
              <a:rPr lang="ru-RU" sz="1200" dirty="0">
                <a:latin typeface="Times New Roman" panose="02020603050405020304" pitchFamily="18" charset="0"/>
                <a:cs typeface="Times New Roman" panose="02020603050405020304" pitchFamily="18" charset="0"/>
              </a:rPr>
              <a:t>статьи </a:t>
            </a:r>
            <a:r>
              <a:rPr lang="ru-RU" sz="1200" dirty="0" smtClean="0">
                <a:latin typeface="Times New Roman" panose="02020603050405020304" pitchFamily="18" charset="0"/>
                <a:cs typeface="Times New Roman" panose="02020603050405020304" pitchFamily="18" charset="0"/>
              </a:rPr>
              <a:t>72 ФЗ № 44 на </a:t>
            </a:r>
            <a:r>
              <a:rPr lang="ru-RU" sz="1200" dirty="0">
                <a:latin typeface="Times New Roman" panose="02020603050405020304" pitchFamily="18" charset="0"/>
                <a:cs typeface="Times New Roman" panose="02020603050405020304" pitchFamily="18" charset="0"/>
              </a:rPr>
              <a:t>осуществление согласования закрытых способов определения поставщиков (подрядчиков, исполнителей);</a:t>
            </a:r>
          </a:p>
          <a:p>
            <a:pPr algn="just"/>
            <a:r>
              <a:rPr lang="ru-RU" sz="1200" dirty="0">
                <a:latin typeface="Times New Roman" panose="02020603050405020304" pitchFamily="18" charset="0"/>
                <a:cs typeface="Times New Roman" panose="02020603050405020304" pitchFamily="18" charset="0"/>
              </a:rPr>
              <a:t>в) описания объекта закупки, влекущего ограничение количества участников закупки, за исключением случаев, предусмотренных законодательством Российской Федерации и иными нормативными правовыми актами о контрактной системе в сфере закупок;</a:t>
            </a:r>
          </a:p>
          <a:p>
            <a:pPr algn="just"/>
            <a:r>
              <a:rPr lang="ru-RU" sz="1200" dirty="0">
                <a:latin typeface="Times New Roman" panose="02020603050405020304" pitchFamily="18" charset="0"/>
                <a:cs typeface="Times New Roman" panose="02020603050405020304" pitchFamily="18" charset="0"/>
              </a:rPr>
              <a:t>г) установления требований к участникам закупки с нарушением законодательства Российской Федерации и иных нормативных правовых актов о контрактной системе в сфере закупок;</a:t>
            </a:r>
          </a:p>
          <a:p>
            <a:pPr algn="just"/>
            <a:r>
              <a:rPr lang="ru-RU" sz="1200" dirty="0">
                <a:latin typeface="Times New Roman" panose="02020603050405020304" pitchFamily="18" charset="0"/>
                <a:cs typeface="Times New Roman" panose="02020603050405020304" pitchFamily="18" charset="0"/>
              </a:rPr>
              <a:t>д) сокращения предусмотренного </a:t>
            </a:r>
            <a:r>
              <a:rPr lang="ru-RU" sz="1200" dirty="0" smtClean="0">
                <a:latin typeface="Times New Roman" panose="02020603050405020304" pitchFamily="18" charset="0"/>
                <a:cs typeface="Times New Roman" panose="02020603050405020304" pitchFamily="18" charset="0"/>
              </a:rPr>
              <a:t>ФЗ № 44 </a:t>
            </a:r>
            <a:r>
              <a:rPr lang="ru-RU" sz="1200" dirty="0">
                <a:latin typeface="Times New Roman" panose="02020603050405020304" pitchFamily="18" charset="0"/>
                <a:cs typeface="Times New Roman" panose="02020603050405020304" pitchFamily="18" charset="0"/>
              </a:rPr>
              <a:t>срока подачи заявок на участие в закупке;</a:t>
            </a:r>
          </a:p>
          <a:p>
            <a:pPr algn="just"/>
            <a:r>
              <a:rPr lang="ru-RU" sz="1200" dirty="0">
                <a:latin typeface="Times New Roman" panose="02020603050405020304" pitchFamily="18" charset="0"/>
                <a:cs typeface="Times New Roman" panose="02020603050405020304" pitchFamily="18" charset="0"/>
              </a:rPr>
              <a:t>е) отклонения заявки на участие в закупке либо ее части, признания заявки на участие в закупке либо ее части не соответствующими требованиям извещения об осуществлении закупки (если </a:t>
            </a:r>
            <a:r>
              <a:rPr lang="ru-RU" sz="1200" dirty="0" smtClean="0">
                <a:latin typeface="Times New Roman" panose="02020603050405020304" pitchFamily="18" charset="0"/>
                <a:cs typeface="Times New Roman" panose="02020603050405020304" pitchFamily="18" charset="0"/>
              </a:rPr>
              <a:t>ФЗ № 44 предусмотрено </a:t>
            </a:r>
            <a:r>
              <a:rPr lang="ru-RU" sz="1200" dirty="0">
                <a:latin typeface="Times New Roman" panose="02020603050405020304" pitchFamily="18" charset="0"/>
                <a:cs typeface="Times New Roman" panose="02020603050405020304" pitchFamily="18" charset="0"/>
              </a:rPr>
              <a:t>извещение об осуществлении закупки) и документации о закупке (если </a:t>
            </a:r>
            <a:r>
              <a:rPr lang="ru-RU" sz="1200" dirty="0" smtClean="0">
                <a:latin typeface="Times New Roman" panose="02020603050405020304" pitchFamily="18" charset="0"/>
                <a:cs typeface="Times New Roman" panose="02020603050405020304" pitchFamily="18" charset="0"/>
              </a:rPr>
              <a:t>ФЗ № 44 </a:t>
            </a:r>
            <a:r>
              <a:rPr lang="ru-RU" sz="1200" dirty="0">
                <a:latin typeface="Times New Roman" panose="02020603050405020304" pitchFamily="18" charset="0"/>
                <a:cs typeface="Times New Roman" panose="02020603050405020304" pitchFamily="18" charset="0"/>
              </a:rPr>
              <a:t>предусмотрена документация о закупке), а также приглашения принять участие в определении поставщика (подрядчика, исполнителя) (если </a:t>
            </a:r>
            <a:r>
              <a:rPr lang="ru-RU" sz="1200" dirty="0" smtClean="0">
                <a:latin typeface="Times New Roman" panose="02020603050405020304" pitchFamily="18" charset="0"/>
                <a:cs typeface="Times New Roman" panose="02020603050405020304" pitchFamily="18" charset="0"/>
              </a:rPr>
              <a:t>ФЗ № 44 </a:t>
            </a:r>
            <a:r>
              <a:rPr lang="ru-RU" sz="1200" dirty="0">
                <a:latin typeface="Times New Roman" panose="02020603050405020304" pitchFamily="18" charset="0"/>
                <a:cs typeface="Times New Roman" panose="02020603050405020304" pitchFamily="18" charset="0"/>
              </a:rPr>
              <a:t>предусмотрено приглашение принять участие в определении поставщика (подрядчика, исполнителя), отказа в допуске к участию в определении поставщика (подрядчика, исполнителя) с нарушением законодательства Российской Федерации и иных нормативных правовых актов о контрактной системе в сфере закупок;</a:t>
            </a:r>
          </a:p>
          <a:p>
            <a:pPr algn="just"/>
            <a:r>
              <a:rPr lang="ru-RU" sz="1200" dirty="0">
                <a:latin typeface="Times New Roman" panose="02020603050405020304" pitchFamily="18" charset="0"/>
                <a:cs typeface="Times New Roman" panose="02020603050405020304" pitchFamily="18" charset="0"/>
              </a:rPr>
              <a:t>ж) несоответствия заявки на участие в закупке, поданной единственным поставщиком (подрядчиком, исполнителем), информация о котором указана в разделе 4 приложения к </a:t>
            </a:r>
            <a:r>
              <a:rPr lang="ru-RU" sz="1200" dirty="0" smtClean="0">
                <a:latin typeface="Times New Roman" panose="02020603050405020304" pitchFamily="18" charset="0"/>
                <a:cs typeface="Times New Roman" panose="02020603050405020304" pitchFamily="18" charset="0"/>
              </a:rPr>
              <a:t>Правилам</a:t>
            </a:r>
            <a:r>
              <a:rPr lang="ru-RU" sz="1200" dirty="0">
                <a:latin typeface="Times New Roman" panose="02020603050405020304" pitchFamily="18" charset="0"/>
                <a:cs typeface="Times New Roman" panose="02020603050405020304" pitchFamily="18" charset="0"/>
              </a:rPr>
              <a:t>, либо информации, предусмотренной подпунктами "е" и "ж" пункта 7 </a:t>
            </a:r>
            <a:r>
              <a:rPr lang="ru-RU" sz="1200" dirty="0" smtClean="0">
                <a:latin typeface="Times New Roman" panose="02020603050405020304" pitchFamily="18" charset="0"/>
                <a:cs typeface="Times New Roman" panose="02020603050405020304" pitchFamily="18" charset="0"/>
              </a:rPr>
              <a:t>Правил</a:t>
            </a:r>
            <a:r>
              <a:rPr lang="ru-RU" sz="1200" dirty="0">
                <a:latin typeface="Times New Roman" panose="02020603050405020304" pitchFamily="18" charset="0"/>
                <a:cs typeface="Times New Roman" panose="02020603050405020304" pitchFamily="18" charset="0"/>
              </a:rPr>
              <a:t>, требованиям извещения об осуществлении закупки (если Федеральным законом предусмотрено извещение об осуществлении закупки) и документации о закупке (если Федеральным законом предусмотрена документация о закупке), а также приглашения принять участие в определении поставщика (подрядчика, исполнителя) (если Федеральным законом предусмотрено приглашение принять участие в определении поставщика (подрядчика, исполнителя);</a:t>
            </a:r>
          </a:p>
          <a:p>
            <a:pPr algn="just"/>
            <a:r>
              <a:rPr lang="ru-RU" sz="1200" dirty="0">
                <a:latin typeface="Times New Roman" panose="02020603050405020304" pitchFamily="18" charset="0"/>
                <a:cs typeface="Times New Roman" panose="02020603050405020304" pitchFamily="18" charset="0"/>
              </a:rPr>
              <a:t>з) несоответствия единственного поставщика (подрядчика, исполнителя), информация о котором указана в разделе 4 приложения к настоящим Правилам, требованиям, установленным в извещении об осуществлении закупки (если </a:t>
            </a:r>
            <a:r>
              <a:rPr lang="ru-RU" sz="1200" dirty="0" smtClean="0">
                <a:latin typeface="Times New Roman" panose="02020603050405020304" pitchFamily="18" charset="0"/>
                <a:cs typeface="Times New Roman" panose="02020603050405020304" pitchFamily="18" charset="0"/>
              </a:rPr>
              <a:t>ФЗ № 44 </a:t>
            </a:r>
            <a:r>
              <a:rPr lang="ru-RU" sz="1200" dirty="0">
                <a:latin typeface="Times New Roman" panose="02020603050405020304" pitchFamily="18" charset="0"/>
                <a:cs typeface="Times New Roman" panose="02020603050405020304" pitchFamily="18" charset="0"/>
              </a:rPr>
              <a:t>предусмотрено извещение об осуществлении закупки) и документации о закупке (если </a:t>
            </a:r>
            <a:r>
              <a:rPr lang="ru-RU" sz="1200" dirty="0" smtClean="0">
                <a:latin typeface="Times New Roman" panose="02020603050405020304" pitchFamily="18" charset="0"/>
                <a:cs typeface="Times New Roman" panose="02020603050405020304" pitchFamily="18" charset="0"/>
              </a:rPr>
              <a:t>ФЗ № 44 </a:t>
            </a:r>
            <a:r>
              <a:rPr lang="ru-RU" sz="1200" dirty="0">
                <a:latin typeface="Times New Roman" panose="02020603050405020304" pitchFamily="18" charset="0"/>
                <a:cs typeface="Times New Roman" panose="02020603050405020304" pitchFamily="18" charset="0"/>
              </a:rPr>
              <a:t>предусмотрена документация о закупке), а также приглашения принять участие в определении поставщика (подрядчика, исполнителя) (если Федеральным законом предусмотрено приглашение принять участие в определении поставщика (подрядчика, исполнителя) в соответствии с частью 1, частями 1.1, 2 и 2.1 (при наличии таких требований) статьи 31 </a:t>
            </a:r>
            <a:r>
              <a:rPr lang="ru-RU" sz="1200" dirty="0" smtClean="0">
                <a:latin typeface="Times New Roman" panose="02020603050405020304" pitchFamily="18" charset="0"/>
                <a:cs typeface="Times New Roman" panose="02020603050405020304" pitchFamily="18" charset="0"/>
              </a:rPr>
              <a:t>ФЗ № 44.</a:t>
            </a:r>
            <a:endParaRPr lang="ru-RU" sz="12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2" y="332656"/>
            <a:ext cx="5900316"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89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720080"/>
          </a:xfrm>
        </p:spPr>
        <p:txBody>
          <a:bodyPr>
            <a:noAutofit/>
          </a:bodyPr>
          <a:lstStyle/>
          <a:p>
            <a:pPr algn="ctr"/>
            <a:r>
              <a:rPr lang="ru-RU" sz="2400" b="1" dirty="0" smtClean="0">
                <a:solidFill>
                  <a:schemeClr val="tx1"/>
                </a:solidFill>
                <a:latin typeface="Times New Roman" panose="02020603050405020304" pitchFamily="18" charset="0"/>
                <a:cs typeface="Times New Roman" panose="02020603050405020304" pitchFamily="18" charset="0"/>
              </a:rPr>
              <a:t>«Симбиоз» законодательства о защите конкуренции и законодательства о контрактной системе</a:t>
            </a:r>
            <a:endParaRPr lang="ru-RU"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2232217050"/>
              </p:ext>
            </p:extLst>
          </p:nvPr>
        </p:nvGraphicFramePr>
        <p:xfrm>
          <a:off x="251520" y="1124744"/>
          <a:ext cx="871296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09280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116632"/>
            <a:ext cx="8784976" cy="369332"/>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Нарушения антимонопольного законодательства условно можно разделить:</a:t>
            </a:r>
            <a:endParaRPr lang="ru-RU" b="1"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316" y="485965"/>
            <a:ext cx="536575" cy="37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63444" y="979894"/>
            <a:ext cx="3544459" cy="36004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anose="02020603050405020304" pitchFamily="18" charset="0"/>
                <a:cs typeface="Times New Roman" panose="02020603050405020304" pitchFamily="18" charset="0"/>
              </a:rPr>
              <a:t>Односторонние</a:t>
            </a: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995936" y="979894"/>
            <a:ext cx="5040560" cy="620379"/>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anose="02020603050405020304" pitchFamily="18" charset="0"/>
                <a:cs typeface="Times New Roman" panose="02020603050405020304" pitchFamily="18" charset="0"/>
              </a:rPr>
              <a:t>Двусторонние – антиконкурентные соглашения</a:t>
            </a:r>
            <a:endParaRPr lang="ru-RU" sz="2000" b="1"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96" y="1412776"/>
            <a:ext cx="3862554" cy="4185761"/>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Нарушение </a:t>
            </a:r>
            <a:r>
              <a:rPr lang="ru-RU" sz="1400" b="1" dirty="0" smtClean="0">
                <a:solidFill>
                  <a:srgbClr val="FF0000"/>
                </a:solidFill>
                <a:latin typeface="Times New Roman" panose="02020603050405020304" pitchFamily="18" charset="0"/>
                <a:cs typeface="Times New Roman" panose="02020603050405020304" pitchFamily="18" charset="0"/>
              </a:rPr>
              <a:t>статьи 17 ФЗ № 135</a:t>
            </a:r>
            <a:r>
              <a:rPr lang="ru-RU" sz="1400" dirty="0" smtClean="0">
                <a:latin typeface="Times New Roman" panose="02020603050405020304" pitchFamily="18" charset="0"/>
                <a:cs typeface="Times New Roman" panose="02020603050405020304" pitchFamily="18" charset="0"/>
              </a:rPr>
              <a:t>, в частности </a:t>
            </a:r>
            <a:r>
              <a:rPr lang="ru-RU" sz="1400" dirty="0">
                <a:latin typeface="Times New Roman" panose="02020603050405020304" pitchFamily="18" charset="0"/>
                <a:cs typeface="Times New Roman" panose="02020603050405020304" pitchFamily="18" charset="0"/>
              </a:rPr>
              <a:t>порядка проведения торгов, в том числе: </a:t>
            </a:r>
          </a:p>
          <a:p>
            <a:pPr algn="just"/>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создание преимущественных условий участия  (например в результате подготовки описания объекта закупки под «одного», сокрытия необходимой для принятия решения об участии в торгах информации, нереальных условий исполнения контракта и последующего  отсутствия контроля за исполнением таких обязательств</a:t>
            </a:r>
            <a:r>
              <a:rPr lang="ru-RU" sz="1400" dirty="0" smtClean="0">
                <a:latin typeface="Times New Roman" panose="02020603050405020304" pitchFamily="18" charset="0"/>
                <a:cs typeface="Times New Roman" panose="02020603050405020304" pitchFamily="18" charset="0"/>
              </a:rPr>
              <a:t>) (пункт 2 части 1 статьи 17 ФЗ № 135);</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нарушение порядка определения победителя, допуск участника в нарушение правил </a:t>
            </a:r>
            <a:r>
              <a:rPr lang="ru-RU" sz="1400" dirty="0" smtClean="0">
                <a:latin typeface="Times New Roman" panose="02020603050405020304" pitchFamily="18" charset="0"/>
                <a:cs typeface="Times New Roman" panose="02020603050405020304" pitchFamily="18" charset="0"/>
              </a:rPr>
              <a:t>торгов (пункт 3 части 1 статьи 17 ФЗ № 135);</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участие </a:t>
            </a:r>
            <a:r>
              <a:rPr lang="ru-RU" sz="1400" dirty="0">
                <a:latin typeface="Times New Roman" panose="02020603050405020304" pitchFamily="18" charset="0"/>
                <a:cs typeface="Times New Roman" panose="02020603050405020304" pitchFamily="18" charset="0"/>
              </a:rPr>
              <a:t>в торгах работника </a:t>
            </a:r>
            <a:r>
              <a:rPr lang="ru-RU" sz="1400" dirty="0" smtClean="0">
                <a:latin typeface="Times New Roman" panose="02020603050405020304" pitchFamily="18" charset="0"/>
                <a:cs typeface="Times New Roman" panose="02020603050405020304" pitchFamily="18" charset="0"/>
              </a:rPr>
              <a:t>заказчика (пункт 4 части 1 статьи 17 ФЗ № 135);</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формирование </a:t>
            </a:r>
            <a:r>
              <a:rPr lang="ru-RU" sz="1400" dirty="0">
                <a:latin typeface="Times New Roman" panose="02020603050405020304" pitchFamily="18" charset="0"/>
                <a:cs typeface="Times New Roman" panose="02020603050405020304" pitchFamily="18" charset="0"/>
              </a:rPr>
              <a:t>лота без учета функциональной и технологической связи товаров, работ, </a:t>
            </a:r>
            <a:r>
              <a:rPr lang="ru-RU" sz="1400" dirty="0" smtClean="0">
                <a:latin typeface="Times New Roman" panose="02020603050405020304" pitchFamily="18" charset="0"/>
                <a:cs typeface="Times New Roman" panose="02020603050405020304" pitchFamily="18" charset="0"/>
              </a:rPr>
              <a:t>услуг (часть 3 статьи 17 ФЗ № 135).</a:t>
            </a:r>
            <a:endParaRPr lang="ru-RU" sz="1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983814" y="1674575"/>
            <a:ext cx="5040560" cy="4832092"/>
          </a:xfrm>
          <a:prstGeom prst="rect">
            <a:avLst/>
          </a:prstGeom>
          <a:noFill/>
        </p:spPr>
        <p:txBody>
          <a:bodyPr wrap="square" rtlCol="0">
            <a:spAutoFit/>
          </a:bodyPr>
          <a:lstStyle/>
          <a:p>
            <a:pPr algn="just"/>
            <a:r>
              <a:rPr lang="ru-RU" sz="1400" b="1" dirty="0" smtClean="0">
                <a:solidFill>
                  <a:srgbClr val="FF0000"/>
                </a:solidFill>
                <a:latin typeface="Times New Roman" panose="02020603050405020304" pitchFamily="18" charset="0"/>
                <a:cs typeface="Times New Roman" panose="02020603050405020304" pitchFamily="18" charset="0"/>
              </a:rPr>
              <a:t>Статья 16 ФЗ № 135: </a:t>
            </a:r>
            <a:r>
              <a:rPr lang="ru-RU" sz="1400" dirty="0" smtClean="0">
                <a:latin typeface="Times New Roman" panose="02020603050405020304" pitchFamily="18" charset="0"/>
                <a:cs typeface="Times New Roman" panose="02020603050405020304" pitchFamily="18" charset="0"/>
              </a:rPr>
              <a:t>Запрещены соглашения между ФОИВ, ОИВ субъекта РФ, ОМСУ и осуществляющими их функции органами или организациями, государственными внебюджетными фондами, ЦБ РФ или между ними и хоз. субъектами, если такие соглашения приводят к недопущению, устранению конкуренции, в частности</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к ограничению доступа на товарный рынок, выхода из товарного рынка или устранению с него хозяйствующих </a:t>
            </a:r>
            <a:r>
              <a:rPr lang="ru-RU" sz="1400" dirty="0" smtClean="0">
                <a:latin typeface="Times New Roman" panose="02020603050405020304" pitchFamily="18" charset="0"/>
                <a:cs typeface="Times New Roman" panose="02020603050405020304" pitchFamily="18" charset="0"/>
              </a:rPr>
              <a:t>субъектов</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(пункт 4 статьи 16 ФЗ № 135).</a:t>
            </a:r>
          </a:p>
          <a:p>
            <a:pPr algn="just"/>
            <a:r>
              <a:rPr lang="ru-RU" sz="1400" b="1" dirty="0" smtClean="0">
                <a:solidFill>
                  <a:srgbClr val="FF0000"/>
                </a:solidFill>
                <a:latin typeface="Times New Roman" panose="02020603050405020304" pitchFamily="18" charset="0"/>
                <a:cs typeface="Times New Roman" panose="02020603050405020304" pitchFamily="18" charset="0"/>
              </a:rPr>
              <a:t>Пункт 1 части 1 статьи 17 ФЗ № 135</a:t>
            </a:r>
            <a:r>
              <a:rPr lang="ru-RU" sz="1400" b="1" dirty="0">
                <a:solidFill>
                  <a:srgbClr val="FF0000"/>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Координация организаторами торгов, запроса котировок, запроса предложений или заказчиками деятельности их участников, а также заключение соглашений между организаторами торгов и (или) заказчиками с участниками этих торгов, если такие соглашения имеют своей целью либо приводят или могут привести к ограничению конкуренции и (или) созданию преимущественных условий для каких-либо участников, если иное не предусмотрено законодательством Российской </a:t>
            </a:r>
            <a:r>
              <a:rPr lang="ru-RU" sz="1400" dirty="0" smtClean="0">
                <a:latin typeface="Times New Roman" panose="02020603050405020304" pitchFamily="18" charset="0"/>
                <a:cs typeface="Times New Roman" panose="02020603050405020304" pitchFamily="18" charset="0"/>
              </a:rPr>
              <a:t>Федерации.</a:t>
            </a:r>
          </a:p>
          <a:p>
            <a:pPr algn="just"/>
            <a:endParaRPr lang="ru-RU" sz="1400" dirty="0">
              <a:latin typeface="Times New Roman" panose="02020603050405020304" pitchFamily="18" charset="0"/>
              <a:cs typeface="Times New Roman" panose="02020603050405020304" pitchFamily="18" charset="0"/>
            </a:endParaRPr>
          </a:p>
          <a:p>
            <a:pPr algn="just"/>
            <a:endParaRPr lang="ru-RU" sz="1400" b="1" dirty="0">
              <a:solidFill>
                <a:srgbClr val="FF0000"/>
              </a:solidFill>
              <a:latin typeface="Times New Roman" panose="02020603050405020304" pitchFamily="18" charset="0"/>
              <a:cs typeface="Times New Roman" panose="02020603050405020304" pitchFamily="18" charset="0"/>
            </a:endParaRPr>
          </a:p>
          <a:p>
            <a:endParaRPr lang="ru-RU" sz="1400"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05" y="534864"/>
            <a:ext cx="536575" cy="32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502" y="5805264"/>
            <a:ext cx="3961311" cy="9244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rgbClr val="FF0000"/>
                </a:solidFill>
                <a:latin typeface="Times New Roman" panose="02020603050405020304" pitchFamily="18" charset="0"/>
                <a:cs typeface="Times New Roman" panose="02020603050405020304" pitchFamily="18" charset="0"/>
              </a:rPr>
              <a:t>Субъекты контроля </a:t>
            </a:r>
            <a:r>
              <a:rPr lang="ru-RU" sz="1400" dirty="0" smtClean="0">
                <a:solidFill>
                  <a:schemeClr val="tx1"/>
                </a:solidFill>
                <a:latin typeface="Times New Roman" panose="02020603050405020304" pitchFamily="18" charset="0"/>
                <a:cs typeface="Times New Roman" panose="02020603050405020304" pitchFamily="18" charset="0"/>
              </a:rPr>
              <a:t>– государственный или муниципальный заказчик, заказчик, организатор торгов.</a:t>
            </a:r>
            <a:r>
              <a:rPr lang="ru-RU" sz="1400" dirty="0" smtClean="0">
                <a:latin typeface="Times New Roman" panose="02020603050405020304" pitchFamily="18" charset="0"/>
                <a:cs typeface="Times New Roman" panose="02020603050405020304" pitchFamily="18" charset="0"/>
              </a:rPr>
              <a:t>Суб</a:t>
            </a:r>
            <a:endParaRPr lang="ru-RU" sz="14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278524" y="5805263"/>
            <a:ext cx="4740406" cy="924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smtClean="0">
                <a:solidFill>
                  <a:srgbClr val="FF0000"/>
                </a:solidFill>
                <a:latin typeface="Times New Roman" panose="02020603050405020304" pitchFamily="18" charset="0"/>
                <a:cs typeface="Times New Roman" panose="02020603050405020304" pitchFamily="18" charset="0"/>
              </a:rPr>
              <a:t>Субъекты контроля:</a:t>
            </a:r>
            <a:r>
              <a:rPr lang="ru-RU" sz="1400" dirty="0" smtClean="0">
                <a:solidFill>
                  <a:schemeClr val="tx1"/>
                </a:solidFill>
                <a:latin typeface="Times New Roman" panose="02020603050405020304" pitchFamily="18" charset="0"/>
                <a:cs typeface="Times New Roman" panose="02020603050405020304" pitchFamily="18" charset="0"/>
              </a:rPr>
              <a:t> государственный </a:t>
            </a:r>
            <a:r>
              <a:rPr lang="ru-RU" sz="1400" dirty="0">
                <a:solidFill>
                  <a:schemeClr val="tx1"/>
                </a:solidFill>
                <a:latin typeface="Times New Roman" panose="02020603050405020304" pitchFamily="18" charset="0"/>
                <a:cs typeface="Times New Roman" panose="02020603050405020304" pitchFamily="18" charset="0"/>
              </a:rPr>
              <a:t>или муниципальный заказчик, заказчик, организатор </a:t>
            </a:r>
            <a:r>
              <a:rPr lang="ru-RU" sz="1400" dirty="0" smtClean="0">
                <a:solidFill>
                  <a:schemeClr val="tx1"/>
                </a:solidFill>
                <a:latin typeface="Times New Roman" panose="02020603050405020304" pitchFamily="18" charset="0"/>
                <a:cs typeface="Times New Roman" panose="02020603050405020304" pitchFamily="18" charset="0"/>
              </a:rPr>
              <a:t>торгов, хозяйствующие субъекты, и лица, поименованные в статье 16 ФЗ № 135</a:t>
            </a:r>
            <a:endParaRPr lang="ru-RU"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315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347" y="908720"/>
            <a:ext cx="8856984" cy="2304256"/>
          </a:xfrm>
        </p:spPr>
        <p:txBody>
          <a:bodyPr>
            <a:normAutofit fontScale="90000"/>
          </a:bodyPr>
          <a:lstStyle/>
          <a:p>
            <a:pPr algn="ctr"/>
            <a:r>
              <a:rPr lang="ru-RU" sz="2200" b="1" dirty="0" smtClean="0">
                <a:solidFill>
                  <a:srgbClr val="FF0000"/>
                </a:solidFill>
                <a:latin typeface="Times New Roman" panose="02020603050405020304" pitchFamily="18" charset="0"/>
                <a:cs typeface="Times New Roman" panose="02020603050405020304" pitchFamily="18" charset="0"/>
              </a:rPr>
              <a:t>ЗАПРЕЩЕНЫ!!! </a:t>
            </a:r>
            <a:r>
              <a:rPr lang="ru-RU" sz="3100" b="1" dirty="0" smtClean="0">
                <a:solidFill>
                  <a:srgbClr val="FF0000"/>
                </a:solidFill>
                <a:latin typeface="Times New Roman" panose="02020603050405020304" pitchFamily="18" charset="0"/>
                <a:cs typeface="Times New Roman" panose="02020603050405020304" pitchFamily="18" charset="0"/>
              </a:rPr>
              <a:t/>
            </a:r>
            <a:br>
              <a:rPr lang="ru-RU" sz="3100" b="1" dirty="0" smtClean="0">
                <a:solidFill>
                  <a:srgbClr val="FF0000"/>
                </a:solidFill>
                <a:latin typeface="Times New Roman" panose="02020603050405020304" pitchFamily="18" charset="0"/>
                <a:cs typeface="Times New Roman" panose="02020603050405020304" pitchFamily="18" charset="0"/>
              </a:rPr>
            </a:br>
            <a:r>
              <a:rPr lang="ru-RU" sz="3100" b="1" dirty="0" smtClean="0">
                <a:solidFill>
                  <a:schemeClr val="tx1"/>
                </a:solidFill>
                <a:latin typeface="Times New Roman" panose="02020603050405020304" pitchFamily="18" charset="0"/>
                <a:cs typeface="Times New Roman" panose="02020603050405020304" pitchFamily="18" charset="0"/>
              </a:rPr>
              <a:t>КАРТЕЛИ</a:t>
            </a:r>
            <a:r>
              <a:rPr lang="ru-RU" sz="2000" dirty="0" smtClean="0">
                <a:solidFill>
                  <a:schemeClr val="tx1"/>
                </a:solidFill>
                <a:latin typeface="Times New Roman" panose="02020603050405020304" pitchFamily="18" charset="0"/>
                <a:cs typeface="Times New Roman" panose="02020603050405020304" pitchFamily="18" charset="0"/>
              </a:rPr>
              <a:t/>
            </a:r>
            <a:br>
              <a:rPr lang="ru-RU" sz="2000" dirty="0" smtClean="0">
                <a:solidFill>
                  <a:schemeClr val="tx1"/>
                </a:solidFill>
                <a:latin typeface="Times New Roman" panose="02020603050405020304" pitchFamily="18" charset="0"/>
                <a:cs typeface="Times New Roman" panose="02020603050405020304" pitchFamily="18" charset="0"/>
              </a:rPr>
            </a:br>
            <a:r>
              <a:rPr lang="ru-RU" sz="2000" dirty="0" smtClean="0">
                <a:solidFill>
                  <a:schemeClr val="tx1"/>
                </a:solidFill>
                <a:latin typeface="Times New Roman" panose="02020603050405020304" pitchFamily="18" charset="0"/>
                <a:cs typeface="Times New Roman" panose="02020603050405020304" pitchFamily="18" charset="0"/>
              </a:rPr>
              <a:t> </a:t>
            </a:r>
            <a:r>
              <a:rPr lang="ru-RU" sz="1300" dirty="0">
                <a:solidFill>
                  <a:schemeClr val="tx1"/>
                </a:solidFill>
                <a:latin typeface="Times New Roman" panose="02020603050405020304" pitchFamily="18" charset="0"/>
                <a:cs typeface="Times New Roman" panose="02020603050405020304" pitchFamily="18" charset="0"/>
              </a:rPr>
              <a:t>соглашения </a:t>
            </a:r>
            <a:r>
              <a:rPr lang="ru-RU" sz="1300" u="sng" dirty="0">
                <a:solidFill>
                  <a:schemeClr val="tx1"/>
                </a:solidFill>
                <a:latin typeface="Times New Roman" panose="02020603050405020304" pitchFamily="18" charset="0"/>
                <a:cs typeface="Times New Roman" panose="02020603050405020304" pitchFamily="18" charset="0"/>
              </a:rPr>
              <a:t>между хозяйствующими субъектами-конкурентами</a:t>
            </a:r>
            <a:r>
              <a:rPr lang="ru-RU" sz="1300" dirty="0">
                <a:solidFill>
                  <a:schemeClr val="tx1"/>
                </a:solidFill>
                <a:latin typeface="Times New Roman" panose="02020603050405020304" pitchFamily="18" charset="0"/>
                <a:cs typeface="Times New Roman" panose="02020603050405020304" pitchFamily="18" charset="0"/>
              </a:rPr>
              <a:t>, то есть между хозяйствующими субъектами, осуществляющими продажу товаров на одном товарном рынке, или между хозяйствующими субъектами, осуществляющими приобретение товаров на одном товарном рынке, если такие соглашения приводят или могут привести к:</a:t>
            </a:r>
            <a:br>
              <a:rPr lang="ru-RU" sz="1300" dirty="0">
                <a:solidFill>
                  <a:schemeClr val="tx1"/>
                </a:solidFill>
                <a:latin typeface="Times New Roman" panose="02020603050405020304" pitchFamily="18" charset="0"/>
                <a:cs typeface="Times New Roman" panose="02020603050405020304" pitchFamily="18" charset="0"/>
              </a:rPr>
            </a:br>
            <a:r>
              <a:rPr lang="ru-RU" sz="1300" dirty="0" smtClean="0">
                <a:solidFill>
                  <a:schemeClr val="tx1"/>
                </a:solidFill>
                <a:latin typeface="Times New Roman" panose="02020603050405020304" pitchFamily="18" charset="0"/>
                <a:cs typeface="Times New Roman" panose="02020603050405020304" pitchFamily="18" charset="0"/>
              </a:rPr>
              <a:t>1</a:t>
            </a:r>
            <a:r>
              <a:rPr lang="ru-RU" sz="1300" dirty="0">
                <a:solidFill>
                  <a:schemeClr val="tx1"/>
                </a:solidFill>
                <a:latin typeface="Times New Roman" panose="02020603050405020304" pitchFamily="18" charset="0"/>
                <a:cs typeface="Times New Roman" panose="02020603050405020304" pitchFamily="18" charset="0"/>
              </a:rPr>
              <a:t>) установлению или поддержанию цен (тарифов), скидок, надбавок (доплат) и (или) наценок;</a:t>
            </a:r>
            <a:br>
              <a:rPr lang="ru-RU" sz="1300" dirty="0">
                <a:solidFill>
                  <a:schemeClr val="tx1"/>
                </a:solidFill>
                <a:latin typeface="Times New Roman" panose="02020603050405020304" pitchFamily="18" charset="0"/>
                <a:cs typeface="Times New Roman" panose="02020603050405020304" pitchFamily="18" charset="0"/>
              </a:rPr>
            </a:br>
            <a:r>
              <a:rPr lang="ru-RU" sz="1300" dirty="0">
                <a:solidFill>
                  <a:schemeClr val="tx1"/>
                </a:solidFill>
                <a:latin typeface="Times New Roman" panose="02020603050405020304" pitchFamily="18" charset="0"/>
                <a:cs typeface="Times New Roman" panose="02020603050405020304" pitchFamily="18" charset="0"/>
              </a:rPr>
              <a:t>2) повышению, снижению или поддержанию цен на торгах;</a:t>
            </a:r>
            <a:br>
              <a:rPr lang="ru-RU" sz="1300" dirty="0">
                <a:solidFill>
                  <a:schemeClr val="tx1"/>
                </a:solidFill>
                <a:latin typeface="Times New Roman" panose="02020603050405020304" pitchFamily="18" charset="0"/>
                <a:cs typeface="Times New Roman" panose="02020603050405020304" pitchFamily="18" charset="0"/>
              </a:rPr>
            </a:br>
            <a:r>
              <a:rPr lang="ru-RU" sz="1300" dirty="0">
                <a:solidFill>
                  <a:schemeClr val="tx1"/>
                </a:solidFill>
                <a:latin typeface="Times New Roman" panose="02020603050405020304" pitchFamily="18" charset="0"/>
                <a:cs typeface="Times New Roman" panose="02020603050405020304" pitchFamily="18" charset="0"/>
              </a:rPr>
              <a:t>3) разделу товарного рынка по территориальному принципу, объему продажи или покупки товаров, ассортименту реализуемых товаров либо составу продавцов или покупателей (заказчиков);</a:t>
            </a:r>
            <a:br>
              <a:rPr lang="ru-RU" sz="1300" dirty="0">
                <a:solidFill>
                  <a:schemeClr val="tx1"/>
                </a:solidFill>
                <a:latin typeface="Times New Roman" panose="02020603050405020304" pitchFamily="18" charset="0"/>
                <a:cs typeface="Times New Roman" panose="02020603050405020304" pitchFamily="18" charset="0"/>
              </a:rPr>
            </a:br>
            <a:r>
              <a:rPr lang="ru-RU" sz="1300" dirty="0">
                <a:solidFill>
                  <a:schemeClr val="tx1"/>
                </a:solidFill>
                <a:latin typeface="Times New Roman" panose="02020603050405020304" pitchFamily="18" charset="0"/>
                <a:cs typeface="Times New Roman" panose="02020603050405020304" pitchFamily="18" charset="0"/>
              </a:rPr>
              <a:t>4) сокращению или прекращению производства товаров;</a:t>
            </a:r>
            <a:br>
              <a:rPr lang="ru-RU" sz="1300" dirty="0">
                <a:solidFill>
                  <a:schemeClr val="tx1"/>
                </a:solidFill>
                <a:latin typeface="Times New Roman" panose="02020603050405020304" pitchFamily="18" charset="0"/>
                <a:cs typeface="Times New Roman" panose="02020603050405020304" pitchFamily="18" charset="0"/>
              </a:rPr>
            </a:br>
            <a:r>
              <a:rPr lang="ru-RU" sz="1300" dirty="0">
                <a:solidFill>
                  <a:schemeClr val="tx1"/>
                </a:solidFill>
                <a:latin typeface="Times New Roman" panose="02020603050405020304" pitchFamily="18" charset="0"/>
                <a:cs typeface="Times New Roman" panose="02020603050405020304" pitchFamily="18" charset="0"/>
              </a:rPr>
              <a:t>5) отказу от заключения договоров с определенными продавцами или покупателями (заказчиками).</a:t>
            </a:r>
            <a:br>
              <a:rPr lang="ru-RU" sz="1300" dirty="0">
                <a:solidFill>
                  <a:schemeClr val="tx1"/>
                </a:solidFill>
                <a:latin typeface="Times New Roman" panose="02020603050405020304" pitchFamily="18" charset="0"/>
                <a:cs typeface="Times New Roman" panose="02020603050405020304" pitchFamily="18" charset="0"/>
              </a:rPr>
            </a:br>
            <a:r>
              <a:rPr lang="ru-RU" sz="1300" dirty="0" smtClean="0">
                <a:solidFill>
                  <a:schemeClr val="tx1"/>
                </a:solidFill>
                <a:latin typeface="Times New Roman" panose="02020603050405020304" pitchFamily="18" charset="0"/>
                <a:cs typeface="Times New Roman" panose="02020603050405020304" pitchFamily="18" charset="0"/>
              </a:rPr>
              <a:t/>
            </a:r>
            <a:br>
              <a:rPr lang="ru-RU" sz="1300" dirty="0" smtClean="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
            </a:r>
            <a:br>
              <a:rPr lang="ru-RU" sz="2000" dirty="0">
                <a:solidFill>
                  <a:schemeClr val="tx1"/>
                </a:solidFill>
                <a:latin typeface="Times New Roman" panose="02020603050405020304" pitchFamily="18" charset="0"/>
                <a:cs typeface="Times New Roman" panose="02020603050405020304" pitchFamily="18" charset="0"/>
              </a:rPr>
            </a:br>
            <a:r>
              <a:rPr lang="ru-RU" dirty="0"/>
              <a:t/>
            </a:r>
            <a:br>
              <a:rPr lang="ru-RU" dirty="0"/>
            </a:br>
            <a:endParaRPr lang="ru-RU" dirty="0"/>
          </a:p>
        </p:txBody>
      </p:sp>
      <p:sp>
        <p:nvSpPr>
          <p:cNvPr id="4" name="TextBox 3"/>
          <p:cNvSpPr txBox="1"/>
          <p:nvPr/>
        </p:nvSpPr>
        <p:spPr>
          <a:xfrm>
            <a:off x="107504" y="2638920"/>
            <a:ext cx="8784976" cy="707886"/>
          </a:xfrm>
          <a:prstGeom prst="rect">
            <a:avLst/>
          </a:prstGeom>
          <a:noFill/>
        </p:spPr>
        <p:txBody>
          <a:bodyPr wrap="square" rtlCol="0">
            <a:spAutoFit/>
          </a:bodyPr>
          <a:lstStyle/>
          <a:p>
            <a:pPr algn="ctr"/>
            <a:r>
              <a:rPr lang="ru-RU" sz="2000" dirty="0" smtClean="0">
                <a:solidFill>
                  <a:srgbClr val="0070C0"/>
                </a:solidFill>
                <a:latin typeface="Times New Roman" panose="02020603050405020304" pitchFamily="18" charset="0"/>
                <a:cs typeface="Times New Roman" panose="02020603050405020304" pitchFamily="18" charset="0"/>
              </a:rPr>
              <a:t>запрет «</a:t>
            </a:r>
            <a:r>
              <a:rPr lang="en-US" sz="2000" dirty="0" smtClean="0">
                <a:solidFill>
                  <a:srgbClr val="0070C0"/>
                </a:solidFill>
                <a:latin typeface="Times New Roman" panose="02020603050405020304" pitchFamily="18" charset="0"/>
                <a:cs typeface="Times New Roman" panose="02020603050405020304" pitchFamily="18" charset="0"/>
              </a:rPr>
              <a:t>per se</a:t>
            </a:r>
            <a:r>
              <a:rPr lang="ru-RU" sz="2000" dirty="0" smtClean="0">
                <a:solidFill>
                  <a:srgbClr val="0070C0"/>
                </a:solidFill>
                <a:latin typeface="Times New Roman" panose="02020603050405020304" pitchFamily="18" charset="0"/>
                <a:cs typeface="Times New Roman" panose="02020603050405020304" pitchFamily="18" charset="0"/>
              </a:rPr>
              <a:t>», нет необходимости доказывать наступление последствий, исключения: части 7 и 8 статьи 11 ФЗ № 135</a:t>
            </a:r>
          </a:p>
        </p:txBody>
      </p:sp>
      <p:sp>
        <p:nvSpPr>
          <p:cNvPr id="6" name="TextBox 5"/>
          <p:cNvSpPr txBox="1"/>
          <p:nvPr/>
        </p:nvSpPr>
        <p:spPr>
          <a:xfrm>
            <a:off x="251520" y="3344311"/>
            <a:ext cx="5328592" cy="2893100"/>
          </a:xfrm>
          <a:prstGeom prst="rect">
            <a:avLst/>
          </a:prstGeom>
          <a:noFill/>
        </p:spPr>
        <p:txBody>
          <a:bodyPr wrap="square" rtlCol="0">
            <a:spAutoFit/>
          </a:bodyPr>
          <a:lstStyle/>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являются латентными правонарушениями;</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наносят </a:t>
            </a:r>
            <a:r>
              <a:rPr lang="ru-RU" sz="1400" dirty="0">
                <a:latin typeface="Times New Roman" panose="02020603050405020304" pitchFamily="18" charset="0"/>
                <a:cs typeface="Times New Roman" panose="02020603050405020304" pitchFamily="18" charset="0"/>
              </a:rPr>
              <a:t>ежегодный ущерб государству в размере 1,5-2 % внутреннего валового продукта</a:t>
            </a:r>
            <a:r>
              <a:rPr lang="ru-RU"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б</a:t>
            </a:r>
            <a:r>
              <a:rPr lang="ru-RU" sz="1400" dirty="0" smtClean="0">
                <a:latin typeface="Times New Roman" panose="02020603050405020304" pitchFamily="18" charset="0"/>
                <a:cs typeface="Times New Roman" panose="02020603050405020304" pitchFamily="18" charset="0"/>
              </a:rPr>
              <a:t>олее 80 % дел о картелях – это картели на торгах;</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сферы, где чаще встречаются: дорожное строительство, изделия медицинского назначения и лекарства, продукты питания;</a:t>
            </a:r>
          </a:p>
          <a:p>
            <a:pPr marL="28575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при </a:t>
            </a:r>
            <a:r>
              <a:rPr lang="ru-RU" sz="1400" dirty="0">
                <a:latin typeface="Times New Roman" panose="02020603050405020304" pitchFamily="18" charset="0"/>
                <a:cs typeface="Times New Roman" panose="02020603050405020304" pitchFamily="18" charset="0"/>
              </a:rPr>
              <a:t>рассмотрении вопроса о наличии/отсутствии </a:t>
            </a:r>
            <a:r>
              <a:rPr lang="ru-RU" sz="1400" dirty="0" smtClean="0">
                <a:latin typeface="Times New Roman" panose="02020603050405020304" pitchFamily="18" charset="0"/>
                <a:cs typeface="Times New Roman" panose="02020603050405020304" pitchFamily="18" charset="0"/>
              </a:rPr>
              <a:t>картеля </a:t>
            </a:r>
            <a:r>
              <a:rPr lang="ru-RU" sz="1400" dirty="0">
                <a:latin typeface="Times New Roman" panose="02020603050405020304" pitchFamily="18" charset="0"/>
                <a:cs typeface="Times New Roman" panose="02020603050405020304" pitchFamily="18" charset="0"/>
              </a:rPr>
              <a:t>учитываются модель поведения участников в торгах, наличие письменной или устной коммуникации, переписка по электронной почте, подача заявок и ценовых предложений с одного </a:t>
            </a:r>
            <a:r>
              <a:rPr lang="ru-RU" sz="1400" dirty="0" smtClean="0">
                <a:latin typeface="Times New Roman" panose="02020603050405020304" pitchFamily="18" charset="0"/>
                <a:cs typeface="Times New Roman" panose="02020603050405020304" pitchFamily="18" charset="0"/>
              </a:rPr>
              <a:t>IP-адреса, свойства файлов заявок, хранение печатей разных организаций у одного участника закупок  </a:t>
            </a:r>
            <a:r>
              <a:rPr lang="ru-RU" sz="1400" dirty="0">
                <a:latin typeface="Times New Roman" panose="02020603050405020304" pitchFamily="18" charset="0"/>
                <a:cs typeface="Times New Roman" panose="02020603050405020304" pitchFamily="18" charset="0"/>
              </a:rPr>
              <a:t>и т.д.</a:t>
            </a:r>
          </a:p>
        </p:txBody>
      </p:sp>
      <p:sp>
        <p:nvSpPr>
          <p:cNvPr id="8" name="Прямоугольник 7"/>
          <p:cNvSpPr/>
          <p:nvPr/>
        </p:nvSpPr>
        <p:spPr>
          <a:xfrm>
            <a:off x="5940152" y="3454023"/>
            <a:ext cx="2952328" cy="432048"/>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Статья 178 УК РФ</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904036" y="3922081"/>
            <a:ext cx="3060449" cy="1354217"/>
          </a:xfrm>
          <a:prstGeom prst="rect">
            <a:avLst/>
          </a:prstGeom>
          <a:noFill/>
        </p:spPr>
        <p:txBody>
          <a:bodyPr wrap="square" rtlCol="0">
            <a:spAutoFit/>
          </a:bodyPr>
          <a:lstStyle/>
          <a:p>
            <a:pPr algn="ctr"/>
            <a:r>
              <a:rPr lang="ru-RU" sz="1000" dirty="0" smtClean="0">
                <a:latin typeface="Times New Roman" panose="02020603050405020304" pitchFamily="18" charset="0"/>
                <a:cs typeface="Times New Roman" panose="02020603050405020304" pitchFamily="18" charset="0"/>
              </a:rPr>
              <a:t>1) для привлечения к уголовной ответственности необходимо доказать, что картель причинил крупный ущерб – &gt;10 млн. рублей, либо участники картеля извлекли доход &gt;50 млн. рублей;</a:t>
            </a:r>
          </a:p>
          <a:p>
            <a:pPr algn="ctr"/>
            <a:r>
              <a:rPr lang="ru-RU" sz="1000" dirty="0" smtClean="0">
                <a:latin typeface="Times New Roman" panose="02020603050405020304" pitchFamily="18" charset="0"/>
                <a:cs typeface="Times New Roman" panose="02020603050405020304" pitchFamily="18" charset="0"/>
              </a:rPr>
              <a:t>2) Чаще всего совершается преступление с использованием служебного положения (пункт а части 2 статьи 178 УК РФ) </a:t>
            </a:r>
          </a:p>
          <a:p>
            <a:pPr algn="ctr"/>
            <a:endParaRPr lang="ru-RU" sz="12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958990" y="5157192"/>
            <a:ext cx="2952327" cy="432048"/>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anose="02020603050405020304" pitchFamily="18" charset="0"/>
                <a:cs typeface="Times New Roman" panose="02020603050405020304" pitchFamily="18" charset="0"/>
              </a:rPr>
              <a:t>Часть 2 статьи 14.32 КоАП РФ</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760132" y="5733256"/>
            <a:ext cx="3312367" cy="861774"/>
          </a:xfrm>
          <a:prstGeom prst="rect">
            <a:avLst/>
          </a:prstGeom>
          <a:noFill/>
        </p:spPr>
        <p:txBody>
          <a:bodyPr wrap="square" rtlCol="0">
            <a:spAutoFit/>
          </a:bodyPr>
          <a:lstStyle/>
          <a:p>
            <a:pPr algn="ctr"/>
            <a:r>
              <a:rPr lang="ru-RU" sz="1000" dirty="0" smtClean="0">
                <a:latin typeface="Times New Roman" panose="02020603050405020304" pitchFamily="18" charset="0"/>
                <a:cs typeface="Times New Roman" panose="02020603050405020304" pitchFamily="18" charset="0"/>
              </a:rPr>
              <a:t>Субъекты: должностное лицо и юридическое лицо</a:t>
            </a:r>
          </a:p>
          <a:p>
            <a:pPr algn="ctr"/>
            <a:r>
              <a:rPr lang="ru-RU" sz="1000" dirty="0" smtClean="0">
                <a:latin typeface="Times New Roman" panose="02020603050405020304" pitchFamily="18" charset="0"/>
                <a:cs typeface="Times New Roman" panose="02020603050405020304" pitchFamily="18" charset="0"/>
              </a:rPr>
              <a:t>Повод к возбуждению дела: решение ФАС России или ТО</a:t>
            </a:r>
          </a:p>
          <a:p>
            <a:pPr algn="ctr"/>
            <a:r>
              <a:rPr lang="ru-RU" sz="1000" dirty="0" smtClean="0">
                <a:latin typeface="Times New Roman" panose="02020603050405020304" pitchFamily="18" charset="0"/>
                <a:cs typeface="Times New Roman" panose="02020603050405020304" pitchFamily="18" charset="0"/>
              </a:rPr>
              <a:t>Срок давности: 1 год с даты вынесения решения антимонопольного органа </a:t>
            </a:r>
          </a:p>
        </p:txBody>
      </p:sp>
    </p:spTree>
    <p:extLst>
      <p:ext uri="{BB962C8B-B14F-4D97-AF65-F5344CB8AC3E}">
        <p14:creationId xmlns:p14="http://schemas.microsoft.com/office/powerpoint/2010/main" val="2178602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936104"/>
          </a:xfrm>
        </p:spPr>
        <p:txBody>
          <a:bodyPr>
            <a:normAutofit fontScale="90000"/>
          </a:bodyPr>
          <a:lstStyle/>
          <a:p>
            <a:pPr algn="ctr"/>
            <a:r>
              <a:rPr lang="ru-RU" sz="1800" b="1" dirty="0" smtClean="0">
                <a:solidFill>
                  <a:schemeClr val="tx1"/>
                </a:solidFill>
                <a:latin typeface="Times New Roman" panose="02020603050405020304" pitchFamily="18" charset="0"/>
                <a:cs typeface="Times New Roman" panose="02020603050405020304" pitchFamily="18" charset="0"/>
              </a:rPr>
              <a:t>Письмо Министерства финансов </a:t>
            </a:r>
            <a:r>
              <a:rPr lang="ru-RU" sz="1800" b="1" dirty="0">
                <a:solidFill>
                  <a:schemeClr val="tx1"/>
                </a:solidFill>
                <a:latin typeface="Times New Roman" panose="02020603050405020304" pitchFamily="18" charset="0"/>
                <a:cs typeface="Times New Roman" panose="02020603050405020304" pitchFamily="18" charset="0"/>
              </a:rPr>
              <a:t>Российской Федерации </a:t>
            </a:r>
            <a:r>
              <a:rPr lang="ru-RU" sz="1800" b="1" dirty="0" smtClean="0">
                <a:solidFill>
                  <a:schemeClr val="tx1"/>
                </a:solidFill>
                <a:latin typeface="Times New Roman" panose="02020603050405020304" pitchFamily="18" charset="0"/>
                <a:cs typeface="Times New Roman" panose="02020603050405020304" pitchFamily="18" charset="0"/>
              </a:rPr>
              <a:t/>
            </a:r>
            <a:br>
              <a:rPr lang="ru-RU" sz="1800" b="1" dirty="0" smtClean="0">
                <a:solidFill>
                  <a:schemeClr val="tx1"/>
                </a:solidFill>
                <a:latin typeface="Times New Roman" panose="02020603050405020304" pitchFamily="18" charset="0"/>
                <a:cs typeface="Times New Roman" panose="02020603050405020304" pitchFamily="18" charset="0"/>
              </a:rPr>
            </a:br>
            <a:r>
              <a:rPr lang="ru-RU" sz="1800" b="1" dirty="0" smtClean="0">
                <a:solidFill>
                  <a:schemeClr val="tx1"/>
                </a:solidFill>
                <a:latin typeface="Times New Roman" panose="02020603050405020304" pitchFamily="18" charset="0"/>
                <a:cs typeface="Times New Roman" panose="02020603050405020304" pitchFamily="18" charset="0"/>
              </a:rPr>
              <a:t>от </a:t>
            </a:r>
            <a:r>
              <a:rPr lang="ru-RU" sz="1800" b="1" dirty="0">
                <a:solidFill>
                  <a:schemeClr val="tx1"/>
                </a:solidFill>
                <a:latin typeface="Times New Roman" panose="02020603050405020304" pitchFamily="18" charset="0"/>
                <a:cs typeface="Times New Roman" panose="02020603050405020304" pitchFamily="18" charset="0"/>
              </a:rPr>
              <a:t>13.09.2017 № </a:t>
            </a:r>
            <a:r>
              <a:rPr lang="ru-RU" sz="1800" b="1" dirty="0" smtClean="0">
                <a:solidFill>
                  <a:schemeClr val="tx1"/>
                </a:solidFill>
                <a:latin typeface="Times New Roman" panose="02020603050405020304" pitchFamily="18" charset="0"/>
                <a:cs typeface="Times New Roman" panose="02020603050405020304" pitchFamily="18" charset="0"/>
              </a:rPr>
              <a:t>24-05-08/59009, Письмо Министерства экономического развития Российской Федерации от 15.12.2016 № Д28и-3287</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3508" y="1772816"/>
            <a:ext cx="8856984" cy="5256584"/>
          </a:xfrm>
        </p:spPr>
        <p:txBody>
          <a:bodyPr>
            <a:normAutofit/>
          </a:bodyPr>
          <a:lstStyle/>
          <a:p>
            <a:pPr marL="109728" indent="0" algn="just">
              <a:buNone/>
            </a:pPr>
            <a:r>
              <a:rPr lang="ru-RU" sz="1700" dirty="0" smtClean="0">
                <a:latin typeface="Times New Roman" panose="02020603050405020304" pitchFamily="18" charset="0"/>
                <a:cs typeface="Times New Roman" panose="02020603050405020304" pitchFamily="18" charset="0"/>
              </a:rPr>
              <a:t>1) положениями </a:t>
            </a:r>
            <a:r>
              <a:rPr lang="ru-RU" sz="1700" dirty="0">
                <a:latin typeface="Times New Roman" panose="02020603050405020304" pitchFamily="18" charset="0"/>
                <a:cs typeface="Times New Roman" panose="02020603050405020304" pitchFamily="18" charset="0"/>
              </a:rPr>
              <a:t>Закона о контрактной системе не установлен исчерпывающий перечень информации, которая может быть запрошена гражданами, общественными объединениями и объединениями юридических лиц, осуществляющими общественный </a:t>
            </a:r>
            <a:r>
              <a:rPr lang="ru-RU" sz="1700" dirty="0" smtClean="0">
                <a:latin typeface="Times New Roman" panose="02020603050405020304" pitchFamily="18" charset="0"/>
                <a:cs typeface="Times New Roman" panose="02020603050405020304" pitchFamily="18" charset="0"/>
              </a:rPr>
              <a:t>контроль;</a:t>
            </a:r>
          </a:p>
          <a:p>
            <a:pPr marL="109728" indent="0" algn="just">
              <a:buNone/>
            </a:pPr>
            <a:r>
              <a:rPr lang="ru-RU" sz="1700" dirty="0" smtClean="0">
                <a:latin typeface="Times New Roman" panose="02020603050405020304" pitchFamily="18" charset="0"/>
                <a:cs typeface="Times New Roman" panose="02020603050405020304" pitchFamily="18" charset="0"/>
              </a:rPr>
              <a:t>2</a:t>
            </a:r>
            <a:r>
              <a:rPr lang="ru-RU" sz="1700" dirty="0">
                <a:latin typeface="Times New Roman" panose="02020603050405020304" pitchFamily="18" charset="0"/>
                <a:cs typeface="Times New Roman" panose="02020603050405020304" pitchFamily="18" charset="0"/>
              </a:rPr>
              <a:t>) ЕИС содержит широкий перечень общедоступной информации и документов в отношении осуществляемых закупок;</a:t>
            </a:r>
          </a:p>
          <a:p>
            <a:pPr marL="109728" indent="0" algn="just">
              <a:buNone/>
            </a:pPr>
            <a:r>
              <a:rPr lang="ru-RU" sz="1700" dirty="0">
                <a:latin typeface="Times New Roman" panose="02020603050405020304" pitchFamily="18" charset="0"/>
                <a:cs typeface="Times New Roman" panose="02020603050405020304" pitchFamily="18" charset="0"/>
              </a:rPr>
              <a:t>3) наличие информации в ЕИС не </a:t>
            </a:r>
            <a:r>
              <a:rPr lang="ru-RU" sz="1700" dirty="0" smtClean="0">
                <a:latin typeface="Times New Roman" panose="02020603050405020304" pitchFamily="18" charset="0"/>
                <a:cs typeface="Times New Roman" panose="02020603050405020304" pitchFamily="18" charset="0"/>
              </a:rPr>
              <a:t>исключает </a:t>
            </a:r>
            <a:r>
              <a:rPr lang="ru-RU" sz="1700" dirty="0">
                <a:latin typeface="Times New Roman" panose="02020603050405020304" pitchFamily="18" charset="0"/>
                <a:cs typeface="Times New Roman" panose="02020603050405020304" pitchFamily="18" charset="0"/>
              </a:rPr>
              <a:t>обязанности рассмотрения заказчиком запросов в соответствии с частью 4 статьи 102 Закона о контрактной </a:t>
            </a:r>
            <a:r>
              <a:rPr lang="ru-RU" sz="1700" dirty="0" smtClean="0">
                <a:latin typeface="Times New Roman" panose="02020603050405020304" pitchFamily="18" charset="0"/>
                <a:cs typeface="Times New Roman" panose="02020603050405020304" pitchFamily="18" charset="0"/>
              </a:rPr>
              <a:t>системе;</a:t>
            </a:r>
          </a:p>
          <a:p>
            <a:pPr marL="109728" indent="0" algn="just">
              <a:buNone/>
            </a:pPr>
            <a:r>
              <a:rPr lang="ru-RU" sz="1700" dirty="0">
                <a:latin typeface="Times New Roman" panose="02020603050405020304" pitchFamily="18" charset="0"/>
                <a:cs typeface="Times New Roman" panose="02020603050405020304" pitchFamily="18" charset="0"/>
              </a:rPr>
              <a:t>4) при рассмотрении запроса о представлении документов необходимо </a:t>
            </a:r>
            <a:r>
              <a:rPr lang="ru-RU" sz="1700" dirty="0" smtClean="0">
                <a:latin typeface="Times New Roman" panose="02020603050405020304" pitchFamily="18" charset="0"/>
                <a:cs typeface="Times New Roman" panose="02020603050405020304" pitchFamily="18" charset="0"/>
              </a:rPr>
              <a:t>исходить, </a:t>
            </a:r>
            <a:r>
              <a:rPr lang="ru-RU" sz="1700" dirty="0">
                <a:latin typeface="Times New Roman" panose="02020603050405020304" pitchFamily="18" charset="0"/>
                <a:cs typeface="Times New Roman" panose="02020603050405020304" pitchFamily="18" charset="0"/>
              </a:rPr>
              <a:t>в том числе из соблюдения законодательства о коммерческой, государственной, служебной и иной тайне.</a:t>
            </a:r>
          </a:p>
          <a:p>
            <a:pPr marL="109728" indent="0" algn="just">
              <a:buNone/>
            </a:pPr>
            <a:endParaRPr lang="ru-RU"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915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835338"/>
            <a:ext cx="8928992" cy="6022662"/>
          </a:xfrm>
        </p:spPr>
        <p:txBody>
          <a:bodyPr>
            <a:normAutofit/>
          </a:bodyPr>
          <a:lstStyle/>
          <a:p>
            <a:pPr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с</a:t>
            </a:r>
            <a:r>
              <a:rPr lang="ru-RU" sz="2000" dirty="0" smtClean="0">
                <a:latin typeface="Times New Roman" panose="02020603050405020304" pitchFamily="18" charset="0"/>
                <a:cs typeface="Times New Roman" panose="02020603050405020304" pitchFamily="18" charset="0"/>
              </a:rPr>
              <a:t>оглашением могут быть признаны </a:t>
            </a:r>
            <a:r>
              <a:rPr lang="ru-RU" sz="2000" b="1" dirty="0" smtClean="0">
                <a:latin typeface="Times New Roman" panose="02020603050405020304" pitchFamily="18" charset="0"/>
                <a:cs typeface="Times New Roman" panose="02020603050405020304" pitchFamily="18" charset="0"/>
              </a:rPr>
              <a:t>любые договоренности </a:t>
            </a:r>
            <a:r>
              <a:rPr lang="ru-RU" sz="2000" dirty="0" smtClean="0">
                <a:latin typeface="Times New Roman" panose="02020603050405020304" pitchFamily="18" charset="0"/>
                <a:cs typeface="Times New Roman" panose="02020603050405020304" pitchFamily="18" charset="0"/>
              </a:rPr>
              <a:t>в отношении поведения на рынке, в том числе </a:t>
            </a:r>
            <a:r>
              <a:rPr lang="ru-RU" sz="2000" b="1" dirty="0" smtClean="0">
                <a:latin typeface="Times New Roman" panose="02020603050405020304" pitchFamily="18" charset="0"/>
                <a:cs typeface="Times New Roman" panose="02020603050405020304" pitchFamily="18" charset="0"/>
              </a:rPr>
              <a:t>оформленные письменно </a:t>
            </a:r>
            <a:r>
              <a:rPr lang="ru-RU" sz="2000" dirty="0" smtClean="0">
                <a:latin typeface="Times New Roman" panose="02020603050405020304" pitchFamily="18" charset="0"/>
                <a:cs typeface="Times New Roman" panose="02020603050405020304" pitchFamily="18" charset="0"/>
              </a:rPr>
              <a:t>(например, договора, решения, протоколы), </a:t>
            </a:r>
            <a:r>
              <a:rPr lang="ru-RU" sz="2000" b="1" dirty="0" smtClean="0">
                <a:latin typeface="Times New Roman" panose="02020603050405020304" pitchFamily="18" charset="0"/>
                <a:cs typeface="Times New Roman" panose="02020603050405020304" pitchFamily="18" charset="0"/>
              </a:rPr>
              <a:t>так и не получившие письменного оформления, но нашедшие отражения в определенном поведении </a:t>
            </a:r>
            <a:r>
              <a:rPr lang="ru-RU" sz="2000" dirty="0" smtClean="0">
                <a:latin typeface="Times New Roman" panose="02020603050405020304" pitchFamily="18" charset="0"/>
                <a:cs typeface="Times New Roman" panose="02020603050405020304" pitchFamily="18" charset="0"/>
              </a:rPr>
              <a:t>(пункт 18 статьи 4 Закона о защите конкуренции, пункт 21 Постановления Пленума ВС РФ № 2 от 04.03.2021;</a:t>
            </a:r>
          </a:p>
          <a:p>
            <a:pPr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ф</a:t>
            </a:r>
            <a:r>
              <a:rPr lang="ru-RU" sz="2000" dirty="0" smtClean="0">
                <a:latin typeface="Times New Roman" panose="02020603050405020304" pitchFamily="18" charset="0"/>
                <a:cs typeface="Times New Roman" panose="02020603050405020304" pitchFamily="18" charset="0"/>
              </a:rPr>
              <a:t>акт наличия соглашения </a:t>
            </a:r>
            <a:r>
              <a:rPr lang="ru-RU" sz="2000" b="1" dirty="0" smtClean="0">
                <a:latin typeface="Times New Roman" panose="02020603050405020304" pitchFamily="18" charset="0"/>
                <a:cs typeface="Times New Roman" panose="02020603050405020304" pitchFamily="18" charset="0"/>
              </a:rPr>
              <a:t>не ставится в зависимость от его заключения в виде договора</a:t>
            </a:r>
            <a:r>
              <a:rPr lang="ru-RU" sz="2000" dirty="0" smtClean="0">
                <a:latin typeface="Times New Roman" panose="02020603050405020304" pitchFamily="18" charset="0"/>
                <a:cs typeface="Times New Roman" panose="02020603050405020304" pitchFamily="18" charset="0"/>
              </a:rPr>
              <a:t> по правилам, предусмотренным гражданским законодательством, включая требования к форме и содержанию сделок;</a:t>
            </a:r>
          </a:p>
          <a:p>
            <a:pPr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н</a:t>
            </a:r>
            <a:r>
              <a:rPr lang="ru-RU" sz="2000" dirty="0" smtClean="0">
                <a:latin typeface="Times New Roman" panose="02020603050405020304" pitchFamily="18" charset="0"/>
                <a:cs typeface="Times New Roman" panose="02020603050405020304" pitchFamily="18" charset="0"/>
              </a:rPr>
              <a:t>аличие антиконкуретного соглашения, запрещенного статьей 16 Закона о защите конкуренции </a:t>
            </a:r>
            <a:r>
              <a:rPr lang="ru-RU" sz="2000" b="1" dirty="0" smtClean="0">
                <a:latin typeface="Times New Roman" panose="02020603050405020304" pitchFamily="18" charset="0"/>
                <a:cs typeface="Times New Roman" panose="02020603050405020304" pitchFamily="18" charset="0"/>
              </a:rPr>
              <a:t>может быть подтверждено наличием прямых доказательств и (или) совокупностью косвенных доказательств</a:t>
            </a:r>
            <a:r>
              <a:rPr lang="ru-RU" sz="20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ru-RU" sz="2000" b="1" dirty="0" smtClean="0">
                <a:latin typeface="Times New Roman" panose="02020603050405020304" pitchFamily="18" charset="0"/>
                <a:cs typeface="Times New Roman" panose="02020603050405020304" pitchFamily="18" charset="0"/>
              </a:rPr>
              <a:t>Закон о защите конкуренции не содержит «стандарта доказывания», </a:t>
            </a:r>
            <a:r>
              <a:rPr lang="ru-RU" sz="2000" dirty="0" smtClean="0">
                <a:latin typeface="Times New Roman" panose="02020603050405020304" pitchFamily="18" charset="0"/>
                <a:cs typeface="Times New Roman" panose="02020603050405020304" pitchFamily="18" charset="0"/>
              </a:rPr>
              <a:t>антимонопольный орган при рассмотрении каждого конкретного дела устанавливает необходимый объем доказательств, подтверждающих заключение сторонами, в том числе органами власти, органами местного самоуправления антиконкуретных соглашений.</a:t>
            </a:r>
          </a:p>
          <a:p>
            <a:pPr algn="just">
              <a:buFont typeface="Wingdings" panose="05000000000000000000" pitchFamily="2" charset="2"/>
              <a:buChar char="ü"/>
            </a:pPr>
            <a:endParaRPr lang="ru-RU" sz="20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57200" y="332656"/>
            <a:ext cx="8229600" cy="706090"/>
          </a:xfrm>
        </p:spPr>
        <p:txBody>
          <a:bodyPr>
            <a:normAutofit/>
          </a:bodyPr>
          <a:lstStyle/>
          <a:p>
            <a:pPr algn="ctr"/>
            <a:r>
              <a:rPr lang="ru-RU" sz="2500" dirty="0" smtClean="0">
                <a:effectLst/>
                <a:latin typeface="Times New Roman" panose="02020603050405020304" pitchFamily="18" charset="0"/>
                <a:cs typeface="Times New Roman" panose="02020603050405020304" pitchFamily="18" charset="0"/>
              </a:rPr>
              <a:t>Антиконкуретные соглашения</a:t>
            </a:r>
            <a:endParaRPr lang="ru-RU" sz="25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393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73284" y="149041"/>
            <a:ext cx="8229600" cy="648072"/>
          </a:xfrm>
        </p:spPr>
        <p:txBody>
          <a:bodyPr>
            <a:normAutofit fontScale="90000"/>
          </a:bodyPr>
          <a:lstStyle/>
          <a:p>
            <a:pPr algn="ctr"/>
            <a:r>
              <a:rPr lang="ru-RU" sz="2800" dirty="0" smtClean="0">
                <a:solidFill>
                  <a:schemeClr val="tx1"/>
                </a:solidFill>
                <a:effectLst/>
                <a:latin typeface="Times New Roman" panose="02020603050405020304" pitchFamily="18" charset="0"/>
                <a:cs typeface="Times New Roman" panose="02020603050405020304" pitchFamily="18" charset="0"/>
              </a:rPr>
              <a:t>Использование общедоступных </a:t>
            </a:r>
            <a:br>
              <a:rPr lang="ru-RU" sz="2800" dirty="0" smtClean="0">
                <a:solidFill>
                  <a:schemeClr val="tx1"/>
                </a:solidFill>
                <a:effectLst/>
                <a:latin typeface="Times New Roman" panose="02020603050405020304" pitchFamily="18" charset="0"/>
                <a:cs typeface="Times New Roman" panose="02020603050405020304" pitchFamily="18" charset="0"/>
              </a:rPr>
            </a:br>
            <a:r>
              <a:rPr lang="ru-RU" sz="2800" dirty="0" smtClean="0">
                <a:solidFill>
                  <a:schemeClr val="tx1"/>
                </a:solidFill>
                <a:effectLst/>
                <a:latin typeface="Times New Roman" panose="02020603050405020304" pitchFamily="18" charset="0"/>
                <a:cs typeface="Times New Roman" panose="02020603050405020304" pitchFamily="18" charset="0"/>
              </a:rPr>
              <a:t>источников информации (стандартные источники)</a:t>
            </a:r>
            <a:endParaRPr lang="ru-RU" sz="2800" dirty="0">
              <a:solidFill>
                <a:schemeClr val="tx1"/>
              </a:solidFill>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08720"/>
            <a:ext cx="4248472" cy="302433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130" y="919024"/>
            <a:ext cx="4595054" cy="2942024"/>
          </a:xfrm>
          <a:prstGeom prst="rect">
            <a:avLst/>
          </a:prstGeom>
        </p:spPr>
      </p:pic>
      <p:sp>
        <p:nvSpPr>
          <p:cNvPr id="7" name="TextBox 6"/>
          <p:cNvSpPr txBox="1"/>
          <p:nvPr/>
        </p:nvSpPr>
        <p:spPr>
          <a:xfrm>
            <a:off x="118984" y="4005064"/>
            <a:ext cx="8938200" cy="2554545"/>
          </a:xfrm>
          <a:prstGeom prst="rect">
            <a:avLst/>
          </a:prstGeom>
          <a:noFill/>
        </p:spPr>
        <p:txBody>
          <a:bodyPr wrap="square" rtlCol="0">
            <a:spAutoFit/>
          </a:bodyPr>
          <a:lstStyle/>
          <a:p>
            <a:pPr algn="just"/>
            <a:r>
              <a:rPr lang="ru-RU" sz="1600" b="1" u="sng" dirty="0" smtClean="0">
                <a:latin typeface="Times New Roman" panose="02020603050405020304" pitchFamily="18" charset="0"/>
                <a:cs typeface="Times New Roman" panose="02020603050405020304" pitchFamily="18" charset="0"/>
              </a:rPr>
              <a:t>Данные источники информации позволяют получить данные по обязательным торгам:</a:t>
            </a:r>
          </a:p>
          <a:p>
            <a:pPr marL="285750" indent="-285750" algn="just">
              <a:buFontTx/>
              <a:buChar char="-"/>
            </a:pPr>
            <a:r>
              <a:rPr lang="ru-RU" sz="1600" dirty="0">
                <a:latin typeface="Times New Roman" panose="02020603050405020304" pitchFamily="18" charset="0"/>
                <a:cs typeface="Times New Roman" panose="02020603050405020304" pitchFamily="18" charset="0"/>
              </a:rPr>
              <a:t>к</a:t>
            </a:r>
            <a:r>
              <a:rPr lang="ru-RU" sz="1600" dirty="0" smtClean="0">
                <a:latin typeface="Times New Roman" panose="02020603050405020304" pitchFamily="18" charset="0"/>
                <a:cs typeface="Times New Roman" panose="02020603050405020304" pitchFamily="18" charset="0"/>
              </a:rPr>
              <a:t>опии документов по закупкам (планы-графики, извещение, документацию, протоколы, контракты);</a:t>
            </a:r>
          </a:p>
          <a:p>
            <a:pPr marL="285750" indent="-285750" algn="just">
              <a:buFontTx/>
              <a:buChar char="-"/>
            </a:pPr>
            <a:r>
              <a:rPr lang="ru-RU" sz="1600" dirty="0">
                <a:latin typeface="Times New Roman" panose="02020603050405020304" pitchFamily="18" charset="0"/>
                <a:cs typeface="Times New Roman" panose="02020603050405020304" pitchFamily="18" charset="0"/>
              </a:rPr>
              <a:t>к</a:t>
            </a:r>
            <a:r>
              <a:rPr lang="ru-RU" sz="1600" dirty="0" smtClean="0">
                <a:latin typeface="Times New Roman" panose="02020603050405020304" pitchFamily="18" charset="0"/>
                <a:cs typeface="Times New Roman" panose="02020603050405020304" pitchFamily="18" charset="0"/>
              </a:rPr>
              <a:t>опии документов о заключении, изменении, расторжении контрактов;</a:t>
            </a:r>
          </a:p>
          <a:p>
            <a:pPr marL="285750" indent="-285750" algn="just">
              <a:buFontTx/>
              <a:buChar char="-"/>
            </a:pPr>
            <a:r>
              <a:rPr lang="ru-RU" sz="1600" dirty="0" smtClean="0">
                <a:latin typeface="Times New Roman" panose="02020603050405020304" pitchFamily="18" charset="0"/>
                <a:cs typeface="Times New Roman" panose="02020603050405020304" pitchFamily="18" charset="0"/>
              </a:rPr>
              <a:t>сведения об объеме закупок у субъектов малого предпринимательства и социально ориентированных некоммерческих организаций;</a:t>
            </a:r>
          </a:p>
          <a:p>
            <a:pPr marL="285750" indent="-285750" algn="just">
              <a:buFontTx/>
              <a:buChar char="-"/>
            </a:pPr>
            <a:r>
              <a:rPr lang="ru-RU" sz="1600" dirty="0">
                <a:latin typeface="Times New Roman" panose="02020603050405020304" pitchFamily="18" charset="0"/>
                <a:cs typeface="Times New Roman" panose="02020603050405020304" pitchFamily="18" charset="0"/>
              </a:rPr>
              <a:t>у</a:t>
            </a:r>
            <a:r>
              <a:rPr lang="ru-RU" sz="1600" dirty="0" smtClean="0">
                <a:latin typeface="Times New Roman" panose="02020603050405020304" pitchFamily="18" charset="0"/>
                <a:cs typeface="Times New Roman" panose="02020603050405020304" pitchFamily="18" charset="0"/>
              </a:rPr>
              <a:t>становить хронологию событий действий заказчика и поставщика (подрядчика, исполнителя), направленных на заключение и реализацию антиконкуретных соглашений. </a:t>
            </a:r>
          </a:p>
          <a:p>
            <a:pPr algn="just"/>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111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7504" y="1025943"/>
            <a:ext cx="4320480" cy="2907113"/>
          </a:xfrm>
          <a:prstGeom prst="rect">
            <a:avLst/>
          </a:prstGeom>
        </p:spPr>
      </p:pic>
      <p:sp>
        <p:nvSpPr>
          <p:cNvPr id="5" name="Прямоугольник 4"/>
          <p:cNvSpPr/>
          <p:nvPr/>
        </p:nvSpPr>
        <p:spPr>
          <a:xfrm>
            <a:off x="216024" y="0"/>
            <a:ext cx="8784976" cy="1015663"/>
          </a:xfrm>
          <a:prstGeom prst="rect">
            <a:avLst/>
          </a:prstGeom>
        </p:spPr>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Использование </a:t>
            </a:r>
            <a:r>
              <a:rPr lang="ru-RU" sz="2000" b="1" dirty="0">
                <a:latin typeface="Times New Roman" panose="02020603050405020304" pitchFamily="18" charset="0"/>
                <a:cs typeface="Times New Roman" panose="02020603050405020304" pitchFamily="18" charset="0"/>
              </a:rPr>
              <a:t>сайтов коммерческих информационных систем и открытых сведений, содержащихся в сети Интернет (spark-marketing.ru, basis.myseldon.com.ru, creditnet.ru, платформа </a:t>
            </a:r>
            <a:r>
              <a:rPr lang="ru-RU" sz="2000" b="1" dirty="0" err="1">
                <a:latin typeface="Times New Roman" panose="02020603050405020304" pitchFamily="18" charset="0"/>
                <a:cs typeface="Times New Roman" panose="02020603050405020304" pitchFamily="18" charset="0"/>
              </a:rPr>
              <a:t>Ditrix</a:t>
            </a:r>
            <a:r>
              <a:rPr lang="ru-RU" sz="2000" b="1" dirty="0">
                <a:latin typeface="Times New Roman" panose="02020603050405020304" pitchFamily="18" charset="0"/>
                <a:cs typeface="Times New Roman" panose="02020603050405020304" pitchFamily="18" charset="0"/>
              </a:rPr>
              <a:t> периметр)</a:t>
            </a:r>
          </a:p>
        </p:txBody>
      </p:sp>
      <p:pic>
        <p:nvPicPr>
          <p:cNvPr id="6" name="Рисунок 5"/>
          <p:cNvPicPr>
            <a:picLocks noChangeAspect="1"/>
          </p:cNvPicPr>
          <p:nvPr/>
        </p:nvPicPr>
        <p:blipFill>
          <a:blip r:embed="rId3"/>
          <a:stretch>
            <a:fillRect/>
          </a:stretch>
        </p:blipFill>
        <p:spPr>
          <a:xfrm>
            <a:off x="2138000" y="4003904"/>
            <a:ext cx="5588080" cy="2889961"/>
          </a:xfrm>
          <a:prstGeom prst="rect">
            <a:avLst/>
          </a:prstGeom>
        </p:spPr>
      </p:pic>
      <p:pic>
        <p:nvPicPr>
          <p:cNvPr id="7" name="Рисунок 6"/>
          <p:cNvPicPr>
            <a:picLocks noChangeAspect="1"/>
          </p:cNvPicPr>
          <p:nvPr/>
        </p:nvPicPr>
        <p:blipFill>
          <a:blip r:embed="rId4"/>
          <a:stretch>
            <a:fillRect/>
          </a:stretch>
        </p:blipFill>
        <p:spPr>
          <a:xfrm>
            <a:off x="4932040" y="1113959"/>
            <a:ext cx="3571856" cy="2720801"/>
          </a:xfrm>
          <a:prstGeom prst="rect">
            <a:avLst/>
          </a:prstGeom>
        </p:spPr>
      </p:pic>
    </p:spTree>
    <p:extLst>
      <p:ext uri="{BB962C8B-B14F-4D97-AF65-F5344CB8AC3E}">
        <p14:creationId xmlns:p14="http://schemas.microsoft.com/office/powerpoint/2010/main" val="16680170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25144"/>
            <a:ext cx="9144000" cy="6832856"/>
          </a:xfrm>
          <a:prstGeom prst="rect">
            <a:avLst/>
          </a:prstGeom>
        </p:spPr>
      </p:pic>
    </p:spTree>
    <p:extLst>
      <p:ext uri="{BB962C8B-B14F-4D97-AF65-F5344CB8AC3E}">
        <p14:creationId xmlns:p14="http://schemas.microsoft.com/office/powerpoint/2010/main" val="17489512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736"/>
            <a:ext cx="9144000" cy="6747104"/>
          </a:xfrm>
          <a:prstGeom prst="rect">
            <a:avLst/>
          </a:prstGeom>
        </p:spPr>
      </p:pic>
    </p:spTree>
    <p:extLst>
      <p:ext uri="{BB962C8B-B14F-4D97-AF65-F5344CB8AC3E}">
        <p14:creationId xmlns:p14="http://schemas.microsoft.com/office/powerpoint/2010/main" val="3788195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99392"/>
            <a:ext cx="8229600" cy="1512168"/>
          </a:xfrm>
        </p:spPr>
        <p:txBody>
          <a:bodyPr>
            <a:normAutofit/>
          </a:bodyPr>
          <a:lstStyle/>
          <a:p>
            <a:pPr algn="ctr"/>
            <a:r>
              <a:rPr lang="ru-RU" sz="2500" b="1" dirty="0" smtClean="0">
                <a:solidFill>
                  <a:schemeClr val="tx1"/>
                </a:solidFill>
                <a:effectLst/>
                <a:latin typeface="Times New Roman" panose="02020603050405020304" pitchFamily="18" charset="0"/>
                <a:cs typeface="Times New Roman" panose="02020603050405020304" pitchFamily="18" charset="0"/>
              </a:rPr>
              <a:t>Использование общедоступных источников информации (нестандартные </a:t>
            </a:r>
            <a:r>
              <a:rPr lang="ru-RU" sz="2500" b="1" dirty="0">
                <a:solidFill>
                  <a:schemeClr val="tx1"/>
                </a:solidFill>
                <a:effectLst/>
                <a:latin typeface="Times New Roman" panose="02020603050405020304" pitchFamily="18" charset="0"/>
                <a:cs typeface="Times New Roman" panose="02020603050405020304" pitchFamily="18" charset="0"/>
              </a:rPr>
              <a:t>источники)</a:t>
            </a:r>
            <a:br>
              <a:rPr lang="ru-RU" sz="2500" b="1" dirty="0">
                <a:solidFill>
                  <a:schemeClr val="tx1"/>
                </a:solidFill>
                <a:effectLst/>
                <a:latin typeface="Times New Roman" panose="02020603050405020304" pitchFamily="18" charset="0"/>
                <a:cs typeface="Times New Roman" panose="02020603050405020304" pitchFamily="18" charset="0"/>
              </a:rPr>
            </a:br>
            <a:r>
              <a:rPr lang="ru-RU" sz="1600" b="1" dirty="0">
                <a:solidFill>
                  <a:schemeClr val="tx1"/>
                </a:solidFill>
                <a:effectLst/>
                <a:latin typeface="Times New Roman" panose="02020603050405020304" pitchFamily="18" charset="0"/>
                <a:cs typeface="Times New Roman" panose="02020603050405020304" pitchFamily="18" charset="0"/>
              </a:rPr>
              <a:t>Просмотр картографических ресурсов со спутниковым отображением карт </a:t>
            </a:r>
            <a:r>
              <a:rPr lang="ru-RU" sz="1600" b="1" dirty="0" smtClean="0">
                <a:solidFill>
                  <a:schemeClr val="tx1"/>
                </a:solidFill>
                <a:effectLst/>
                <a:latin typeface="Times New Roman" panose="02020603050405020304" pitchFamily="18" charset="0"/>
                <a:cs typeface="Times New Roman" panose="02020603050405020304" pitchFamily="18" charset="0"/>
              </a:rPr>
              <a:t>                  («</a:t>
            </a:r>
            <a:r>
              <a:rPr lang="ru-RU" sz="1600" b="1" dirty="0" err="1">
                <a:solidFill>
                  <a:schemeClr val="tx1"/>
                </a:solidFill>
                <a:effectLst/>
                <a:latin typeface="Times New Roman" panose="02020603050405020304" pitchFamily="18" charset="0"/>
                <a:cs typeface="Times New Roman" panose="02020603050405020304" pitchFamily="18" charset="0"/>
              </a:rPr>
              <a:t>Google</a:t>
            </a:r>
            <a:r>
              <a:rPr lang="ru-RU" sz="1600" b="1" dirty="0">
                <a:solidFill>
                  <a:schemeClr val="tx1"/>
                </a:solidFill>
                <a:effectLst/>
                <a:latin typeface="Times New Roman" panose="02020603050405020304" pitchFamily="18" charset="0"/>
                <a:cs typeface="Times New Roman" panose="02020603050405020304" pitchFamily="18" charset="0"/>
              </a:rPr>
              <a:t> </a:t>
            </a:r>
            <a:r>
              <a:rPr lang="ru-RU" sz="1600" b="1" dirty="0" err="1">
                <a:solidFill>
                  <a:schemeClr val="tx1"/>
                </a:solidFill>
                <a:effectLst/>
                <a:latin typeface="Times New Roman" panose="02020603050405020304" pitchFamily="18" charset="0"/>
                <a:cs typeface="Times New Roman" panose="02020603050405020304" pitchFamily="18" charset="0"/>
              </a:rPr>
              <a:t>Maps</a:t>
            </a:r>
            <a:r>
              <a:rPr lang="ru-RU" sz="1600" b="1" dirty="0">
                <a:solidFill>
                  <a:schemeClr val="tx1"/>
                </a:solidFill>
                <a:effectLst/>
                <a:latin typeface="Times New Roman" panose="02020603050405020304" pitchFamily="18" charset="0"/>
                <a:cs typeface="Times New Roman" panose="02020603050405020304" pitchFamily="18" charset="0"/>
              </a:rPr>
              <a:t>», «</a:t>
            </a:r>
            <a:r>
              <a:rPr lang="ru-RU" sz="1600" b="1" dirty="0" err="1">
                <a:solidFill>
                  <a:schemeClr val="tx1"/>
                </a:solidFill>
                <a:effectLst/>
                <a:latin typeface="Times New Roman" panose="02020603050405020304" pitchFamily="18" charset="0"/>
                <a:cs typeface="Times New Roman" panose="02020603050405020304" pitchFamily="18" charset="0"/>
              </a:rPr>
              <a:t>Яндекс.Карты</a:t>
            </a:r>
            <a:r>
              <a:rPr lang="ru-RU" sz="1600" b="1" dirty="0">
                <a:solidFill>
                  <a:schemeClr val="tx1"/>
                </a:solidFill>
                <a:effectLst/>
                <a:latin typeface="Times New Roman" panose="02020603050405020304" pitchFamily="18" charset="0"/>
                <a:cs typeface="Times New Roman" panose="02020603050405020304" pitchFamily="18" charset="0"/>
              </a:rPr>
              <a:t>», «</a:t>
            </a:r>
            <a:r>
              <a:rPr lang="ru-RU" sz="1600" b="1" dirty="0" err="1">
                <a:solidFill>
                  <a:schemeClr val="tx1"/>
                </a:solidFill>
                <a:effectLst/>
                <a:latin typeface="Times New Roman" panose="02020603050405020304" pitchFamily="18" charset="0"/>
                <a:cs typeface="Times New Roman" panose="02020603050405020304" pitchFamily="18" charset="0"/>
              </a:rPr>
              <a:t>Google</a:t>
            </a:r>
            <a:r>
              <a:rPr lang="ru-RU" sz="1600" b="1" dirty="0">
                <a:solidFill>
                  <a:schemeClr val="tx1"/>
                </a:solidFill>
                <a:effectLst/>
                <a:latin typeface="Times New Roman" panose="02020603050405020304" pitchFamily="18" charset="0"/>
                <a:cs typeface="Times New Roman" panose="02020603050405020304" pitchFamily="18" charset="0"/>
              </a:rPr>
              <a:t> </a:t>
            </a:r>
            <a:r>
              <a:rPr lang="ru-RU" sz="1600" b="1" dirty="0" err="1">
                <a:solidFill>
                  <a:schemeClr val="tx1"/>
                </a:solidFill>
                <a:effectLst/>
                <a:latin typeface="Times New Roman" panose="02020603050405020304" pitchFamily="18" charset="0"/>
                <a:cs typeface="Times New Roman" panose="02020603050405020304" pitchFamily="18" charset="0"/>
              </a:rPr>
              <a:t>Earth</a:t>
            </a:r>
            <a:r>
              <a:rPr lang="ru-RU" sz="1600" b="1" dirty="0">
                <a:solidFill>
                  <a:schemeClr val="tx1"/>
                </a:solidFill>
                <a:effectLst/>
                <a:latin typeface="Times New Roman" panose="02020603050405020304" pitchFamily="18" charset="0"/>
                <a:cs typeface="Times New Roman" panose="02020603050405020304" pitchFamily="18" charset="0"/>
              </a:rPr>
              <a:t> </a:t>
            </a:r>
            <a:r>
              <a:rPr lang="ru-RU" sz="1600" b="1" dirty="0" err="1">
                <a:solidFill>
                  <a:schemeClr val="tx1"/>
                </a:solidFill>
                <a:effectLst/>
                <a:latin typeface="Times New Roman" panose="02020603050405020304" pitchFamily="18" charset="0"/>
                <a:cs typeface="Times New Roman" panose="02020603050405020304" pitchFamily="18" charset="0"/>
              </a:rPr>
              <a:t>Pro</a:t>
            </a:r>
            <a:r>
              <a:rPr lang="ru-RU" sz="1600" b="1" dirty="0">
                <a:solidFill>
                  <a:schemeClr val="tx1"/>
                </a:solidFill>
                <a:effectLst/>
                <a:latin typeface="Times New Roman" panose="02020603050405020304" pitchFamily="18" charset="0"/>
                <a:cs typeface="Times New Roman" panose="02020603050405020304" pitchFamily="18" charset="0"/>
              </a:rPr>
              <a:t>» и т.д.)</a:t>
            </a:r>
          </a:p>
        </p:txBody>
      </p:sp>
      <p:pic>
        <p:nvPicPr>
          <p:cNvPr id="4" name="Рисунок 3"/>
          <p:cNvPicPr>
            <a:picLocks noChangeAspect="1"/>
          </p:cNvPicPr>
          <p:nvPr/>
        </p:nvPicPr>
        <p:blipFill>
          <a:blip r:embed="rId2"/>
          <a:stretch>
            <a:fillRect/>
          </a:stretch>
        </p:blipFill>
        <p:spPr>
          <a:xfrm>
            <a:off x="17176" y="1484784"/>
            <a:ext cx="4304520" cy="3744416"/>
          </a:xfrm>
          <a:prstGeom prst="rect">
            <a:avLst/>
          </a:prstGeom>
        </p:spPr>
      </p:pic>
      <p:pic>
        <p:nvPicPr>
          <p:cNvPr id="5" name="Рисунок 4"/>
          <p:cNvPicPr>
            <a:picLocks noChangeAspect="1"/>
          </p:cNvPicPr>
          <p:nvPr/>
        </p:nvPicPr>
        <p:blipFill>
          <a:blip r:embed="rId3"/>
          <a:stretch>
            <a:fillRect/>
          </a:stretch>
        </p:blipFill>
        <p:spPr>
          <a:xfrm>
            <a:off x="4427984" y="1503096"/>
            <a:ext cx="4464496" cy="3744416"/>
          </a:xfrm>
          <a:prstGeom prst="rect">
            <a:avLst/>
          </a:prstGeom>
        </p:spPr>
      </p:pic>
      <p:sp>
        <p:nvSpPr>
          <p:cNvPr id="6" name="TextBox 5"/>
          <p:cNvSpPr txBox="1"/>
          <p:nvPr/>
        </p:nvSpPr>
        <p:spPr>
          <a:xfrm>
            <a:off x="971600" y="5229200"/>
            <a:ext cx="7560840" cy="584775"/>
          </a:xfrm>
          <a:prstGeom prst="rect">
            <a:avLst/>
          </a:prstGeom>
          <a:noFill/>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Строительство </a:t>
            </a:r>
            <a:r>
              <a:rPr lang="ru-RU" sz="1600" dirty="0">
                <a:latin typeface="Times New Roman" panose="02020603050405020304" pitchFamily="18" charset="0"/>
                <a:cs typeface="Times New Roman" panose="02020603050405020304" pitchFamily="18" charset="0"/>
              </a:rPr>
              <a:t>автомобильной развязки с </a:t>
            </a:r>
            <a:endParaRPr lang="ru-RU" sz="1600" dirty="0" smtClean="0">
              <a:latin typeface="Times New Roman" panose="02020603050405020304" pitchFamily="18" charset="0"/>
              <a:cs typeface="Times New Roman" panose="02020603050405020304" pitchFamily="18" charset="0"/>
            </a:endParaRPr>
          </a:p>
          <a:p>
            <a:pPr algn="ctr"/>
            <a:r>
              <a:rPr lang="ru-RU" sz="1600" dirty="0" smtClean="0">
                <a:latin typeface="Times New Roman" panose="02020603050405020304" pitchFamily="18" charset="0"/>
                <a:cs typeface="Times New Roman" panose="02020603050405020304" pitchFamily="18" charset="0"/>
              </a:rPr>
              <a:t>разницей </a:t>
            </a:r>
            <a:r>
              <a:rPr lang="ru-RU" sz="1600" dirty="0">
                <a:latin typeface="Times New Roman" panose="02020603050405020304" pitchFamily="18" charset="0"/>
                <a:cs typeface="Times New Roman" panose="02020603050405020304" pitchFamily="18" charset="0"/>
              </a:rPr>
              <a:t>примерно 1 месяц (функционал программы «</a:t>
            </a:r>
            <a:r>
              <a:rPr lang="ru-RU" sz="1600" dirty="0" err="1">
                <a:latin typeface="Times New Roman" panose="02020603050405020304" pitchFamily="18" charset="0"/>
                <a:cs typeface="Times New Roman" panose="02020603050405020304" pitchFamily="18" charset="0"/>
              </a:rPr>
              <a:t>Google</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Earth</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Pro</a:t>
            </a:r>
            <a:r>
              <a:rPr lang="ru-RU"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9954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79512" y="116632"/>
            <a:ext cx="4464496" cy="4896544"/>
          </a:xfrm>
          <a:prstGeom prst="rect">
            <a:avLst/>
          </a:prstGeom>
        </p:spPr>
      </p:pic>
      <p:pic>
        <p:nvPicPr>
          <p:cNvPr id="5" name="Рисунок 4"/>
          <p:cNvPicPr>
            <a:picLocks noChangeAspect="1"/>
          </p:cNvPicPr>
          <p:nvPr/>
        </p:nvPicPr>
        <p:blipFill>
          <a:blip r:embed="rId3"/>
          <a:stretch>
            <a:fillRect/>
          </a:stretch>
        </p:blipFill>
        <p:spPr>
          <a:xfrm>
            <a:off x="4716016" y="116632"/>
            <a:ext cx="4320481" cy="4896544"/>
          </a:xfrm>
          <a:prstGeom prst="rect">
            <a:avLst/>
          </a:prstGeom>
        </p:spPr>
      </p:pic>
      <p:sp>
        <p:nvSpPr>
          <p:cNvPr id="6" name="TextBox 5"/>
          <p:cNvSpPr txBox="1"/>
          <p:nvPr/>
        </p:nvSpPr>
        <p:spPr>
          <a:xfrm>
            <a:off x="1691680" y="5229200"/>
            <a:ext cx="6840760" cy="830997"/>
          </a:xfrm>
          <a:prstGeom prst="rect">
            <a:avLst/>
          </a:prstGeom>
          <a:noFill/>
        </p:spPr>
        <p:txBody>
          <a:bodyPr wrap="square" rtlCol="0">
            <a:spAutoFit/>
          </a:bodyPr>
          <a:lstStyle/>
          <a:p>
            <a:pPr algn="ctr"/>
            <a:r>
              <a:rPr lang="ru-RU" sz="1600" dirty="0" smtClean="0">
                <a:latin typeface="Times New Roman" panose="02020603050405020304" pitchFamily="18" charset="0"/>
                <a:cs typeface="Times New Roman" panose="02020603050405020304" pitchFamily="18" charset="0"/>
              </a:rPr>
              <a:t>Строительство </a:t>
            </a:r>
            <a:r>
              <a:rPr lang="ru-RU" sz="1600" dirty="0">
                <a:latin typeface="Times New Roman" panose="02020603050405020304" pitchFamily="18" charset="0"/>
                <a:cs typeface="Times New Roman" panose="02020603050405020304" pitchFamily="18" charset="0"/>
              </a:rPr>
              <a:t>школы в г</a:t>
            </a:r>
            <a:r>
              <a:rPr lang="ru-RU" sz="1600" dirty="0" smtClean="0">
                <a:latin typeface="Times New Roman" panose="02020603050405020304" pitchFamily="18" charset="0"/>
                <a:cs typeface="Times New Roman" panose="02020603050405020304" pitchFamily="18" charset="0"/>
              </a:rPr>
              <a:t>. Челябинске </a:t>
            </a:r>
            <a:r>
              <a:rPr lang="ru-RU" sz="1600" dirty="0">
                <a:latin typeface="Times New Roman" panose="02020603050405020304" pitchFamily="18" charset="0"/>
                <a:cs typeface="Times New Roman" panose="02020603050405020304" pitchFamily="18" charset="0"/>
              </a:rPr>
              <a:t>в различный период времени с разницей примерно 3 года </a:t>
            </a:r>
            <a:endParaRPr lang="ru-RU" sz="1600" dirty="0" smtClean="0">
              <a:latin typeface="Times New Roman" panose="02020603050405020304" pitchFamily="18" charset="0"/>
              <a:cs typeface="Times New Roman" panose="02020603050405020304" pitchFamily="18" charset="0"/>
            </a:endParaRPr>
          </a:p>
          <a:p>
            <a:pPr algn="ct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функционал сервиса «</a:t>
            </a:r>
            <a:r>
              <a:rPr lang="ru-RU" sz="1600" dirty="0" err="1">
                <a:latin typeface="Times New Roman" panose="02020603050405020304" pitchFamily="18" charset="0"/>
                <a:cs typeface="Times New Roman" panose="02020603050405020304" pitchFamily="18" charset="0"/>
              </a:rPr>
              <a:t>Google</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Maps</a:t>
            </a:r>
            <a:r>
              <a:rPr lang="ru-RU" sz="1600" dirty="0">
                <a:latin typeface="Times New Roman" panose="02020603050405020304" pitchFamily="18" charset="0"/>
                <a:cs typeface="Times New Roman" panose="02020603050405020304" pitchFamily="18" charset="0"/>
              </a:rPr>
              <a:t>» - панорамы улиц</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035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332656"/>
            <a:ext cx="8928992" cy="1440160"/>
          </a:xfrm>
        </p:spPr>
        <p:txBody>
          <a:bodyPr>
            <a:normAutofit fontScale="90000"/>
          </a:bodyPr>
          <a:lstStyle/>
          <a:p>
            <a:pPr algn="ctr"/>
            <a:r>
              <a:rPr lang="ru-RU" sz="2000" dirty="0">
                <a:solidFill>
                  <a:schemeClr val="tx1"/>
                </a:solidFill>
                <a:effectLst/>
                <a:latin typeface="Times New Roman" panose="02020603050405020304" pitchFamily="18" charset="0"/>
                <a:cs typeface="Times New Roman" panose="02020603050405020304" pitchFamily="18" charset="0"/>
              </a:rPr>
              <a:t>Анализ</a:t>
            </a:r>
            <a:r>
              <a:rPr lang="ru-RU" sz="2000" dirty="0">
                <a:effectLst/>
                <a:latin typeface="Times New Roman" panose="02020603050405020304" pitchFamily="18" charset="0"/>
                <a:cs typeface="Times New Roman" panose="02020603050405020304" pitchFamily="18" charset="0"/>
              </a:rPr>
              <a:t> </a:t>
            </a:r>
            <a:r>
              <a:rPr lang="ru-RU" sz="2000" dirty="0">
                <a:solidFill>
                  <a:schemeClr val="tx1"/>
                </a:solidFill>
                <a:effectLst/>
                <a:latin typeface="Times New Roman" panose="02020603050405020304" pitchFamily="18" charset="0"/>
                <a:cs typeface="Times New Roman" panose="02020603050405020304" pitchFamily="18" charset="0"/>
              </a:rPr>
              <a:t>информации, полученный из сети «Интернет», в том числе из социальных сетей, средств массовой информации, </a:t>
            </a:r>
            <a:r>
              <a:rPr lang="ru-RU" sz="2000" dirty="0" smtClean="0">
                <a:solidFill>
                  <a:schemeClr val="tx1"/>
                </a:solidFill>
                <a:effectLst/>
                <a:latin typeface="Times New Roman" panose="02020603050405020304" pitchFamily="18" charset="0"/>
                <a:cs typeface="Times New Roman" panose="02020603050405020304" pitchFamily="18" charset="0"/>
              </a:rPr>
              <a:t>сайтов</a:t>
            </a:r>
            <a:r>
              <a:rPr lang="ru-RU" sz="2000" dirty="0">
                <a:solidFill>
                  <a:schemeClr val="tx1"/>
                </a:solidFill>
                <a:effectLst/>
                <a:latin typeface="Times New Roman" panose="02020603050405020304" pitchFamily="18" charset="0"/>
                <a:cs typeface="Times New Roman" panose="02020603050405020304" pitchFamily="18" charset="0"/>
              </a:rPr>
              <a:t/>
            </a:r>
            <a:br>
              <a:rPr lang="ru-RU" sz="2000" dirty="0">
                <a:solidFill>
                  <a:schemeClr val="tx1"/>
                </a:solidFill>
                <a:effectLst/>
                <a:latin typeface="Times New Roman" panose="02020603050405020304" pitchFamily="18" charset="0"/>
                <a:cs typeface="Times New Roman" panose="02020603050405020304" pitchFamily="18" charset="0"/>
              </a:rPr>
            </a:br>
            <a:r>
              <a:rPr lang="ru-RU" sz="2000" dirty="0">
                <a:solidFill>
                  <a:schemeClr val="tx1"/>
                </a:solidFill>
                <a:effectLst/>
                <a:latin typeface="Times New Roman" panose="02020603050405020304" pitchFamily="18" charset="0"/>
                <a:cs typeface="Times New Roman" panose="02020603050405020304" pitchFamily="18" charset="0"/>
              </a:rPr>
              <a:t>Дело № </a:t>
            </a:r>
            <a:r>
              <a:rPr lang="ru-RU" sz="2000" dirty="0" smtClean="0">
                <a:solidFill>
                  <a:schemeClr val="tx1"/>
                </a:solidFill>
                <a:effectLst/>
                <a:latin typeface="Times New Roman" panose="02020603050405020304" pitchFamily="18" charset="0"/>
                <a:cs typeface="Times New Roman" panose="02020603050405020304" pitchFamily="18" charset="0"/>
              </a:rPr>
              <a:t>074/01/16-275/2020 (ссылка из Базы решений ФАС России: </a:t>
            </a:r>
            <a:br>
              <a:rPr lang="ru-RU" sz="2000" dirty="0" smtClean="0">
                <a:solidFill>
                  <a:schemeClr val="tx1"/>
                </a:solidFill>
                <a:effectLst/>
                <a:latin typeface="Times New Roman" panose="02020603050405020304" pitchFamily="18" charset="0"/>
                <a:cs typeface="Times New Roman" panose="02020603050405020304" pitchFamily="18" charset="0"/>
              </a:rPr>
            </a:br>
            <a:r>
              <a:rPr lang="en-US" sz="2000" dirty="0">
                <a:solidFill>
                  <a:schemeClr val="tx1"/>
                </a:solidFill>
                <a:effectLst/>
                <a:latin typeface="Times New Roman" panose="02020603050405020304" pitchFamily="18" charset="0"/>
                <a:cs typeface="Times New Roman" panose="02020603050405020304" pitchFamily="18" charset="0"/>
              </a:rPr>
              <a:t>https://br.fas.gov.ru/to/chelyabinskoe-ufas-rossii/39c82a10-712e-48ed-b230-4bec6947f1c2</a:t>
            </a:r>
            <a:r>
              <a:rPr lang="en-US" sz="2000" dirty="0" smtClean="0">
                <a:solidFill>
                  <a:schemeClr val="tx1"/>
                </a:solidFill>
                <a:effectLst/>
                <a:latin typeface="Times New Roman" panose="02020603050405020304" pitchFamily="18" charset="0"/>
                <a:cs typeface="Times New Roman" panose="02020603050405020304" pitchFamily="18" charset="0"/>
              </a:rPr>
              <a:t>/</a:t>
            </a:r>
            <a:r>
              <a:rPr lang="ru-RU" sz="2000" dirty="0" smtClean="0">
                <a:solidFill>
                  <a:schemeClr val="tx1"/>
                </a:solidFill>
                <a:effectLst/>
                <a:latin typeface="Times New Roman" panose="02020603050405020304" pitchFamily="18" charset="0"/>
                <a:cs typeface="Times New Roman" panose="02020603050405020304" pitchFamily="18" charset="0"/>
              </a:rPr>
              <a:t>)</a:t>
            </a:r>
            <a:br>
              <a:rPr lang="ru-RU" sz="2000" dirty="0" smtClean="0">
                <a:solidFill>
                  <a:schemeClr val="tx1"/>
                </a:solidFill>
                <a:effectLst/>
                <a:latin typeface="Times New Roman" panose="02020603050405020304" pitchFamily="18" charset="0"/>
                <a:cs typeface="Times New Roman" panose="02020603050405020304" pitchFamily="18" charset="0"/>
              </a:rPr>
            </a:br>
            <a:r>
              <a:rPr lang="ru-RU" sz="2000" dirty="0" smtClean="0">
                <a:solidFill>
                  <a:schemeClr val="tx1"/>
                </a:solidFill>
                <a:effectLst/>
                <a:latin typeface="Times New Roman" panose="02020603050405020304" pitchFamily="18" charset="0"/>
                <a:cs typeface="Times New Roman" panose="02020603050405020304" pitchFamily="18" charset="0"/>
              </a:rPr>
              <a:t>Ответчики: Комитет дорожного хозяйства города Челябинска, ООО «ЧелябинскСвязьИнвест», ООО «УДС»</a:t>
            </a:r>
            <a:br>
              <a:rPr lang="ru-RU" sz="2000" dirty="0" smtClean="0">
                <a:solidFill>
                  <a:schemeClr val="tx1"/>
                </a:solidFill>
                <a:effectLst/>
                <a:latin typeface="Times New Roman" panose="02020603050405020304" pitchFamily="18" charset="0"/>
                <a:cs typeface="Times New Roman" panose="02020603050405020304" pitchFamily="18" charset="0"/>
              </a:rPr>
            </a:br>
            <a:r>
              <a:rPr lang="ru-RU" sz="2000" dirty="0" smtClean="0">
                <a:solidFill>
                  <a:schemeClr val="tx1"/>
                </a:solidFill>
                <a:effectLst/>
                <a:latin typeface="Times New Roman" panose="02020603050405020304" pitchFamily="18" charset="0"/>
                <a:cs typeface="Times New Roman" panose="02020603050405020304" pitchFamily="18" charset="0"/>
              </a:rPr>
              <a:t>Нарушение: статья 16 Закона о защите конкуренции</a:t>
            </a:r>
            <a:endParaRPr lang="ru-RU" sz="2000" dirty="0">
              <a:solidFill>
                <a:schemeClr val="tx1"/>
              </a:solidFill>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07504" y="2276872"/>
            <a:ext cx="5040560" cy="4310356"/>
          </a:xfrm>
          <a:prstGeom prst="rect">
            <a:avLst/>
          </a:prstGeom>
        </p:spPr>
      </p:pic>
      <p:sp>
        <p:nvSpPr>
          <p:cNvPr id="5" name="TextBox 4"/>
          <p:cNvSpPr txBox="1"/>
          <p:nvPr/>
        </p:nvSpPr>
        <p:spPr>
          <a:xfrm>
            <a:off x="5292080" y="2273464"/>
            <a:ext cx="3744416" cy="4247317"/>
          </a:xfrm>
          <a:prstGeom prst="rect">
            <a:avLst/>
          </a:prstGeom>
          <a:noFill/>
        </p:spPr>
        <p:txBody>
          <a:bodyPr wrap="square" rtlCol="0">
            <a:spAutoFit/>
          </a:bodyPr>
          <a:lstStyle/>
          <a:p>
            <a:pPr algn="just"/>
            <a:r>
              <a:rPr lang="ru-RU" b="1" dirty="0" smtClean="0">
                <a:latin typeface="Times New Roman" panose="02020603050405020304" pitchFamily="18" charset="0"/>
                <a:cs typeface="Times New Roman" panose="02020603050405020304" pitchFamily="18" charset="0"/>
              </a:rPr>
              <a:t>Работы </a:t>
            </a:r>
            <a:r>
              <a:rPr lang="ru-RU" b="1" dirty="0">
                <a:latin typeface="Times New Roman" panose="02020603050405020304" pitchFamily="18" charset="0"/>
                <a:cs typeface="Times New Roman" panose="02020603050405020304" pitchFamily="18" charset="0"/>
              </a:rPr>
              <a:t>по реконструкции Набережной реки Миасс </a:t>
            </a:r>
            <a:r>
              <a:rPr lang="ru-RU" b="1" dirty="0" smtClean="0">
                <a:latin typeface="Times New Roman" panose="02020603050405020304" pitchFamily="18" charset="0"/>
                <a:cs typeface="Times New Roman" panose="02020603050405020304" pitchFamily="18" charset="0"/>
              </a:rPr>
              <a:t>                     г. Челябинска </a:t>
            </a:r>
            <a:r>
              <a:rPr lang="ru-RU" b="1" dirty="0">
                <a:latin typeface="Times New Roman" panose="02020603050405020304" pitchFamily="18" charset="0"/>
                <a:cs typeface="Times New Roman" panose="02020603050405020304" pitchFamily="18" charset="0"/>
              </a:rPr>
              <a:t>производились на объекте еще до заключения </a:t>
            </a:r>
            <a:r>
              <a:rPr lang="ru-RU" b="1" dirty="0" smtClean="0">
                <a:latin typeface="Times New Roman" panose="02020603050405020304" pitchFamily="18" charset="0"/>
                <a:cs typeface="Times New Roman" panose="02020603050405020304" pitchFamily="18" charset="0"/>
              </a:rPr>
              <a:t>контракта.</a:t>
            </a:r>
          </a:p>
          <a:p>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К заявлению гражданина </a:t>
            </a:r>
            <a:r>
              <a:rPr lang="ru-RU" dirty="0">
                <a:latin typeface="Times New Roman" panose="02020603050405020304" pitchFamily="18" charset="0"/>
                <a:cs typeface="Times New Roman" panose="02020603050405020304" pitchFamily="18" charset="0"/>
              </a:rPr>
              <a:t>были приложены скриншоты из социальной сети «Вконтакте» от августа 2019 года, на </a:t>
            </a:r>
            <a:r>
              <a:rPr lang="ru-RU" dirty="0" smtClean="0">
                <a:latin typeface="Times New Roman" panose="02020603050405020304" pitchFamily="18" charset="0"/>
                <a:cs typeface="Times New Roman" panose="02020603050405020304" pitchFamily="18" charset="0"/>
              </a:rPr>
              <a:t>которых видно</a:t>
            </a:r>
            <a:r>
              <a:rPr lang="ru-RU" dirty="0">
                <a:latin typeface="Times New Roman" panose="02020603050405020304" pitchFamily="18" charset="0"/>
                <a:cs typeface="Times New Roman" panose="02020603050405020304" pitchFamily="18" charset="0"/>
              </a:rPr>
              <a:t>, что работы велись уже в августе 2019 года, несмотря на то, что контракт был заключен между заказчиком и подрядчиком только </a:t>
            </a:r>
            <a:r>
              <a:rPr lang="ru-RU" dirty="0" smtClean="0">
                <a:latin typeface="Times New Roman" panose="02020603050405020304" pitchFamily="18" charset="0"/>
                <a:cs typeface="Times New Roman" panose="02020603050405020304" pitchFamily="18" charset="0"/>
              </a:rPr>
              <a:t>12.09.2019.</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8461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79512" y="332656"/>
            <a:ext cx="5472608" cy="6120680"/>
          </a:xfrm>
          <a:prstGeom prst="rect">
            <a:avLst/>
          </a:prstGeom>
        </p:spPr>
      </p:pic>
      <p:sp>
        <p:nvSpPr>
          <p:cNvPr id="5" name="TextBox 4"/>
          <p:cNvSpPr txBox="1"/>
          <p:nvPr/>
        </p:nvSpPr>
        <p:spPr>
          <a:xfrm>
            <a:off x="5652120" y="2060848"/>
            <a:ext cx="3312368" cy="1938992"/>
          </a:xfrm>
          <a:prstGeom prst="rect">
            <a:avLst/>
          </a:prstGeom>
          <a:noFill/>
        </p:spPr>
        <p:txBody>
          <a:bodyPr wrap="square" rtlCol="0">
            <a:spAutoFit/>
          </a:bodyPr>
          <a:lstStyle/>
          <a:p>
            <a:pPr algn="ctr"/>
            <a:r>
              <a:rPr lang="ru-RU" sz="2000" dirty="0" smtClean="0">
                <a:latin typeface="Times New Roman" panose="02020603050405020304" pitchFamily="18" charset="0"/>
                <a:cs typeface="Times New Roman" panose="02020603050405020304" pitchFamily="18" charset="0"/>
              </a:rPr>
              <a:t>Антимонопольным </a:t>
            </a:r>
            <a:r>
              <a:rPr lang="ru-RU" sz="2000" dirty="0">
                <a:latin typeface="Times New Roman" panose="02020603050405020304" pitchFamily="18" charset="0"/>
                <a:cs typeface="Times New Roman" panose="02020603050405020304" pitchFamily="18" charset="0"/>
              </a:rPr>
              <a:t>органом </a:t>
            </a:r>
            <a:r>
              <a:rPr lang="ru-RU" sz="2000" dirty="0" smtClean="0">
                <a:latin typeface="Times New Roman" panose="02020603050405020304" pitchFamily="18" charset="0"/>
                <a:cs typeface="Times New Roman" panose="02020603050405020304" pitchFamily="18" charset="0"/>
              </a:rPr>
              <a:t>обнаружена </a:t>
            </a:r>
            <a:r>
              <a:rPr lang="ru-RU" sz="2000" dirty="0">
                <a:latin typeface="Times New Roman" panose="02020603050405020304" pitchFamily="18" charset="0"/>
                <a:cs typeface="Times New Roman" panose="02020603050405020304" pitchFamily="18" charset="0"/>
              </a:rPr>
              <a:t>публикация в средствах массовой информации, касающаяся реконструкции того же </a:t>
            </a:r>
            <a:r>
              <a:rPr lang="ru-RU" sz="2000" dirty="0" smtClean="0">
                <a:latin typeface="Times New Roman" panose="02020603050405020304" pitchFamily="18" charset="0"/>
                <a:cs typeface="Times New Roman" panose="02020603050405020304" pitchFamily="18" charset="0"/>
              </a:rPr>
              <a:t>объекта.</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185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7504" y="260648"/>
            <a:ext cx="4608512" cy="3456384"/>
          </a:xfrm>
          <a:prstGeom prst="rect">
            <a:avLst/>
          </a:prstGeom>
        </p:spPr>
      </p:pic>
      <p:sp>
        <p:nvSpPr>
          <p:cNvPr id="5" name="TextBox 4"/>
          <p:cNvSpPr txBox="1"/>
          <p:nvPr/>
        </p:nvSpPr>
        <p:spPr>
          <a:xfrm>
            <a:off x="5004048" y="476672"/>
            <a:ext cx="3888432" cy="2677656"/>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Антимонопольный </a:t>
            </a:r>
            <a:r>
              <a:rPr lang="ru-RU" sz="1400" dirty="0">
                <a:latin typeface="Times New Roman" panose="02020603050405020304" pitchFamily="18" charset="0"/>
                <a:cs typeface="Times New Roman" panose="02020603050405020304" pitchFamily="18" charset="0"/>
              </a:rPr>
              <a:t>орган разместил пресс-релиз, в котором просил граждан направить имеющиеся фотографии объекта «набережная реки Миасс правый берег от ул. Красной до ул. Кирова», сделанные в период с 01.08.2019 по 01.11.2019, из которых можно установить дату съемки</a:t>
            </a:r>
            <a:r>
              <a:rPr lang="ru-RU" sz="1400" dirty="0" smtClean="0">
                <a:latin typeface="Times New Roman" panose="02020603050405020304" pitchFamily="18" charset="0"/>
                <a:cs typeface="Times New Roman" panose="02020603050405020304" pitchFamily="18" charset="0"/>
              </a:rPr>
              <a:t>.</a:t>
            </a:r>
          </a:p>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В Челябинское УФАС России направлена ссылка на форум, на котором также были размещены изображения, свидетельствующие о выполнении работ до заключения </a:t>
            </a:r>
            <a:r>
              <a:rPr lang="ru-RU" sz="1400" dirty="0" smtClean="0">
                <a:latin typeface="Times New Roman" panose="02020603050405020304" pitchFamily="18" charset="0"/>
                <a:cs typeface="Times New Roman" panose="02020603050405020304" pitchFamily="18" charset="0"/>
              </a:rPr>
              <a:t>контракта.</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114416" y="3837064"/>
            <a:ext cx="4601600" cy="2993496"/>
          </a:xfrm>
          <a:prstGeom prst="rect">
            <a:avLst/>
          </a:prstGeom>
        </p:spPr>
      </p:pic>
      <p:sp>
        <p:nvSpPr>
          <p:cNvPr id="7" name="TextBox 6"/>
          <p:cNvSpPr txBox="1"/>
          <p:nvPr/>
        </p:nvSpPr>
        <p:spPr>
          <a:xfrm>
            <a:off x="5004048" y="3933056"/>
            <a:ext cx="3888432" cy="2246769"/>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Фотографии, направленные гражданами, содержали информацию о дате и времени съемки, об устройстве, на которое осуществлялась съемка.</a:t>
            </a:r>
          </a:p>
          <a:p>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Подрядчик (ответчик по делу) для подтверждения своей позиции представил фотографии, в свойствах которых отсутствовала информация о дате  и времени съемки и об устройстве</a:t>
            </a:r>
            <a:r>
              <a:rPr lang="ru-RU" sz="1400" dirty="0">
                <a:latin typeface="Times New Roman" panose="02020603050405020304" pitchFamily="18" charset="0"/>
                <a:cs typeface="Times New Roman" panose="02020603050405020304" pitchFamily="18" charset="0"/>
              </a:rPr>
              <a:t>, на которое осуществлялась съемка.</a:t>
            </a:r>
          </a:p>
        </p:txBody>
      </p:sp>
    </p:spTree>
    <p:extLst>
      <p:ext uri="{BB962C8B-B14F-4D97-AF65-F5344CB8AC3E}">
        <p14:creationId xmlns:p14="http://schemas.microsoft.com/office/powerpoint/2010/main" val="1667965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40" y="4476750"/>
            <a:ext cx="1905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4437112"/>
            <a:ext cx="5472608" cy="1077218"/>
          </a:xfrm>
          <a:prstGeom prst="rect">
            <a:avLst/>
          </a:prstGeom>
          <a:noFill/>
        </p:spPr>
        <p:txBody>
          <a:bodyPr wrap="square" rtlCol="0">
            <a:spAutoFit/>
          </a:bodyPr>
          <a:lstStyle/>
          <a:p>
            <a:pPr algn="just"/>
            <a:r>
              <a:rPr lang="ru-RU" sz="1600" b="1" u="sng" dirty="0">
                <a:latin typeface="Times New Roman" panose="02020603050405020304" pitchFamily="18" charset="0"/>
                <a:cs typeface="Times New Roman" panose="02020603050405020304" pitchFamily="18" charset="0"/>
              </a:rPr>
              <a:t>Постановление Правительства РФ от 10.02.2014 </a:t>
            </a:r>
            <a:r>
              <a:rPr lang="ru-RU" sz="1600" b="1" u="sng" dirty="0" smtClean="0">
                <a:latin typeface="Times New Roman" panose="02020603050405020304" pitchFamily="18" charset="0"/>
                <a:cs typeface="Times New Roman" panose="02020603050405020304" pitchFamily="18" charset="0"/>
              </a:rPr>
              <a:t>№ </a:t>
            </a:r>
            <a:r>
              <a:rPr lang="ru-RU" sz="1600" b="1" u="sng" dirty="0">
                <a:latin typeface="Times New Roman" panose="02020603050405020304" pitchFamily="18" charset="0"/>
                <a:cs typeface="Times New Roman" panose="02020603050405020304" pitchFamily="18" charset="0"/>
              </a:rPr>
              <a:t>89 </a:t>
            </a:r>
            <a:r>
              <a:rPr lang="ru-RU" sz="1600" b="1" u="sng" dirty="0" smtClean="0">
                <a:latin typeface="Times New Roman" panose="02020603050405020304" pitchFamily="18" charset="0"/>
                <a:cs typeface="Times New Roman" panose="02020603050405020304" pitchFamily="18" charset="0"/>
              </a:rPr>
              <a:t>«Об </a:t>
            </a:r>
            <a:r>
              <a:rPr lang="ru-RU" sz="1600" b="1" u="sng" dirty="0">
                <a:latin typeface="Times New Roman" panose="02020603050405020304" pitchFamily="18" charset="0"/>
                <a:cs typeface="Times New Roman" panose="02020603050405020304" pitchFamily="18" charset="0"/>
              </a:rPr>
              <a:t>утверждении Правил осуществления ведомственного контроля в сфере закупок для обеспечения федеральных </a:t>
            </a:r>
            <a:r>
              <a:rPr lang="ru-RU" sz="1600" b="1" u="sng" dirty="0" smtClean="0">
                <a:latin typeface="Times New Roman" panose="02020603050405020304" pitchFamily="18" charset="0"/>
                <a:cs typeface="Times New Roman" panose="02020603050405020304" pitchFamily="18" charset="0"/>
              </a:rPr>
              <a:t>нужд», статья 100 ФЗ № 44.</a:t>
            </a:r>
            <a:endParaRPr lang="ru-RU" sz="1600" b="1" u="sng"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714480" y="428604"/>
            <a:ext cx="6215106" cy="35719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Times New Roman" pitchFamily="18" charset="0"/>
                <a:cs typeface="Times New Roman" pitchFamily="18" charset="0"/>
              </a:rPr>
              <a:t>Ведомственный контроль в сфере закупок</a:t>
            </a:r>
            <a:endParaRPr lang="ru-RU" sz="2000" b="1" dirty="0">
              <a:solidFill>
                <a:schemeClr val="tx1"/>
              </a:solidFill>
              <a:latin typeface="Times New Roman" pitchFamily="18" charset="0"/>
              <a:cs typeface="Times New Roman" pitchFamily="18" charset="0"/>
            </a:endParaRPr>
          </a:p>
        </p:txBody>
      </p:sp>
      <p:sp>
        <p:nvSpPr>
          <p:cNvPr id="6" name="Стрелка вниз 5"/>
          <p:cNvSpPr/>
          <p:nvPr/>
        </p:nvSpPr>
        <p:spPr>
          <a:xfrm>
            <a:off x="857224" y="928670"/>
            <a:ext cx="428628" cy="42862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4572000" y="928670"/>
            <a:ext cx="428628" cy="42862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7929586" y="857232"/>
            <a:ext cx="428628" cy="42862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14282" y="1500174"/>
            <a:ext cx="2428892" cy="26432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smtClean="0">
                <a:solidFill>
                  <a:schemeClr val="tx1"/>
                </a:solidFill>
                <a:latin typeface="Times New Roman" pitchFamily="18" charset="0"/>
                <a:cs typeface="Times New Roman" pitchFamily="18" charset="0"/>
              </a:rPr>
              <a:t>Кто устанавливает порядок контроля?</a:t>
            </a:r>
          </a:p>
          <a:p>
            <a:pPr algn="ctr"/>
            <a:r>
              <a:rPr lang="ru-RU" dirty="0" smtClean="0">
                <a:solidFill>
                  <a:schemeClr val="tx1"/>
                </a:solidFill>
                <a:latin typeface="Times New Roman" pitchFamily="18" charset="0"/>
                <a:cs typeface="Times New Roman" pitchFamily="18" charset="0"/>
              </a:rPr>
              <a:t>Правительство РФ</a:t>
            </a:r>
            <a:r>
              <a:rPr lang="en-US" dirty="0" smtClean="0">
                <a:solidFill>
                  <a:schemeClr val="tx1"/>
                </a:solidFill>
                <a:latin typeface="Times New Roman" pitchFamily="18" charset="0"/>
                <a:cs typeface="Times New Roman" pitchFamily="18" charset="0"/>
              </a:rPr>
              <a:t>,</a:t>
            </a:r>
            <a:r>
              <a:rPr lang="ru-RU" dirty="0" smtClean="0">
                <a:solidFill>
                  <a:schemeClr val="tx1"/>
                </a:solidFill>
                <a:latin typeface="Times New Roman" pitchFamily="18" charset="0"/>
                <a:cs typeface="Times New Roman" pitchFamily="18" charset="0"/>
              </a:rPr>
              <a:t> высший исполнительный орган субъекта РФ</a:t>
            </a:r>
            <a:r>
              <a:rPr lang="en-US"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местная администрация </a:t>
            </a:r>
            <a:endParaRPr lang="ru-RU" dirty="0">
              <a:solidFill>
                <a:schemeClr val="tx1"/>
              </a:solidFill>
              <a:latin typeface="Times New Roman" pitchFamily="18" charset="0"/>
              <a:cs typeface="Times New Roman" pitchFamily="18" charset="0"/>
            </a:endParaRPr>
          </a:p>
        </p:txBody>
      </p:sp>
      <p:sp>
        <p:nvSpPr>
          <p:cNvPr id="10" name="Прямоугольник 9"/>
          <p:cNvSpPr/>
          <p:nvPr/>
        </p:nvSpPr>
        <p:spPr>
          <a:xfrm>
            <a:off x="2939186" y="1496103"/>
            <a:ext cx="2928958" cy="17859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smtClean="0">
                <a:solidFill>
                  <a:schemeClr val="tx1"/>
                </a:solidFill>
                <a:latin typeface="Times New Roman" pitchFamily="18" charset="0"/>
                <a:cs typeface="Times New Roman" pitchFamily="18" charset="0"/>
              </a:rPr>
              <a:t>Что является объектом контроля?</a:t>
            </a:r>
          </a:p>
          <a:p>
            <a:pPr algn="ctr"/>
            <a:r>
              <a:rPr lang="ru-RU" dirty="0" smtClean="0">
                <a:solidFill>
                  <a:schemeClr val="tx1"/>
                </a:solidFill>
                <a:latin typeface="Times New Roman" pitchFamily="18" charset="0"/>
                <a:cs typeface="Times New Roman" pitchFamily="18" charset="0"/>
              </a:rPr>
              <a:t>Соблюдение законодательства о контрактной системе и иных НПА</a:t>
            </a:r>
            <a:endParaRPr lang="ru-RU" dirty="0">
              <a:solidFill>
                <a:schemeClr val="tx1"/>
              </a:solidFill>
              <a:latin typeface="Times New Roman" pitchFamily="18" charset="0"/>
              <a:cs typeface="Times New Roman" pitchFamily="18" charset="0"/>
            </a:endParaRPr>
          </a:p>
        </p:txBody>
      </p:sp>
      <p:sp>
        <p:nvSpPr>
          <p:cNvPr id="11" name="Прямоугольник 10"/>
          <p:cNvSpPr/>
          <p:nvPr/>
        </p:nvSpPr>
        <p:spPr>
          <a:xfrm>
            <a:off x="6084168" y="1428736"/>
            <a:ext cx="2952328" cy="3000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smtClean="0">
                <a:solidFill>
                  <a:schemeClr val="tx1"/>
                </a:solidFill>
                <a:latin typeface="Times New Roman" pitchFamily="18" charset="0"/>
                <a:cs typeface="Times New Roman" pitchFamily="18" charset="0"/>
              </a:rPr>
              <a:t>Кто осуществляет контроль?</a:t>
            </a:r>
          </a:p>
          <a:p>
            <a:pPr algn="just">
              <a:buFont typeface="Wingdings" pitchFamily="2" charset="2"/>
              <a:buChar char="q"/>
            </a:pPr>
            <a:r>
              <a:rPr lang="ru-RU" dirty="0" smtClean="0">
                <a:solidFill>
                  <a:schemeClr val="tx1"/>
                </a:solidFill>
                <a:latin typeface="Times New Roman" pitchFamily="18" charset="0"/>
                <a:cs typeface="Times New Roman" pitchFamily="18" charset="0"/>
              </a:rPr>
              <a:t> государственные органы;</a:t>
            </a:r>
          </a:p>
          <a:p>
            <a:pPr algn="just">
              <a:buFont typeface="Wingdings" pitchFamily="2" charset="2"/>
              <a:buChar char="q"/>
            </a:pPr>
            <a:r>
              <a:rPr lang="ru-RU" dirty="0" smtClean="0">
                <a:solidFill>
                  <a:schemeClr val="tx1"/>
                </a:solidFill>
                <a:latin typeface="Times New Roman" pitchFamily="18" charset="0"/>
                <a:cs typeface="Times New Roman" pitchFamily="18" charset="0"/>
              </a:rPr>
              <a:t>ГК </a:t>
            </a:r>
            <a:r>
              <a:rPr lang="ru-RU" dirty="0" err="1" smtClean="0">
                <a:solidFill>
                  <a:schemeClr val="tx1"/>
                </a:solidFill>
                <a:latin typeface="Times New Roman" pitchFamily="18" charset="0"/>
                <a:cs typeface="Times New Roman" pitchFamily="18" charset="0"/>
              </a:rPr>
              <a:t>Росатом</a:t>
            </a:r>
            <a:r>
              <a:rPr lang="ru-RU" dirty="0" smtClean="0">
                <a:solidFill>
                  <a:schemeClr val="tx1"/>
                </a:solidFill>
                <a:latin typeface="Times New Roman" pitchFamily="18" charset="0"/>
                <a:cs typeface="Times New Roman" pitchFamily="18" charset="0"/>
              </a:rPr>
              <a:t>, ГК </a:t>
            </a:r>
            <a:r>
              <a:rPr lang="ru-RU" dirty="0" err="1" smtClean="0">
                <a:solidFill>
                  <a:schemeClr val="tx1"/>
                </a:solidFill>
                <a:latin typeface="Times New Roman" pitchFamily="18" charset="0"/>
                <a:cs typeface="Times New Roman" pitchFamily="18" charset="0"/>
              </a:rPr>
              <a:t>Роскосмос</a:t>
            </a:r>
            <a:r>
              <a:rPr lang="ru-RU" dirty="0" smtClean="0">
                <a:solidFill>
                  <a:schemeClr val="tx1"/>
                </a:solidFill>
                <a:latin typeface="Times New Roman" pitchFamily="18" charset="0"/>
                <a:cs typeface="Times New Roman" pitchFamily="18" charset="0"/>
              </a:rPr>
              <a:t>;</a:t>
            </a:r>
          </a:p>
          <a:p>
            <a:pPr algn="just">
              <a:buFont typeface="Wingdings" pitchFamily="2" charset="2"/>
              <a:buChar char="q"/>
            </a:pPr>
            <a:r>
              <a:rPr lang="ru-RU" dirty="0" smtClean="0">
                <a:solidFill>
                  <a:schemeClr val="tx1"/>
                </a:solidFill>
                <a:latin typeface="Times New Roman" pitchFamily="18" charset="0"/>
                <a:cs typeface="Times New Roman" pitchFamily="18" charset="0"/>
              </a:rPr>
              <a:t>органы управления государственными внебюджетными фондами;</a:t>
            </a:r>
          </a:p>
          <a:p>
            <a:pPr algn="just">
              <a:buFont typeface="Wingdings" pitchFamily="2" charset="2"/>
              <a:buChar char="q"/>
            </a:pPr>
            <a:r>
              <a:rPr lang="ru-RU" dirty="0" smtClean="0">
                <a:solidFill>
                  <a:schemeClr val="tx1"/>
                </a:solidFill>
                <a:latin typeface="Times New Roman" pitchFamily="18" charset="0"/>
                <a:cs typeface="Times New Roman" pitchFamily="18" charset="0"/>
              </a:rPr>
              <a:t>муниципальные органы</a:t>
            </a:r>
            <a:endParaRPr lang="ru-RU"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694272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7504" y="260648"/>
            <a:ext cx="4987412" cy="4104456"/>
          </a:xfrm>
          <a:prstGeom prst="rect">
            <a:avLst/>
          </a:prstGeom>
        </p:spPr>
      </p:pic>
      <p:pic>
        <p:nvPicPr>
          <p:cNvPr id="5" name="Рисунок 4"/>
          <p:cNvPicPr>
            <a:picLocks noChangeAspect="1"/>
          </p:cNvPicPr>
          <p:nvPr/>
        </p:nvPicPr>
        <p:blipFill>
          <a:blip r:embed="rId3"/>
          <a:stretch>
            <a:fillRect/>
          </a:stretch>
        </p:blipFill>
        <p:spPr>
          <a:xfrm>
            <a:off x="2483768" y="3429000"/>
            <a:ext cx="2448272" cy="1728192"/>
          </a:xfrm>
          <a:prstGeom prst="rect">
            <a:avLst/>
          </a:prstGeom>
        </p:spPr>
      </p:pic>
      <p:sp>
        <p:nvSpPr>
          <p:cNvPr id="6" name="TextBox 5"/>
          <p:cNvSpPr txBox="1"/>
          <p:nvPr/>
        </p:nvSpPr>
        <p:spPr>
          <a:xfrm>
            <a:off x="5094916" y="260648"/>
            <a:ext cx="4049084" cy="6555641"/>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	При </a:t>
            </a:r>
            <a:r>
              <a:rPr lang="ru-RU" sz="1400" dirty="0">
                <a:latin typeface="Times New Roman" panose="02020603050405020304" pitchFamily="18" charset="0"/>
                <a:cs typeface="Times New Roman" panose="02020603050405020304" pitchFamily="18" charset="0"/>
              </a:rPr>
              <a:t>рассмотрении дела один из ответчиков представил доказательства, которые свидетельствовали о выполнении работ уже после заключения муниципального </a:t>
            </a:r>
            <a:r>
              <a:rPr lang="ru-RU" sz="1400" dirty="0" smtClean="0">
                <a:latin typeface="Times New Roman" panose="02020603050405020304" pitchFamily="18" charset="0"/>
                <a:cs typeface="Times New Roman" panose="02020603050405020304" pitchFamily="18" charset="0"/>
              </a:rPr>
              <a:t>контракта. </a:t>
            </a:r>
          </a:p>
          <a:p>
            <a:pPr algn="just"/>
            <a:r>
              <a:rPr lang="ru-RU" sz="1400" dirty="0" smtClean="0">
                <a:latin typeface="Times New Roman" panose="02020603050405020304" pitchFamily="18" charset="0"/>
                <a:cs typeface="Times New Roman" panose="02020603050405020304" pitchFamily="18" charset="0"/>
              </a:rPr>
              <a:t>	При </a:t>
            </a:r>
            <a:r>
              <a:rPr lang="ru-RU" sz="1400" dirty="0">
                <a:latin typeface="Times New Roman" panose="02020603050405020304" pitchFamily="18" charset="0"/>
                <a:cs typeface="Times New Roman" panose="02020603050405020304" pitchFamily="18" charset="0"/>
              </a:rPr>
              <a:t>этом, в свойствах файла было указано, что файл создан 06.10.2019 (то есть после заключения контракта), а на самом снимке изображен ход выполнения работ, но при этом отсутствуют сведения о дате съемки.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При </a:t>
            </a:r>
            <a:r>
              <a:rPr lang="ru-RU" sz="1400" dirty="0">
                <a:latin typeface="Times New Roman" panose="02020603050405020304" pitchFamily="18" charset="0"/>
                <a:cs typeface="Times New Roman" panose="02020603050405020304" pitchFamily="18" charset="0"/>
              </a:rPr>
              <a:t>этом, на снимке зафиксирован баннер проведения соревнований по фигурному катанию, которые проходили с 12.09.2019 по 14.09.2019. </a:t>
            </a:r>
            <a:endParaRPr lang="ru-RU" sz="1400" dirty="0" smtClean="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Челябинское УФАС России 26.10.2020 поступил ответ от АНО «Развитие физической культуры и спорта Челябинской области», в котором указано, что размещение информационного плаката, посвященному четвертому этапу юниорского Гран-при сезона-2019/2020 по фигурному катанию, на фасаде Дворца спорта «Юность» происходило в период с 15 по 20 июля 2019 года.</a:t>
            </a:r>
          </a:p>
          <a:p>
            <a:pPr algn="just"/>
            <a:r>
              <a:rPr lang="ru-RU" sz="1400" dirty="0" smtClean="0">
                <a:latin typeface="Times New Roman" panose="02020603050405020304" pitchFamily="18" charset="0"/>
                <a:cs typeface="Times New Roman" panose="02020603050405020304" pitchFamily="18" charset="0"/>
              </a:rPr>
              <a:t>	Демонтаж </a:t>
            </a:r>
            <a:r>
              <a:rPr lang="ru-RU" sz="1400" dirty="0">
                <a:latin typeface="Times New Roman" panose="02020603050405020304" pitchFamily="18" charset="0"/>
                <a:cs typeface="Times New Roman" panose="02020603050405020304" pitchFamily="18" charset="0"/>
              </a:rPr>
              <a:t>был произведен в период с 15 по 18 сентября 2019 года. 18.09.2019 баннер на фасаде здания отсутствовал.</a:t>
            </a:r>
          </a:p>
          <a:p>
            <a:pPr algn="just"/>
            <a:r>
              <a:rPr lang="ru-RU" sz="1400" dirty="0" smtClean="0">
                <a:latin typeface="Times New Roman" panose="02020603050405020304" pitchFamily="18" charset="0"/>
                <a:cs typeface="Times New Roman" panose="02020603050405020304" pitchFamily="18" charset="0"/>
              </a:rPr>
              <a:t>	Таким </a:t>
            </a:r>
            <a:r>
              <a:rPr lang="ru-RU" sz="1400" dirty="0">
                <a:latin typeface="Times New Roman" panose="02020603050405020304" pitchFamily="18" charset="0"/>
                <a:cs typeface="Times New Roman" panose="02020603050405020304" pitchFamily="18" charset="0"/>
              </a:rPr>
              <a:t>образом, на дату создания файла 06.10.2019 баннер не мог быть расположен на фасаде здания, в связи с чем антимонопольный орган пришел к выводу о том, что свойства файлов были изменены.</a:t>
            </a:r>
          </a:p>
        </p:txBody>
      </p:sp>
    </p:spTree>
    <p:extLst>
      <p:ext uri="{BB962C8B-B14F-4D97-AF65-F5344CB8AC3E}">
        <p14:creationId xmlns:p14="http://schemas.microsoft.com/office/powerpoint/2010/main" val="17376493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79060" y="836712"/>
            <a:ext cx="8229600" cy="652370"/>
          </a:xfrm>
        </p:spPr>
        <p:txBody>
          <a:bodyPr>
            <a:noAutofit/>
          </a:bodyPr>
          <a:lstStyle/>
          <a:p>
            <a:pPr algn="ctr"/>
            <a:r>
              <a:rPr lang="ru-RU" sz="1600" u="sng" dirty="0">
                <a:solidFill>
                  <a:schemeClr val="tx1"/>
                </a:solidFill>
                <a:effectLst/>
                <a:latin typeface="Times New Roman" panose="02020603050405020304" pitchFamily="18" charset="0"/>
                <a:cs typeface="Times New Roman" panose="02020603050405020304" pitchFamily="18" charset="0"/>
              </a:rPr>
              <a:t>Дело № 18-07/18 </a:t>
            </a:r>
            <a:r>
              <a:rPr lang="ru-RU" sz="1600" dirty="0">
                <a:solidFill>
                  <a:schemeClr val="tx1"/>
                </a:solidFill>
                <a:effectLst/>
                <a:latin typeface="Times New Roman" panose="02020603050405020304" pitchFamily="18" charset="0"/>
                <a:cs typeface="Times New Roman" panose="02020603050405020304" pitchFamily="18" charset="0"/>
              </a:rPr>
              <a:t>(ссылка из Базы решений ФАС России: </a:t>
            </a:r>
            <a:br>
              <a:rPr lang="ru-RU" sz="1600" dirty="0">
                <a:solidFill>
                  <a:schemeClr val="tx1"/>
                </a:solidFill>
                <a:effectLst/>
                <a:latin typeface="Times New Roman" panose="02020603050405020304" pitchFamily="18" charset="0"/>
                <a:cs typeface="Times New Roman" panose="02020603050405020304" pitchFamily="18" charset="0"/>
              </a:rPr>
            </a:br>
            <a:r>
              <a:rPr lang="en-US" sz="1600" dirty="0">
                <a:solidFill>
                  <a:schemeClr val="tx1"/>
                </a:solidFill>
                <a:effectLst/>
                <a:latin typeface="Times New Roman" panose="02020603050405020304" pitchFamily="18" charset="0"/>
                <a:cs typeface="Times New Roman" panose="02020603050405020304" pitchFamily="18" charset="0"/>
              </a:rPr>
              <a:t>https://br.fas.gov.ru/cases/ac38a16a-a318-4c57-b753-71e78f68163d</a:t>
            </a:r>
            <a:r>
              <a:rPr lang="en-US" sz="1600" dirty="0" smtClean="0">
                <a:solidFill>
                  <a:schemeClr val="tx1"/>
                </a:solidFill>
                <a:effectLst/>
                <a:latin typeface="Times New Roman" panose="02020603050405020304" pitchFamily="18" charset="0"/>
                <a:cs typeface="Times New Roman" panose="02020603050405020304" pitchFamily="18" charset="0"/>
              </a:rPr>
              <a:t>/</a:t>
            </a:r>
            <a:r>
              <a:rPr lang="ru-RU" sz="1600" dirty="0" smtClean="0">
                <a:solidFill>
                  <a:schemeClr val="tx1"/>
                </a:solidFill>
                <a:effectLst/>
                <a:latin typeface="Times New Roman" panose="02020603050405020304" pitchFamily="18" charset="0"/>
                <a:cs typeface="Times New Roman" panose="02020603050405020304" pitchFamily="18" charset="0"/>
              </a:rPr>
              <a:t>)</a:t>
            </a:r>
            <a:br>
              <a:rPr lang="ru-RU" sz="1600" dirty="0" smtClean="0">
                <a:solidFill>
                  <a:schemeClr val="tx1"/>
                </a:solidFill>
                <a:effectLst/>
                <a:latin typeface="Times New Roman" panose="02020603050405020304" pitchFamily="18" charset="0"/>
                <a:cs typeface="Times New Roman" panose="02020603050405020304" pitchFamily="18" charset="0"/>
              </a:rPr>
            </a:br>
            <a:r>
              <a:rPr lang="ru-RU" sz="1600" u="sng" dirty="0" smtClean="0">
                <a:solidFill>
                  <a:schemeClr val="tx1"/>
                </a:solidFill>
                <a:effectLst/>
                <a:latin typeface="Times New Roman" panose="02020603050405020304" pitchFamily="18" charset="0"/>
                <a:cs typeface="Times New Roman" panose="02020603050405020304" pitchFamily="18" charset="0"/>
              </a:rPr>
              <a:t>Ответчики:</a:t>
            </a:r>
            <a:r>
              <a:rPr lang="ru-RU" sz="1600" dirty="0" smtClean="0">
                <a:solidFill>
                  <a:schemeClr val="tx1"/>
                </a:solidFill>
                <a:effectLst/>
                <a:latin typeface="Times New Roman" panose="02020603050405020304" pitchFamily="18" charset="0"/>
                <a:cs typeface="Times New Roman" panose="02020603050405020304" pitchFamily="18" charset="0"/>
              </a:rPr>
              <a:t> МУ КГО «Управление строительства» и ООО «Флагман»</a:t>
            </a:r>
            <a:br>
              <a:rPr lang="ru-RU" sz="1600" dirty="0" smtClean="0">
                <a:solidFill>
                  <a:schemeClr val="tx1"/>
                </a:solidFill>
                <a:effectLst/>
                <a:latin typeface="Times New Roman" panose="02020603050405020304" pitchFamily="18" charset="0"/>
                <a:cs typeface="Times New Roman" panose="02020603050405020304" pitchFamily="18" charset="0"/>
              </a:rPr>
            </a:br>
            <a:r>
              <a:rPr lang="ru-RU" sz="1600" u="sng" dirty="0" smtClean="0">
                <a:solidFill>
                  <a:schemeClr val="tx1"/>
                </a:solidFill>
                <a:effectLst/>
                <a:latin typeface="Times New Roman" panose="02020603050405020304" pitchFamily="18" charset="0"/>
                <a:cs typeface="Times New Roman" panose="02020603050405020304" pitchFamily="18" charset="0"/>
              </a:rPr>
              <a:t>Нарушение: </a:t>
            </a:r>
            <a:r>
              <a:rPr lang="ru-RU" sz="1600" dirty="0" smtClean="0">
                <a:solidFill>
                  <a:schemeClr val="tx1"/>
                </a:solidFill>
                <a:effectLst/>
                <a:latin typeface="Times New Roman" panose="02020603050405020304" pitchFamily="18" charset="0"/>
                <a:cs typeface="Times New Roman" panose="02020603050405020304" pitchFamily="18" charset="0"/>
              </a:rPr>
              <a:t>пункт 4 статьи 16 Закона о защите конкуренции </a:t>
            </a:r>
            <a:r>
              <a:rPr lang="ru-RU" sz="1600" dirty="0">
                <a:solidFill>
                  <a:schemeClr val="tx1"/>
                </a:solidFill>
                <a:effectLst/>
                <a:latin typeface="Times New Roman" panose="02020603050405020304" pitchFamily="18" charset="0"/>
                <a:cs typeface="Times New Roman" panose="02020603050405020304" pitchFamily="18" charset="0"/>
              </a:rPr>
              <a:t>- муниципальный контракт № 231-18 на выполнение подрядной организацией комплекса мероприятий по капитальному ремонту объекта: «Фонтан на площади Славы г. Копейска» от </a:t>
            </a:r>
            <a:r>
              <a:rPr lang="ru-RU" sz="1600" dirty="0" smtClean="0">
                <a:solidFill>
                  <a:schemeClr val="tx1"/>
                </a:solidFill>
                <a:effectLst/>
                <a:latin typeface="Times New Roman" panose="02020603050405020304" pitchFamily="18" charset="0"/>
                <a:cs typeface="Times New Roman" panose="02020603050405020304" pitchFamily="18" charset="0"/>
              </a:rPr>
              <a:t>06.08.2018» заключен без проведения конкурентных процедур.</a:t>
            </a:r>
            <a:r>
              <a:rPr lang="ru-RU" sz="1600" dirty="0" smtClean="0">
                <a:effectLst/>
                <a:latin typeface="Times New Roman" panose="02020603050405020304" pitchFamily="18" charset="0"/>
                <a:cs typeface="Times New Roman" panose="02020603050405020304" pitchFamily="18" charset="0"/>
              </a:rPr>
              <a:t/>
            </a:r>
            <a:br>
              <a:rPr lang="ru-RU" sz="1600" dirty="0" smtClean="0">
                <a:effectLst/>
                <a:latin typeface="Times New Roman" panose="02020603050405020304" pitchFamily="18" charset="0"/>
                <a:cs typeface="Times New Roman" panose="02020603050405020304" pitchFamily="18" charset="0"/>
              </a:rPr>
            </a:br>
            <a:endParaRPr lang="ru-RU" sz="1600" dirty="0">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81392" y="1988840"/>
            <a:ext cx="8424936" cy="4770816"/>
          </a:xfrm>
          <a:prstGeom prst="rect">
            <a:avLst/>
          </a:prstGeom>
        </p:spPr>
      </p:pic>
    </p:spTree>
    <p:extLst>
      <p:ext uri="{BB962C8B-B14F-4D97-AF65-F5344CB8AC3E}">
        <p14:creationId xmlns:p14="http://schemas.microsoft.com/office/powerpoint/2010/main" val="2071559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07504" y="188640"/>
            <a:ext cx="8640960" cy="6336704"/>
          </a:xfrm>
          <a:prstGeom prst="rect">
            <a:avLst/>
          </a:prstGeom>
        </p:spPr>
      </p:pic>
    </p:spTree>
    <p:extLst>
      <p:ext uri="{BB962C8B-B14F-4D97-AF65-F5344CB8AC3E}">
        <p14:creationId xmlns:p14="http://schemas.microsoft.com/office/powerpoint/2010/main" val="1173734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51520" y="44624"/>
            <a:ext cx="4032448" cy="3462828"/>
          </a:xfrm>
          <a:prstGeom prst="rect">
            <a:avLst/>
          </a:prstGeom>
        </p:spPr>
      </p:pic>
      <p:pic>
        <p:nvPicPr>
          <p:cNvPr id="5" name="Рисунок 4"/>
          <p:cNvPicPr/>
          <p:nvPr/>
        </p:nvPicPr>
        <p:blipFill>
          <a:blip r:embed="rId3"/>
          <a:stretch>
            <a:fillRect/>
          </a:stretch>
        </p:blipFill>
        <p:spPr>
          <a:xfrm>
            <a:off x="4644008" y="44624"/>
            <a:ext cx="4176464" cy="3462828"/>
          </a:xfrm>
          <a:prstGeom prst="rect">
            <a:avLst/>
          </a:prstGeom>
        </p:spPr>
      </p:pic>
      <p:pic>
        <p:nvPicPr>
          <p:cNvPr id="6" name="Рисунок 5"/>
          <p:cNvPicPr>
            <a:picLocks noChangeAspect="1"/>
          </p:cNvPicPr>
          <p:nvPr/>
        </p:nvPicPr>
        <p:blipFill>
          <a:blip r:embed="rId4"/>
          <a:stretch>
            <a:fillRect/>
          </a:stretch>
        </p:blipFill>
        <p:spPr>
          <a:xfrm>
            <a:off x="1763688" y="3573016"/>
            <a:ext cx="6151397" cy="3240360"/>
          </a:xfrm>
          <a:prstGeom prst="rect">
            <a:avLst/>
          </a:prstGeom>
        </p:spPr>
      </p:pic>
    </p:spTree>
    <p:extLst>
      <p:ext uri="{BB962C8B-B14F-4D97-AF65-F5344CB8AC3E}">
        <p14:creationId xmlns:p14="http://schemas.microsoft.com/office/powerpoint/2010/main" val="3102774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16632"/>
            <a:ext cx="8136904" cy="861774"/>
          </a:xfrm>
          <a:prstGeom prst="rect">
            <a:avLst/>
          </a:prstGeom>
          <a:noFill/>
        </p:spPr>
        <p:txBody>
          <a:bodyPr wrap="square" rtlCol="0">
            <a:spAutoFit/>
          </a:bodyPr>
          <a:lstStyle/>
          <a:p>
            <a:r>
              <a:rPr lang="ru-RU" sz="2500" b="1" dirty="0" smtClean="0">
                <a:latin typeface="Times New Roman" panose="02020603050405020304" pitchFamily="18" charset="0"/>
                <a:cs typeface="Times New Roman" panose="02020603050405020304" pitchFamily="18" charset="0"/>
              </a:rPr>
              <a:t>Использование информации из ЕИАС «Антикартель»</a:t>
            </a:r>
          </a:p>
          <a:p>
            <a:pPr algn="ctr"/>
            <a:r>
              <a:rPr lang="ru-RU" sz="2500" b="1" dirty="0" smtClean="0">
                <a:latin typeface="Times New Roman" panose="02020603050405020304" pitchFamily="18" charset="0"/>
                <a:cs typeface="Times New Roman" panose="02020603050405020304" pitchFamily="18" charset="0"/>
              </a:rPr>
              <a:t>Большой Цифровой Кот</a:t>
            </a:r>
            <a:endParaRPr lang="ru-RU" sz="25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07504" y="1031104"/>
            <a:ext cx="8928992" cy="5832648"/>
          </a:xfrm>
          <a:prstGeom prst="rect">
            <a:avLst/>
          </a:prstGeom>
        </p:spPr>
      </p:pic>
    </p:spTree>
    <p:extLst>
      <p:ext uri="{BB962C8B-B14F-4D97-AF65-F5344CB8AC3E}">
        <p14:creationId xmlns:p14="http://schemas.microsoft.com/office/powerpoint/2010/main" val="1366322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93726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9144000" cy="6813376"/>
          </a:xfrm>
          <a:prstGeom prst="rect">
            <a:avLst/>
          </a:prstGeom>
        </p:spPr>
      </p:pic>
    </p:spTree>
    <p:extLst>
      <p:ext uri="{BB962C8B-B14F-4D97-AF65-F5344CB8AC3E}">
        <p14:creationId xmlns:p14="http://schemas.microsoft.com/office/powerpoint/2010/main" val="1660449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72653" y="451520"/>
            <a:ext cx="8229600" cy="1143000"/>
          </a:xfrm>
        </p:spPr>
        <p:txBody>
          <a:bodyPr>
            <a:normAutofit/>
          </a:bodyPr>
          <a:lstStyle/>
          <a:p>
            <a:pPr algn="ctr"/>
            <a:r>
              <a:rPr lang="ru-RU" sz="2500" dirty="0" smtClean="0">
                <a:effectLst/>
                <a:latin typeface="Times New Roman" panose="02020603050405020304" pitchFamily="18" charset="0"/>
                <a:cs typeface="Times New Roman" panose="02020603050405020304" pitchFamily="18" charset="0"/>
              </a:rPr>
              <a:t>Использование информации, представленной операторами электронных площадок</a:t>
            </a:r>
            <a:endParaRPr lang="ru-RU" sz="2500" dirty="0">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556792"/>
            <a:ext cx="4350192" cy="3888432"/>
          </a:xfrm>
          <a:prstGeom prst="rect">
            <a:avLst/>
          </a:prstGeom>
        </p:spPr>
      </p:pic>
      <p:sp>
        <p:nvSpPr>
          <p:cNvPr id="5" name="TextBox 4"/>
          <p:cNvSpPr txBox="1"/>
          <p:nvPr/>
        </p:nvSpPr>
        <p:spPr>
          <a:xfrm>
            <a:off x="4716016" y="1594520"/>
            <a:ext cx="4104456" cy="2246769"/>
          </a:xfrm>
          <a:prstGeom prst="rect">
            <a:avLst/>
          </a:prstGeom>
          <a:noFill/>
        </p:spPr>
        <p:txBody>
          <a:bodyPr wrap="square" rtlCol="0">
            <a:spAutoFit/>
          </a:bodyPr>
          <a:lstStyle/>
          <a:p>
            <a:pPr algn="ctr"/>
            <a:r>
              <a:rPr lang="ru-RU" sz="1400" dirty="0" smtClean="0">
                <a:latin typeface="Times New Roman" panose="02020603050405020304" pitchFamily="18" charset="0"/>
                <a:cs typeface="Times New Roman" panose="02020603050405020304" pitchFamily="18" charset="0"/>
              </a:rPr>
              <a:t>Информация позволяет не только выявлять признаки картелей (соглашений между участниками торгов, запрещенных статьей 11 Закона о защите конкуренции, по первичным признакам: совпадение </a:t>
            </a:r>
            <a:r>
              <a:rPr lang="en-US" sz="1400" dirty="0" smtClean="0">
                <a:latin typeface="Times New Roman" panose="02020603050405020304" pitchFamily="18" charset="0"/>
                <a:cs typeface="Times New Roman" panose="02020603050405020304" pitchFamily="18" charset="0"/>
              </a:rPr>
              <a:t>IP</a:t>
            </a:r>
            <a:r>
              <a:rPr lang="ru-RU" sz="1400" dirty="0" smtClean="0">
                <a:latin typeface="Times New Roman" panose="02020603050405020304" pitchFamily="18" charset="0"/>
                <a:cs typeface="Times New Roman" panose="02020603050405020304" pitchFamily="18" charset="0"/>
              </a:rPr>
              <a:t>-адресов, свойств файлов заявок, поведения), но и признаки соглашений между участниками торгов и заказчиками (в том числе если заказчиком являются органы власти органы местного самоуправления).</a:t>
            </a:r>
          </a:p>
          <a:p>
            <a:endParaRPr lang="ru-RU" sz="1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499992" y="3645024"/>
            <a:ext cx="4464496" cy="2800767"/>
          </a:xfrm>
          <a:prstGeom prst="rect">
            <a:avLst/>
          </a:prstGeom>
          <a:noFill/>
        </p:spPr>
        <p:txBody>
          <a:bodyPr wrap="square" rtlCol="0">
            <a:spAutoFit/>
          </a:bodyPr>
          <a:lstStyle/>
          <a:p>
            <a:pPr algn="just"/>
            <a:r>
              <a:rPr lang="ru-RU" dirty="0" smtClean="0"/>
              <a:t>	</a:t>
            </a:r>
            <a:r>
              <a:rPr lang="ru-RU" sz="1400" b="1" u="sng" dirty="0" smtClean="0">
                <a:latin typeface="Times New Roman" panose="02020603050405020304" pitchFamily="18" charset="0"/>
                <a:cs typeface="Times New Roman" panose="02020603050405020304" pitchFamily="18" charset="0"/>
              </a:rPr>
              <a:t>Что это за признаки?</a:t>
            </a:r>
          </a:p>
          <a:p>
            <a:pPr marL="285750" indent="-285750" algn="just">
              <a:buFont typeface="Wingdings" panose="05000000000000000000" pitchFamily="2" charset="2"/>
              <a:buChar char="Ø"/>
            </a:pPr>
            <a:r>
              <a:rPr lang="ru-RU" sz="1400" dirty="0" smtClean="0">
                <a:latin typeface="Times New Roman" panose="02020603050405020304" pitchFamily="18" charset="0"/>
                <a:cs typeface="Times New Roman" panose="02020603050405020304" pitchFamily="18" charset="0"/>
              </a:rPr>
              <a:t>автором документа - документации о закупке является сотрудник участника закупки;</a:t>
            </a:r>
          </a:p>
          <a:p>
            <a:pPr marL="285750" indent="-285750" algn="just">
              <a:buFont typeface="Wingdings" panose="05000000000000000000" pitchFamily="2" charset="2"/>
              <a:buChar char="Ø"/>
            </a:pPr>
            <a:r>
              <a:rPr lang="ru-RU" sz="1400" dirty="0">
                <a:latin typeface="Times New Roman" panose="02020603050405020304" pitchFamily="18" charset="0"/>
                <a:cs typeface="Times New Roman" panose="02020603050405020304" pitchFamily="18" charset="0"/>
              </a:rPr>
              <a:t>а</a:t>
            </a:r>
            <a:r>
              <a:rPr lang="ru-RU" sz="1400" dirty="0" smtClean="0">
                <a:latin typeface="Times New Roman" panose="02020603050405020304" pitchFamily="18" charset="0"/>
                <a:cs typeface="Times New Roman" panose="02020603050405020304" pitchFamily="18" charset="0"/>
              </a:rPr>
              <a:t>втором заявки участника закупки является сотрудник заказчика;</a:t>
            </a:r>
          </a:p>
          <a:p>
            <a:pPr marL="285750" indent="-285750" algn="just">
              <a:buFont typeface="Wingdings" panose="05000000000000000000" pitchFamily="2" charset="2"/>
              <a:buChar char="Ø"/>
            </a:pPr>
            <a:r>
              <a:rPr lang="ru-RU" sz="1400" dirty="0">
                <a:latin typeface="Times New Roman" panose="02020603050405020304" pitchFamily="18" charset="0"/>
                <a:cs typeface="Times New Roman" panose="02020603050405020304" pitchFamily="18" charset="0"/>
              </a:rPr>
              <a:t>д</a:t>
            </a:r>
            <a:r>
              <a:rPr lang="ru-RU" sz="1400" dirty="0" smtClean="0">
                <a:latin typeface="Times New Roman" panose="02020603050405020304" pitchFamily="18" charset="0"/>
                <a:cs typeface="Times New Roman" panose="02020603050405020304" pitchFamily="18" charset="0"/>
              </a:rPr>
              <a:t>окументация о закупке, извещение о закупке, протоколы размещены с </a:t>
            </a:r>
            <a:r>
              <a:rPr lang="en-US" sz="1400" dirty="0" smtClean="0">
                <a:latin typeface="Times New Roman" panose="02020603050405020304" pitchFamily="18" charset="0"/>
                <a:cs typeface="Times New Roman" panose="02020603050405020304" pitchFamily="18" charset="0"/>
              </a:rPr>
              <a:t>IP</a:t>
            </a:r>
            <a:r>
              <a:rPr lang="ru-RU" sz="1400" dirty="0" smtClean="0">
                <a:latin typeface="Times New Roman" panose="02020603050405020304" pitchFamily="18" charset="0"/>
                <a:cs typeface="Times New Roman" panose="02020603050405020304" pitchFamily="18" charset="0"/>
              </a:rPr>
              <a:t>-адреса участника закупки;</a:t>
            </a:r>
          </a:p>
          <a:p>
            <a:pPr marL="285750" indent="-285750" algn="just">
              <a:buFont typeface="Wingdings" panose="05000000000000000000" pitchFamily="2" charset="2"/>
              <a:buChar char="Ø"/>
            </a:pPr>
            <a:r>
              <a:rPr lang="ru-RU" sz="1400" dirty="0">
                <a:latin typeface="Times New Roman" panose="02020603050405020304" pitchFamily="18" charset="0"/>
                <a:cs typeface="Times New Roman" panose="02020603050405020304" pitchFamily="18" charset="0"/>
              </a:rPr>
              <a:t>з</a:t>
            </a:r>
            <a:r>
              <a:rPr lang="ru-RU" sz="1400" dirty="0" smtClean="0">
                <a:latin typeface="Times New Roman" panose="02020603050405020304" pitchFamily="18" charset="0"/>
                <a:cs typeface="Times New Roman" panose="02020603050405020304" pitchFamily="18" charset="0"/>
              </a:rPr>
              <a:t>аявка на участие в закупке подана с </a:t>
            </a:r>
            <a:r>
              <a:rPr lang="en-US" sz="1400" dirty="0" smtClean="0">
                <a:latin typeface="Times New Roman" panose="02020603050405020304" pitchFamily="18" charset="0"/>
                <a:cs typeface="Times New Roman" panose="02020603050405020304" pitchFamily="18" charset="0"/>
              </a:rPr>
              <a:t>IP</a:t>
            </a:r>
            <a:r>
              <a:rPr lang="ru-RU" sz="1400" dirty="0" smtClean="0">
                <a:latin typeface="Times New Roman" panose="02020603050405020304" pitchFamily="18" charset="0"/>
                <a:cs typeface="Times New Roman" panose="02020603050405020304" pitchFamily="18" charset="0"/>
              </a:rPr>
              <a:t>-адреса заказчика.</a:t>
            </a:r>
          </a:p>
          <a:p>
            <a:pPr marL="285750" indent="-285750" algn="just">
              <a:buFont typeface="Wingdings" panose="05000000000000000000" pitchFamily="2" charset="2"/>
              <a:buChar char="Ø"/>
            </a:pPr>
            <a:endParaRPr lang="ru-RU" sz="14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6368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836590577"/>
              </p:ext>
            </p:extLst>
          </p:nvPr>
        </p:nvGraphicFramePr>
        <p:xfrm>
          <a:off x="0" y="17184"/>
          <a:ext cx="9144000" cy="6840816"/>
        </p:xfrm>
        <a:graphic>
          <a:graphicData uri="http://schemas.openxmlformats.org/drawingml/2006/table">
            <a:tbl>
              <a:tblPr firstRow="1" bandRow="1">
                <a:tableStyleId>{5C22544A-7EE6-4342-B048-85BDC9FD1C3A}</a:tableStyleId>
              </a:tblPr>
              <a:tblGrid>
                <a:gridCol w="1979712"/>
                <a:gridCol w="7164288"/>
              </a:tblGrid>
              <a:tr h="378815">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Номер судебного</a:t>
                      </a:r>
                      <a:r>
                        <a:rPr lang="ru-RU" sz="1300" b="1" baseline="0" dirty="0" smtClean="0">
                          <a:solidFill>
                            <a:schemeClr val="tx1"/>
                          </a:solidFill>
                          <a:latin typeface="Times New Roman" panose="02020603050405020304" pitchFamily="18" charset="0"/>
                          <a:cs typeface="Times New Roman" panose="02020603050405020304" pitchFamily="18" charset="0"/>
                        </a:rPr>
                        <a:t> дела</a:t>
                      </a:r>
                      <a:endParaRPr lang="ru-RU" sz="1300" b="1" dirty="0">
                        <a:solidFill>
                          <a:schemeClr val="tx1"/>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Суть дела</a:t>
                      </a:r>
                      <a:endParaRPr lang="ru-RU" sz="1300" b="1" dirty="0">
                        <a:solidFill>
                          <a:schemeClr val="tx1"/>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r>
              <a:tr h="6462001">
                <a:tc>
                  <a:txBody>
                    <a:bodyPr/>
                    <a:lstStyle/>
                    <a:p>
                      <a:r>
                        <a:rPr lang="ru-RU" sz="1400" b="1" u="sng" dirty="0" smtClean="0">
                          <a:solidFill>
                            <a:srgbClr val="C00000"/>
                          </a:solidFill>
                          <a:latin typeface="Times New Roman" panose="02020603050405020304" pitchFamily="18" charset="0"/>
                          <a:cs typeface="Times New Roman" panose="02020603050405020304" pitchFamily="18" charset="0"/>
                        </a:rPr>
                        <a:t>А76-17733/2020</a:t>
                      </a:r>
                    </a:p>
                    <a:p>
                      <a:r>
                        <a:rPr lang="ru-RU" sz="1400" dirty="0" smtClean="0">
                          <a:latin typeface="Times New Roman" panose="02020603050405020304" pitchFamily="18" charset="0"/>
                          <a:cs typeface="Times New Roman" panose="02020603050405020304" pitchFamily="18" charset="0"/>
                        </a:rPr>
                        <a:t>(статьи 11,16</a:t>
                      </a:r>
                      <a:r>
                        <a:rPr lang="ru-RU" sz="1400" baseline="0" dirty="0" smtClean="0">
                          <a:latin typeface="Times New Roman" panose="02020603050405020304" pitchFamily="18" charset="0"/>
                          <a:cs typeface="Times New Roman" panose="02020603050405020304" pitchFamily="18" charset="0"/>
                        </a:rPr>
                        <a:t> Закона о защите конкуренции)</a:t>
                      </a:r>
                    </a:p>
                    <a:p>
                      <a:endParaRPr lang="ru-RU" sz="1300" baseline="0" dirty="0" smtClean="0">
                        <a:latin typeface="Times New Roman" panose="02020603050405020304" pitchFamily="18" charset="0"/>
                        <a:cs typeface="Times New Roman" panose="02020603050405020304" pitchFamily="18" charset="0"/>
                      </a:endParaRPr>
                    </a:p>
                    <a:p>
                      <a:r>
                        <a:rPr lang="ru-RU" sz="1300" b="1" baseline="0" dirty="0" smtClean="0">
                          <a:latin typeface="Times New Roman" panose="02020603050405020304" pitchFamily="18" charset="0"/>
                          <a:cs typeface="Times New Roman" panose="02020603050405020304" pitchFamily="18" charset="0"/>
                        </a:rPr>
                        <a:t>Определением Верховного суда РФ от 22.09.2021 № 309-ЭС21-16687</a:t>
                      </a:r>
                      <a:r>
                        <a:rPr lang="ru-RU" sz="1300" baseline="0" dirty="0" smtClean="0">
                          <a:latin typeface="Times New Roman" panose="02020603050405020304" pitchFamily="18" charset="0"/>
                          <a:cs typeface="Times New Roman" panose="02020603050405020304" pitchFamily="18" charset="0"/>
                        </a:rPr>
                        <a:t> </a:t>
                      </a:r>
                    </a:p>
                    <a:p>
                      <a:r>
                        <a:rPr lang="ru-RU" sz="1300" baseline="0" dirty="0" smtClean="0">
                          <a:latin typeface="Times New Roman" panose="02020603050405020304" pitchFamily="18" charset="0"/>
                          <a:cs typeface="Times New Roman" panose="02020603050405020304" pitchFamily="18" charset="0"/>
                        </a:rPr>
                        <a:t>ООО «Специализированный застройщик «Трест Уралавтострой» отказано в передаче кассационной жалобы для рассмотрения в судебном</a:t>
                      </a:r>
                    </a:p>
                    <a:p>
                      <a:r>
                        <a:rPr lang="ru-RU" sz="1300" baseline="0" dirty="0" smtClean="0">
                          <a:latin typeface="Times New Roman" panose="02020603050405020304" pitchFamily="18" charset="0"/>
                          <a:cs typeface="Times New Roman" panose="02020603050405020304" pitchFamily="18" charset="0"/>
                        </a:rPr>
                        <a:t>заседании Судебной коллегии по экономическим спорам Верховного Суда</a:t>
                      </a:r>
                    </a:p>
                    <a:p>
                      <a:r>
                        <a:rPr lang="ru-RU" sz="1300" baseline="0" dirty="0" smtClean="0">
                          <a:latin typeface="Times New Roman" panose="02020603050405020304" pitchFamily="18" charset="0"/>
                          <a:cs typeface="Times New Roman" panose="02020603050405020304" pitchFamily="18" charset="0"/>
                        </a:rPr>
                        <a:t>Российской Федерации.</a:t>
                      </a:r>
                    </a:p>
                    <a:p>
                      <a:endParaRPr lang="ru-RU" sz="1300" baseline="0" dirty="0" smtClean="0">
                        <a:latin typeface="Times New Roman" panose="02020603050405020304" pitchFamily="18" charset="0"/>
                        <a:cs typeface="Times New Roman" panose="02020603050405020304" pitchFamily="18" charset="0"/>
                      </a:endParaRPr>
                    </a:p>
                    <a:p>
                      <a:r>
                        <a:rPr lang="ru-RU" sz="900" dirty="0" smtClean="0">
                          <a:latin typeface="Times New Roman" panose="02020603050405020304" pitchFamily="18" charset="0"/>
                          <a:cs typeface="Times New Roman" panose="02020603050405020304" pitchFamily="18" charset="0"/>
                        </a:rPr>
                        <a:t>Доход более 60 млн. рублей.</a:t>
                      </a:r>
                    </a:p>
                    <a:p>
                      <a:r>
                        <a:rPr lang="ru-RU" sz="900" dirty="0" smtClean="0">
                          <a:latin typeface="Times New Roman" panose="02020603050405020304" pitchFamily="18" charset="0"/>
                          <a:cs typeface="Times New Roman" panose="02020603050405020304" pitchFamily="18" charset="0"/>
                        </a:rPr>
                        <a:t>Материалы направлены в правоохранительные органы.</a:t>
                      </a:r>
                    </a:p>
                    <a:p>
                      <a:r>
                        <a:rPr lang="ru-RU" sz="900" dirty="0" smtClean="0">
                          <a:latin typeface="Times New Roman" panose="02020603050405020304" pitchFamily="18" charset="0"/>
                          <a:cs typeface="Times New Roman" panose="02020603050405020304" pitchFamily="18" charset="0"/>
                        </a:rPr>
                        <a:t>Должностные лица привлечены к административной ответственности по части 7 статьи 14.32 КоАП РФ (штраф 20 000 рублей на каждого), юридическое лицо (участник картеля) привлечено к административной ответственности по части 1 статьи 14.32 КоАП РФ  (штраф 1,2 млн. рублей).</a:t>
                      </a:r>
                    </a:p>
                    <a:p>
                      <a:endParaRPr lang="ru-RU" sz="1300" dirty="0" smtClean="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just"/>
                      <a:r>
                        <a:rPr lang="ru-RU" sz="1400" dirty="0" smtClean="0">
                          <a:latin typeface="Times New Roman" panose="02020603050405020304" pitchFamily="18" charset="0"/>
                          <a:cs typeface="Times New Roman" panose="02020603050405020304" pitchFamily="18" charset="0"/>
                        </a:rPr>
                        <a:t>Наличие</a:t>
                      </a:r>
                      <a:r>
                        <a:rPr lang="ru-RU" sz="1400" baseline="0" dirty="0" smtClean="0">
                          <a:latin typeface="Times New Roman" panose="02020603050405020304" pitchFamily="18" charset="0"/>
                          <a:cs typeface="Times New Roman" panose="02020603050405020304" pitchFamily="18" charset="0"/>
                        </a:rPr>
                        <a:t> 2-х антиконкурентных соглашений при проведении аукциона по приобретению квартир путем долевого участия в строительстве для переселения граждан из ветхоаварийного жилья: </a:t>
                      </a:r>
                    </a:p>
                    <a:p>
                      <a:pPr algn="just"/>
                      <a:r>
                        <a:rPr lang="ru-RU" sz="1400" baseline="0" dirty="0" smtClean="0">
                          <a:latin typeface="Times New Roman" panose="02020603050405020304" pitchFamily="18" charset="0"/>
                          <a:cs typeface="Times New Roman" panose="02020603050405020304" pitchFamily="18" charset="0"/>
                        </a:rPr>
                        <a:t>1 соглашение - между учреждением (заказчик), органом местного самоуправления (администрация города) и подрядчиком (нарушение п. 4 ст. 16 Закона о защите конкуренции);</a:t>
                      </a:r>
                    </a:p>
                    <a:p>
                      <a:pPr algn="just"/>
                      <a:r>
                        <a:rPr lang="ru-RU" sz="1400" baseline="0" dirty="0" smtClean="0">
                          <a:latin typeface="Times New Roman" panose="02020603050405020304" pitchFamily="18" charset="0"/>
                          <a:cs typeface="Times New Roman" panose="02020603050405020304" pitchFamily="18" charset="0"/>
                        </a:rPr>
                        <a:t>2 соглашение – между участниками торгов (п. 2 ч. 1 ст. 11 Закона о защите конкуренции.</a:t>
                      </a:r>
                    </a:p>
                    <a:p>
                      <a:pPr algn="just"/>
                      <a:r>
                        <a:rPr lang="ru-RU" sz="1400" u="none" baseline="0" dirty="0" smtClean="0">
                          <a:solidFill>
                            <a:schemeClr val="tx1"/>
                          </a:solidFill>
                          <a:latin typeface="Times New Roman" panose="02020603050405020304" pitchFamily="18" charset="0"/>
                          <a:cs typeface="Times New Roman" panose="02020603050405020304" pitchFamily="18" charset="0"/>
                        </a:rPr>
                        <a:t>Администрация города совместно с учреждением </a:t>
                      </a:r>
                      <a:r>
                        <a:rPr lang="ru-RU" sz="1400" b="1" u="none" baseline="0" dirty="0" smtClean="0">
                          <a:solidFill>
                            <a:schemeClr val="tx1"/>
                          </a:solidFill>
                          <a:latin typeface="Times New Roman" panose="02020603050405020304" pitchFamily="18" charset="0"/>
                          <a:cs typeface="Times New Roman" panose="02020603050405020304" pitchFamily="18" charset="0"/>
                        </a:rPr>
                        <a:t>неоднократно вносили изменения в муниципальную программу</a:t>
                      </a:r>
                      <a:r>
                        <a:rPr lang="ru-RU" sz="1400" u="none" baseline="0" dirty="0" smtClean="0">
                          <a:solidFill>
                            <a:schemeClr val="tx1"/>
                          </a:solidFill>
                          <a:latin typeface="Times New Roman" panose="02020603050405020304" pitchFamily="18" charset="0"/>
                          <a:cs typeface="Times New Roman" panose="02020603050405020304" pitchFamily="18" charset="0"/>
                        </a:rPr>
                        <a:t> по переселению граждан из ветхоаварийного жилья, подстраивая её по количеству квартир, имеющихся у конкретного застройщика, а также избирая объект закупки в виде долевого участия в строительстве, что исключало возможность предложения квартир уже в введенных в эксплуатацию домах,  учреждение </a:t>
                      </a:r>
                      <a:r>
                        <a:rPr lang="ru-RU" sz="1400" b="1" u="none" baseline="0" dirty="0" smtClean="0">
                          <a:solidFill>
                            <a:schemeClr val="tx1"/>
                          </a:solidFill>
                          <a:latin typeface="Times New Roman" panose="02020603050405020304" pitchFamily="18" charset="0"/>
                          <a:cs typeface="Times New Roman" panose="02020603050405020304" pitchFamily="18" charset="0"/>
                        </a:rPr>
                        <a:t>неоднократно вносило изменения в план-график закупок, несколько раз объявляло аукционы.</a:t>
                      </a:r>
                    </a:p>
                    <a:p>
                      <a:pPr algn="just"/>
                      <a:r>
                        <a:rPr lang="ru-RU" sz="1400" u="none" baseline="0" dirty="0" smtClean="0">
                          <a:solidFill>
                            <a:schemeClr val="tx1"/>
                          </a:solidFill>
                          <a:latin typeface="Times New Roman" panose="02020603050405020304" pitchFamily="18" charset="0"/>
                          <a:cs typeface="Times New Roman" panose="02020603050405020304" pitchFamily="18" charset="0"/>
                        </a:rPr>
                        <a:t>При этом Администрация города располагала достоверной информацией о количестве выданных разрешений на строительство, застройщиках.</a:t>
                      </a:r>
                    </a:p>
                    <a:p>
                      <a:pPr algn="just"/>
                      <a:r>
                        <a:rPr lang="ru-RU" sz="1400" baseline="0" dirty="0" smtClean="0">
                          <a:latin typeface="Times New Roman" panose="02020603050405020304" pitchFamily="18" charset="0"/>
                          <a:cs typeface="Times New Roman" panose="02020603050405020304" pitchFamily="18" charset="0"/>
                        </a:rPr>
                        <a:t>Два застройщика, руководителями которых являются отец (депутат Законодательного собрания Челябинской области) и сын (депутат Собрания депутатов Миасского городского округа) согласовали стратегию поведения на торгах, при которой победителем в любом случае должно было стать ООО «Специализированный застройщик «Трест Уралавтострой», не понижая цену больше чем на 1 %.</a:t>
                      </a:r>
                    </a:p>
                    <a:p>
                      <a:pPr algn="just"/>
                      <a:r>
                        <a:rPr lang="ru-RU" sz="1400" b="1" baseline="0" dirty="0" smtClean="0">
                          <a:latin typeface="Times New Roman" panose="02020603050405020304" pitchFamily="18" charset="0"/>
                          <a:cs typeface="Times New Roman" panose="02020603050405020304" pitchFamily="18" charset="0"/>
                        </a:rPr>
                        <a:t>При подаче заявок, ценовых предложений совпадали  </a:t>
                      </a:r>
                      <a:r>
                        <a:rPr lang="en-US" sz="1400" b="1" baseline="0" dirty="0" smtClean="0">
                          <a:latin typeface="Times New Roman" panose="02020603050405020304" pitchFamily="18" charset="0"/>
                          <a:cs typeface="Times New Roman" panose="02020603050405020304" pitchFamily="18" charset="0"/>
                        </a:rPr>
                        <a:t>IP-</a:t>
                      </a:r>
                      <a:r>
                        <a:rPr lang="ru-RU" sz="1400" b="1" baseline="0" dirty="0" smtClean="0">
                          <a:latin typeface="Times New Roman" panose="02020603050405020304" pitchFamily="18" charset="0"/>
                          <a:cs typeface="Times New Roman" panose="02020603050405020304" pitchFamily="18" charset="0"/>
                        </a:rPr>
                        <a:t>адрес, свойства файлов заявок, адреса электронной почты.</a:t>
                      </a:r>
                    </a:p>
                    <a:p>
                      <a:pPr algn="just"/>
                      <a:r>
                        <a:rPr lang="ru-RU" sz="1400" baseline="0" dirty="0" smtClean="0">
                          <a:latin typeface="Times New Roman" panose="02020603050405020304" pitchFamily="18" charset="0"/>
                          <a:cs typeface="Times New Roman" panose="02020603050405020304" pitchFamily="18" charset="0"/>
                        </a:rPr>
                        <a:t>В ходе рассмотрения дела ООО «Специализированный застройщик «Трест Уралавтострой» подало ходатайство по примечанию к статье 14.32 КоАП РФ, которым подтвердило </a:t>
                      </a:r>
                      <a:r>
                        <a:rPr lang="ru-RU" sz="1400" b="1" baseline="0" dirty="0" smtClean="0">
                          <a:latin typeface="Times New Roman" panose="02020603050405020304" pitchFamily="18" charset="0"/>
                          <a:cs typeface="Times New Roman" panose="02020603050405020304" pitchFamily="18" charset="0"/>
                        </a:rPr>
                        <a:t>факт заключения антиконкурентного соглашения, сообщило дату заключения соглашения, стратегию поведения.</a:t>
                      </a:r>
                    </a:p>
                    <a:p>
                      <a:endParaRPr lang="ru-RU" sz="1400" baseline="0" dirty="0" smtClean="0">
                        <a:latin typeface="Times New Roman" panose="02020603050405020304" pitchFamily="18" charset="0"/>
                        <a:cs typeface="Times New Roman" panose="02020603050405020304" pitchFamily="18" charset="0"/>
                      </a:endParaRPr>
                    </a:p>
                    <a:p>
                      <a:endParaRPr lang="ru-RU" sz="1400" baseline="0" dirty="0" smtClean="0">
                        <a:latin typeface="Times New Roman" panose="02020603050405020304" pitchFamily="18" charset="0"/>
                        <a:cs typeface="Times New Roman" panose="02020603050405020304" pitchFamily="18" charset="0"/>
                      </a:endParaRPr>
                    </a:p>
                  </a:txBody>
                  <a:tcPr>
                    <a:solidFill>
                      <a:schemeClr val="bg1">
                        <a:lumMod val="95000"/>
                      </a:schemeClr>
                    </a:solidFill>
                  </a:tcPr>
                </a:tc>
              </a:tr>
            </a:tbl>
          </a:graphicData>
        </a:graphic>
      </p:graphicFrame>
    </p:spTree>
    <p:extLst>
      <p:ext uri="{BB962C8B-B14F-4D97-AF65-F5344CB8AC3E}">
        <p14:creationId xmlns:p14="http://schemas.microsoft.com/office/powerpoint/2010/main" val="25749630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Номер слайда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99"/>
                </a:solidFill>
                <a:latin typeface="Arial" charset="0"/>
                <a:ea typeface="ＭＳ Ｐゴシック" pitchFamily="34" charset="-128"/>
              </a:defRPr>
            </a:lvl1pPr>
            <a:lvl2pPr marL="742950" indent="-285750">
              <a:spcBef>
                <a:spcPct val="20000"/>
              </a:spcBef>
              <a:buChar char="–"/>
              <a:defRPr sz="2800">
                <a:solidFill>
                  <a:srgbClr val="333399"/>
                </a:solidFill>
                <a:latin typeface="Arial" charset="0"/>
                <a:ea typeface="ＭＳ Ｐゴシック" pitchFamily="34" charset="-128"/>
              </a:defRPr>
            </a:lvl2pPr>
            <a:lvl3pPr marL="1143000" indent="-228600">
              <a:spcBef>
                <a:spcPct val="20000"/>
              </a:spcBef>
              <a:buChar char="•"/>
              <a:defRPr sz="2400">
                <a:solidFill>
                  <a:srgbClr val="333399"/>
                </a:solidFill>
                <a:latin typeface="Arial" charset="0"/>
                <a:ea typeface="ＭＳ Ｐゴシック" pitchFamily="34" charset="-128"/>
              </a:defRPr>
            </a:lvl3pPr>
            <a:lvl4pPr marL="1600200" indent="-228600">
              <a:spcBef>
                <a:spcPct val="20000"/>
              </a:spcBef>
              <a:buChar char="–"/>
              <a:defRPr sz="2000">
                <a:solidFill>
                  <a:srgbClr val="333399"/>
                </a:solidFill>
                <a:latin typeface="Arial" charset="0"/>
                <a:ea typeface="ＭＳ Ｐゴシック" pitchFamily="34" charset="-128"/>
              </a:defRPr>
            </a:lvl4pPr>
            <a:lvl5pPr marL="2057400" indent="-228600">
              <a:spcBef>
                <a:spcPct val="20000"/>
              </a:spcBef>
              <a:buChar char="»"/>
              <a:defRPr sz="2000">
                <a:solidFill>
                  <a:srgbClr val="333399"/>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9pPr>
          </a:lstStyle>
          <a:p>
            <a:pPr>
              <a:spcBef>
                <a:spcPct val="0"/>
              </a:spcBef>
              <a:buFontTx/>
              <a:buNone/>
            </a:pPr>
            <a:fld id="{3781D30E-7331-4319-AA07-BB4D1FBAD252}" type="slidenum">
              <a:rPr lang="ru-RU" altLang="ru-RU" sz="1600" smtClean="0">
                <a:solidFill>
                  <a:schemeClr val="bg1"/>
                </a:solidFill>
              </a:rPr>
              <a:pPr>
                <a:spcBef>
                  <a:spcPct val="0"/>
                </a:spcBef>
                <a:buFontTx/>
                <a:buNone/>
              </a:pPr>
              <a:t>89</a:t>
            </a:fld>
            <a:endParaRPr lang="ru-RU" altLang="ru-RU" sz="1600" smtClean="0">
              <a:solidFill>
                <a:schemeClr val="bg1"/>
              </a:solidFill>
            </a:endParaRPr>
          </a:p>
        </p:txBody>
      </p:sp>
      <p:sp>
        <p:nvSpPr>
          <p:cNvPr id="4" name="TextBox 3"/>
          <p:cNvSpPr txBox="1"/>
          <p:nvPr/>
        </p:nvSpPr>
        <p:spPr>
          <a:xfrm>
            <a:off x="0" y="0"/>
            <a:ext cx="9144000" cy="4955203"/>
          </a:xfrm>
          <a:prstGeom prst="rect">
            <a:avLst/>
          </a:prstGeom>
          <a:noFill/>
        </p:spPr>
        <p:txBody>
          <a:bodyPr wrap="square">
            <a:spAutoFit/>
          </a:bodyPr>
          <a:lstStyle/>
          <a:p>
            <a:pPr algn="just">
              <a:defRPr/>
            </a:pPr>
            <a:r>
              <a:rPr lang="ru-RU" sz="1600" dirty="0" smtClean="0">
                <a:solidFill>
                  <a:srgbClr val="FF0000"/>
                </a:solidFill>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Решение </a:t>
            </a:r>
            <a:r>
              <a:rPr lang="ru-RU" sz="1600" b="1" dirty="0">
                <a:latin typeface="Times New Roman" panose="02020603050405020304" pitchFamily="18" charset="0"/>
                <a:cs typeface="Times New Roman" panose="02020603050405020304" pitchFamily="18" charset="0"/>
              </a:rPr>
              <a:t>Челябинского УФАС России от 30.09.2019 № </a:t>
            </a:r>
            <a:r>
              <a:rPr lang="ru-RU" sz="1600" b="1" dirty="0" smtClean="0">
                <a:latin typeface="Times New Roman" panose="02020603050405020304" pitchFamily="18" charset="0"/>
                <a:cs typeface="Times New Roman" panose="02020603050405020304" pitchFamily="18" charset="0"/>
              </a:rPr>
              <a:t>074/01/16-1376/2019 </a:t>
            </a:r>
          </a:p>
          <a:p>
            <a:pPr algn="ctr">
              <a:defRPr/>
            </a:pPr>
            <a:r>
              <a:rPr lang="ru-RU" sz="1600" b="1" dirty="0" smtClean="0">
                <a:latin typeface="Times New Roman" panose="02020603050405020304" pitchFamily="18" charset="0"/>
                <a:cs typeface="Times New Roman" panose="02020603050405020304" pitchFamily="18" charset="0"/>
              </a:rPr>
              <a:t>(ссылка из Базы решений  ФАС России </a:t>
            </a:r>
            <a:r>
              <a:rPr lang="en-US" sz="1600" b="1" dirty="0">
                <a:latin typeface="Times New Roman" panose="02020603050405020304" pitchFamily="18" charset="0"/>
                <a:cs typeface="Times New Roman" panose="02020603050405020304" pitchFamily="18" charset="0"/>
              </a:rPr>
              <a:t>https://br.fas.gov.ru/to/chelyabinskoe-ufas-rossii/b688f3a1-84b1-4375-afad-23e06482504c</a:t>
            </a:r>
            <a:r>
              <a:rPr lang="en-US" sz="1600" b="1" dirty="0" smtClean="0">
                <a:latin typeface="Times New Roman" panose="02020603050405020304" pitchFamily="18" charset="0"/>
                <a:cs typeface="Times New Roman" panose="02020603050405020304" pitchFamily="18" charset="0"/>
              </a:rPr>
              <a:t>/</a:t>
            </a:r>
            <a:r>
              <a:rPr lang="ru-RU" sz="1600" b="1" dirty="0" smtClean="0">
                <a:latin typeface="Times New Roman" panose="02020603050405020304" pitchFamily="18" charset="0"/>
                <a:cs typeface="Times New Roman" panose="02020603050405020304" pitchFamily="18" charset="0"/>
              </a:rPr>
              <a:t>)</a:t>
            </a:r>
          </a:p>
          <a:p>
            <a:pPr algn="just">
              <a:defRPr/>
            </a:pPr>
            <a:r>
              <a:rPr lang="ru-RU" sz="160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действиях Администрации Варламовского сельского поселения, ООО «ВЖКП», ООО «ТЭР» выявлено нарушение пункта 4 статьи 16 ФЗ </a:t>
            </a:r>
            <a:r>
              <a:rPr lang="ru-RU" sz="1400" dirty="0" smtClean="0">
                <a:latin typeface="Times New Roman" panose="02020603050405020304" pitchFamily="18" charset="0"/>
                <a:cs typeface="Times New Roman" panose="02020603050405020304" pitchFamily="18" charset="0"/>
              </a:rPr>
              <a:t>Закона о защите конкуренции, </a:t>
            </a:r>
            <a:r>
              <a:rPr lang="ru-RU" sz="1400" dirty="0">
                <a:latin typeface="Times New Roman" panose="02020603050405020304" pitchFamily="18" charset="0"/>
                <a:cs typeface="Times New Roman" panose="02020603050405020304" pitchFamily="18" charset="0"/>
              </a:rPr>
              <a:t>выразившееся в следующих действий:</a:t>
            </a:r>
          </a:p>
          <a:p>
            <a:pPr marL="457200" indent="-457200" algn="just">
              <a:buFontTx/>
              <a:buAutoNum type="arabicParenR"/>
              <a:defRPr/>
            </a:pPr>
            <a:r>
              <a:rPr lang="ru-RU" sz="1400" dirty="0">
                <a:latin typeface="Times New Roman" panose="02020603050405020304" pitchFamily="18" charset="0"/>
                <a:cs typeface="Times New Roman" panose="02020603050405020304" pitchFamily="18" charset="0"/>
              </a:rPr>
              <a:t>в заключении 5 соглашений о выделении субсидий на возмещение дополнительных расходов на капитальный ремонт сетей тепловодоснабжения, заглубления водопроводов с ООО «ВЖКП», ООО «ТЭР» на общую сумму более  6, 4  млн. рублей с нарушением законодательства о контрактной системе, порядка предоставления субсидий;</a:t>
            </a:r>
          </a:p>
          <a:p>
            <a:pPr marL="457200" indent="-457200" algn="just">
              <a:buFontTx/>
              <a:buAutoNum type="arabicParenR"/>
              <a:defRPr/>
            </a:pPr>
            <a:r>
              <a:rPr lang="ru-RU" sz="1400" dirty="0">
                <a:latin typeface="Times New Roman" panose="02020603050405020304" pitchFamily="18" charset="0"/>
                <a:cs typeface="Times New Roman" panose="02020603050405020304" pitchFamily="18" charset="0"/>
              </a:rPr>
              <a:t>проведение аукциона и заключение по его итогам контракта в целях оплаты  уже выполненных </a:t>
            </a:r>
            <a:r>
              <a:rPr lang="ru-RU" sz="1400" dirty="0" smtClean="0">
                <a:latin typeface="Times New Roman" panose="02020603050405020304" pitchFamily="18" charset="0"/>
                <a:cs typeface="Times New Roman" panose="02020603050405020304" pitchFamily="18" charset="0"/>
              </a:rPr>
              <a:t>работ;</a:t>
            </a:r>
          </a:p>
          <a:p>
            <a:pPr marL="457200" indent="-457200" algn="just">
              <a:buFontTx/>
              <a:buAutoNum type="arabicParenR"/>
              <a:defRPr/>
            </a:pPr>
            <a:r>
              <a:rPr lang="ru-RU" sz="1400" dirty="0">
                <a:latin typeface="Times New Roman" panose="02020603050405020304" pitchFamily="18" charset="0"/>
                <a:cs typeface="Times New Roman" panose="02020603050405020304" pitchFamily="18" charset="0"/>
              </a:rPr>
              <a:t>оплата работ, выполненных в целях обеспечения муниципальных нужд, осуществлена путем заключения соглашения о выделении хозяйствующим субъектам субсидии, а не в результате исполнения муниципального контракта, как это предусмотрено статьей 72 БК </a:t>
            </a:r>
            <a:r>
              <a:rPr lang="ru-RU" sz="1400" dirty="0" smtClean="0">
                <a:latin typeface="Times New Roman" panose="02020603050405020304" pitchFamily="18" charset="0"/>
                <a:cs typeface="Times New Roman" panose="02020603050405020304" pitchFamily="18" charset="0"/>
              </a:rPr>
              <a:t>РФ.</a:t>
            </a:r>
          </a:p>
          <a:p>
            <a:pPr algn="just">
              <a:defRPr/>
            </a:pPr>
            <a:r>
              <a:rPr lang="ru-RU" sz="1400" dirty="0" smtClean="0">
                <a:solidFill>
                  <a:srgbClr val="C00000"/>
                </a:solidFill>
                <a:latin typeface="Times New Roman" panose="02020603050405020304" pitchFamily="18" charset="0"/>
                <a:cs typeface="Times New Roman" panose="02020603050405020304" pitchFamily="18" charset="0"/>
              </a:rPr>
              <a:t>Перечень доказательств:</a:t>
            </a:r>
          </a:p>
          <a:p>
            <a:pPr marL="285750" indent="-285750" algn="just">
              <a:buFontTx/>
              <a:buChar char="-"/>
              <a:defRPr/>
            </a:pPr>
            <a:r>
              <a:rPr lang="ru-RU" sz="1400" dirty="0" smtClean="0">
                <a:latin typeface="Times New Roman" panose="02020603050405020304" pitchFamily="18" charset="0"/>
                <a:cs typeface="Times New Roman" panose="02020603050405020304" pitchFamily="18" charset="0"/>
              </a:rPr>
              <a:t>документы по аукциону из Единой информационной системы в сфере закупок;</a:t>
            </a:r>
          </a:p>
          <a:p>
            <a:pPr marL="285750" indent="-285750" algn="just">
              <a:buFontTx/>
              <a:buChar char="-"/>
              <a:defRPr/>
            </a:pPr>
            <a:r>
              <a:rPr lang="ru-RU" sz="1400" dirty="0">
                <a:latin typeface="Times New Roman" panose="02020603050405020304" pitchFamily="18" charset="0"/>
                <a:cs typeface="Times New Roman" panose="02020603050405020304" pitchFamily="18" charset="0"/>
              </a:rPr>
              <a:t>анализ </a:t>
            </a:r>
            <a:r>
              <a:rPr lang="ru-RU" sz="1400" dirty="0" smtClean="0">
                <a:latin typeface="Times New Roman" panose="02020603050405020304" pitchFamily="18" charset="0"/>
                <a:cs typeface="Times New Roman" panose="02020603050405020304" pitchFamily="18" charset="0"/>
              </a:rPr>
              <a:t>заявок </a:t>
            </a:r>
            <a:r>
              <a:rPr lang="ru-RU" sz="1400" dirty="0">
                <a:latin typeface="Times New Roman" panose="02020603050405020304" pitchFamily="18" charset="0"/>
                <a:cs typeface="Times New Roman" panose="02020603050405020304" pitchFamily="18" charset="0"/>
              </a:rPr>
              <a:t>на возмещение затрат от коммунальных </a:t>
            </a:r>
            <a:r>
              <a:rPr lang="ru-RU" sz="1400" dirty="0" smtClean="0">
                <a:latin typeface="Times New Roman" panose="02020603050405020304" pitchFamily="18" charset="0"/>
                <a:cs typeface="Times New Roman" panose="02020603050405020304" pitchFamily="18" charset="0"/>
              </a:rPr>
              <a:t>организаций и действий органа местного самоуправления, связанных </a:t>
            </a:r>
            <a:r>
              <a:rPr lang="ru-RU" sz="1400" dirty="0">
                <a:latin typeface="Times New Roman" panose="02020603050405020304" pitchFamily="18" charset="0"/>
                <a:cs typeface="Times New Roman" panose="02020603050405020304" pitchFamily="18" charset="0"/>
              </a:rPr>
              <a:t>с несоблюдением Порядка предоставления субсидий из бюджета Чебаркульского муниципального района юридическим лицам, оказывающим услуги по теплоснабжению, водоснабжению и водоотведению, населению и бюджетным учреждениям на территории Варламовского сельского </a:t>
            </a:r>
            <a:r>
              <a:rPr lang="ru-RU" sz="1400" dirty="0" smtClean="0">
                <a:latin typeface="Times New Roman" panose="02020603050405020304" pitchFamily="18" charset="0"/>
                <a:cs typeface="Times New Roman" panose="02020603050405020304" pitchFamily="18" charset="0"/>
              </a:rPr>
              <a:t>поселения;</a:t>
            </a:r>
          </a:p>
          <a:p>
            <a:pPr marL="285750" indent="-285750" algn="just">
              <a:buFontTx/>
              <a:buChar char="-"/>
              <a:defRPr/>
            </a:pPr>
            <a:r>
              <a:rPr lang="ru-RU" sz="1400" dirty="0">
                <a:latin typeface="Times New Roman" panose="02020603050405020304" pitchFamily="18" charset="0"/>
                <a:cs typeface="Times New Roman" panose="02020603050405020304" pitchFamily="18" charset="0"/>
              </a:rPr>
              <a:t>анализ положений  </a:t>
            </a:r>
            <a:r>
              <a:rPr lang="ru-RU" sz="1400" dirty="0" smtClean="0">
                <a:latin typeface="Times New Roman" panose="02020603050405020304" pitchFamily="18" charset="0"/>
                <a:cs typeface="Times New Roman" panose="02020603050405020304" pitchFamily="18" charset="0"/>
              </a:rPr>
              <a:t>муниципальной программы </a:t>
            </a:r>
            <a:r>
              <a:rPr lang="ru-RU" sz="1400" dirty="0">
                <a:latin typeface="Times New Roman" panose="02020603050405020304" pitchFamily="18" charset="0"/>
                <a:cs typeface="Times New Roman" panose="02020603050405020304" pitchFamily="18" charset="0"/>
              </a:rPr>
              <a:t>«Обеспечение доступным и комфортным жильем граждан Российской </a:t>
            </a:r>
            <a:r>
              <a:rPr lang="ru-RU" sz="1400" dirty="0" smtClean="0">
                <a:latin typeface="Times New Roman" panose="02020603050405020304" pitchFamily="18" charset="0"/>
                <a:cs typeface="Times New Roman" panose="02020603050405020304" pitchFamily="18" charset="0"/>
              </a:rPr>
              <a:t>Федерации </a:t>
            </a:r>
            <a:r>
              <a:rPr lang="ru-RU" sz="1400" dirty="0">
                <a:latin typeface="Times New Roman" panose="02020603050405020304" pitchFamily="18" charset="0"/>
                <a:cs typeface="Times New Roman" panose="02020603050405020304" pitchFamily="18" charset="0"/>
              </a:rPr>
              <a:t>в Чебаркульском муниципальном районе Челябинской области на 2014-2020 </a:t>
            </a:r>
            <a:r>
              <a:rPr lang="ru-RU" sz="1400" dirty="0" smtClean="0">
                <a:latin typeface="Times New Roman" panose="02020603050405020304" pitchFamily="18" charset="0"/>
                <a:cs typeface="Times New Roman" panose="02020603050405020304" pitchFamily="18" charset="0"/>
              </a:rPr>
              <a:t>годы» и действий по получению финансирования из областного бюджета и бюджета муниципального района.</a:t>
            </a:r>
          </a:p>
        </p:txBody>
      </p:sp>
      <p:graphicFrame>
        <p:nvGraphicFramePr>
          <p:cNvPr id="2" name="Таблица 1"/>
          <p:cNvGraphicFramePr>
            <a:graphicFrameLocks noGrp="1"/>
          </p:cNvGraphicFramePr>
          <p:nvPr>
            <p:extLst/>
          </p:nvPr>
        </p:nvGraphicFramePr>
        <p:xfrm>
          <a:off x="3059832" y="4940312"/>
          <a:ext cx="5971458" cy="1828800"/>
        </p:xfrm>
        <a:graphic>
          <a:graphicData uri="http://schemas.openxmlformats.org/drawingml/2006/table">
            <a:tbl>
              <a:tblPr firstRow="1" bandRow="1">
                <a:tableStyleId>{5C22544A-7EE6-4342-B048-85BDC9FD1C3A}</a:tableStyleId>
              </a:tblPr>
              <a:tblGrid>
                <a:gridCol w="1990486"/>
                <a:gridCol w="1990486"/>
                <a:gridCol w="1990486"/>
              </a:tblGrid>
              <a:tr h="451647">
                <a:tc>
                  <a:txBody>
                    <a:bodyPr/>
                    <a:lstStyle/>
                    <a:p>
                      <a:r>
                        <a:rPr lang="ru-RU" sz="1000" b="0" dirty="0" smtClean="0">
                          <a:solidFill>
                            <a:schemeClr val="tx1"/>
                          </a:solidFill>
                          <a:latin typeface="Times New Roman" panose="02020603050405020304" pitchFamily="18" charset="0"/>
                          <a:cs typeface="Times New Roman" panose="02020603050405020304" pitchFamily="18" charset="0"/>
                        </a:rPr>
                        <a:t>Должностное</a:t>
                      </a:r>
                      <a:r>
                        <a:rPr lang="ru-RU" sz="1000" b="0" baseline="0" dirty="0" smtClean="0">
                          <a:solidFill>
                            <a:schemeClr val="tx1"/>
                          </a:solidFill>
                          <a:latin typeface="Times New Roman" panose="02020603050405020304" pitchFamily="18" charset="0"/>
                          <a:cs typeface="Times New Roman" panose="02020603050405020304" pitchFamily="18" charset="0"/>
                        </a:rPr>
                        <a:t> лицо Администрации Варламовского  сельского поселения</a:t>
                      </a:r>
                      <a:endParaRPr lang="ru-RU" sz="1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000" b="0" dirty="0" smtClean="0">
                          <a:solidFill>
                            <a:schemeClr val="tx1"/>
                          </a:solidFill>
                          <a:latin typeface="Times New Roman" panose="02020603050405020304" pitchFamily="18" charset="0"/>
                          <a:cs typeface="Times New Roman" panose="02020603050405020304" pitchFamily="18" charset="0"/>
                        </a:rPr>
                        <a:t>ч. 7 ст. 14.32 КоАП РФ</a:t>
                      </a:r>
                      <a:endParaRPr lang="ru-RU" sz="1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000" b="0" dirty="0" smtClean="0">
                          <a:solidFill>
                            <a:schemeClr val="tx1"/>
                          </a:solidFill>
                          <a:latin typeface="Times New Roman" panose="02020603050405020304" pitchFamily="18" charset="0"/>
                          <a:cs typeface="Times New Roman" panose="02020603050405020304" pitchFamily="18" charset="0"/>
                        </a:rPr>
                        <a:t>Штраф 20 000 рублей</a:t>
                      </a:r>
                      <a:endParaRPr lang="ru-RU" sz="1000" b="0" dirty="0">
                        <a:solidFill>
                          <a:schemeClr val="tx1"/>
                        </a:solidFill>
                        <a:latin typeface="Times New Roman" panose="02020603050405020304" pitchFamily="18" charset="0"/>
                        <a:cs typeface="Times New Roman" panose="02020603050405020304" pitchFamily="18" charset="0"/>
                      </a:endParaRPr>
                    </a:p>
                  </a:txBody>
                  <a:tcPr/>
                </a:tc>
              </a:tr>
              <a:tr h="200732">
                <a:tc>
                  <a:txBody>
                    <a:bodyPr/>
                    <a:lstStyle/>
                    <a:p>
                      <a:r>
                        <a:rPr lang="ru-RU" sz="1000" b="0" dirty="0" smtClean="0">
                          <a:solidFill>
                            <a:schemeClr val="tx1"/>
                          </a:solidFill>
                          <a:latin typeface="Times New Roman" panose="02020603050405020304" pitchFamily="18" charset="0"/>
                          <a:cs typeface="Times New Roman" panose="02020603050405020304" pitchFamily="18" charset="0"/>
                        </a:rPr>
                        <a:t>Должностное</a:t>
                      </a:r>
                      <a:r>
                        <a:rPr lang="ru-RU" sz="1000" b="0" baseline="0" dirty="0" smtClean="0">
                          <a:solidFill>
                            <a:schemeClr val="tx1"/>
                          </a:solidFill>
                          <a:latin typeface="Times New Roman" panose="02020603050405020304" pitchFamily="18" charset="0"/>
                          <a:cs typeface="Times New Roman" panose="02020603050405020304" pitchFamily="18" charset="0"/>
                        </a:rPr>
                        <a:t> лицо ООО «ТЭР»</a:t>
                      </a:r>
                      <a:endParaRPr lang="ru-RU" sz="1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000" dirty="0" smtClean="0">
                          <a:latin typeface="Times New Roman" panose="02020603050405020304" pitchFamily="18" charset="0"/>
                          <a:cs typeface="Times New Roman" panose="02020603050405020304" pitchFamily="18" charset="0"/>
                        </a:rPr>
                        <a:t>ч. 4 ст. 14.32 КоАП РФ</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smtClean="0">
                          <a:latin typeface="Times New Roman" panose="02020603050405020304" pitchFamily="18" charset="0"/>
                          <a:cs typeface="Times New Roman" panose="02020603050405020304" pitchFamily="18" charset="0"/>
                        </a:rPr>
                        <a:t>Штраф 15 000 рублей</a:t>
                      </a:r>
                      <a:endParaRPr lang="ru-RU" sz="1000" dirty="0">
                        <a:latin typeface="Times New Roman" panose="02020603050405020304" pitchFamily="18" charset="0"/>
                        <a:cs typeface="Times New Roman" panose="02020603050405020304" pitchFamily="18" charset="0"/>
                      </a:endParaRPr>
                    </a:p>
                  </a:txBody>
                  <a:tcPr/>
                </a:tc>
              </a:tr>
              <a:tr h="200732">
                <a:tc>
                  <a:txBody>
                    <a:bodyPr/>
                    <a:lstStyle/>
                    <a:p>
                      <a:r>
                        <a:rPr lang="ru-RU" sz="1000" b="0" dirty="0" smtClean="0">
                          <a:solidFill>
                            <a:schemeClr val="tx1"/>
                          </a:solidFill>
                          <a:latin typeface="Times New Roman" panose="02020603050405020304" pitchFamily="18" charset="0"/>
                          <a:cs typeface="Times New Roman" panose="02020603050405020304" pitchFamily="18" charset="0"/>
                        </a:rPr>
                        <a:t>Должностное лицо ООО «ВЖКП»</a:t>
                      </a:r>
                      <a:endParaRPr lang="ru-RU" sz="1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000" dirty="0" smtClean="0">
                          <a:latin typeface="Times New Roman" panose="02020603050405020304" pitchFamily="18" charset="0"/>
                          <a:cs typeface="Times New Roman" panose="02020603050405020304" pitchFamily="18" charset="0"/>
                        </a:rPr>
                        <a:t>ч. 4 ст. 14.32 КоАП РФ</a:t>
                      </a:r>
                    </a:p>
                  </a:txBody>
                  <a:tcPr/>
                </a:tc>
                <a:tc>
                  <a:txBody>
                    <a:bodyPr/>
                    <a:lstStyle/>
                    <a:p>
                      <a:r>
                        <a:rPr lang="ru-RU" sz="1000" dirty="0" smtClean="0">
                          <a:latin typeface="Times New Roman" panose="02020603050405020304" pitchFamily="18" charset="0"/>
                          <a:cs typeface="Times New Roman" panose="02020603050405020304" pitchFamily="18" charset="0"/>
                        </a:rPr>
                        <a:t>Штраф 15 000 рублей</a:t>
                      </a:r>
                      <a:endParaRPr lang="ru-RU" sz="1000" dirty="0">
                        <a:latin typeface="Times New Roman" panose="02020603050405020304" pitchFamily="18" charset="0"/>
                        <a:cs typeface="Times New Roman" panose="02020603050405020304" pitchFamily="18" charset="0"/>
                      </a:endParaRPr>
                    </a:p>
                  </a:txBody>
                  <a:tcPr/>
                </a:tc>
              </a:tr>
              <a:tr h="200732">
                <a:tc>
                  <a:txBody>
                    <a:bodyPr/>
                    <a:lstStyle/>
                    <a:p>
                      <a:r>
                        <a:rPr lang="ru-RU" sz="1000" dirty="0" smtClean="0">
                          <a:latin typeface="Times New Roman" panose="02020603050405020304" pitchFamily="18" charset="0"/>
                          <a:cs typeface="Times New Roman" panose="02020603050405020304" pitchFamily="18" charset="0"/>
                        </a:rPr>
                        <a:t>ООО «ТЭР»</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smtClean="0">
                          <a:latin typeface="Times New Roman" panose="02020603050405020304" pitchFamily="18" charset="0"/>
                          <a:cs typeface="Times New Roman" panose="02020603050405020304" pitchFamily="18" charset="0"/>
                        </a:rPr>
                        <a:t>ч. 4 ст. 14.32 КоАП РФ</a:t>
                      </a:r>
                    </a:p>
                  </a:txBody>
                  <a:tcPr/>
                </a:tc>
                <a:tc>
                  <a:txBody>
                    <a:bodyPr/>
                    <a:lstStyle/>
                    <a:p>
                      <a:r>
                        <a:rPr lang="ru-RU" sz="1000" dirty="0" smtClean="0">
                          <a:latin typeface="Times New Roman" panose="02020603050405020304" pitchFamily="18" charset="0"/>
                          <a:cs typeface="Times New Roman" panose="02020603050405020304" pitchFamily="18" charset="0"/>
                        </a:rPr>
                        <a:t>Штраф 100 000 рублей</a:t>
                      </a:r>
                      <a:endParaRPr lang="ru-RU" sz="1000" dirty="0">
                        <a:latin typeface="Times New Roman" panose="02020603050405020304" pitchFamily="18" charset="0"/>
                        <a:cs typeface="Times New Roman" panose="02020603050405020304" pitchFamily="18" charset="0"/>
                      </a:endParaRPr>
                    </a:p>
                  </a:txBody>
                  <a:tcPr/>
                </a:tc>
              </a:tr>
              <a:tr h="326189">
                <a:tc>
                  <a:txBody>
                    <a:bodyPr/>
                    <a:lstStyle/>
                    <a:p>
                      <a:r>
                        <a:rPr lang="ru-RU" sz="1000" dirty="0" smtClean="0">
                          <a:latin typeface="Times New Roman" panose="02020603050405020304" pitchFamily="18" charset="0"/>
                          <a:cs typeface="Times New Roman" panose="02020603050405020304" pitchFamily="18" charset="0"/>
                        </a:rPr>
                        <a:t>ООО «ВЖКП»</a:t>
                      </a:r>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smtClean="0">
                          <a:latin typeface="Times New Roman" panose="02020603050405020304" pitchFamily="18" charset="0"/>
                          <a:cs typeface="Times New Roman" panose="02020603050405020304" pitchFamily="18" charset="0"/>
                        </a:rPr>
                        <a:t>ч. 4 ст. 14.32 КоАП РФ</a:t>
                      </a:r>
                    </a:p>
                    <a:p>
                      <a:endParaRPr lang="ru-RU" sz="1000" dirty="0">
                        <a:latin typeface="Times New Roman" panose="02020603050405020304" pitchFamily="18" charset="0"/>
                        <a:cs typeface="Times New Roman" panose="02020603050405020304" pitchFamily="18" charset="0"/>
                      </a:endParaRPr>
                    </a:p>
                  </a:txBody>
                  <a:tcPr/>
                </a:tc>
                <a:tc>
                  <a:txBody>
                    <a:bodyPr/>
                    <a:lstStyle/>
                    <a:p>
                      <a:r>
                        <a:rPr lang="ru-RU" sz="1000" dirty="0" smtClean="0">
                          <a:latin typeface="Times New Roman" panose="02020603050405020304" pitchFamily="18" charset="0"/>
                          <a:cs typeface="Times New Roman" panose="02020603050405020304" pitchFamily="18" charset="0"/>
                        </a:rPr>
                        <a:t>Штраф 100 000 рублей</a:t>
                      </a:r>
                      <a:endParaRPr lang="ru-RU" sz="1000" dirty="0">
                        <a:latin typeface="Times New Roman" panose="02020603050405020304" pitchFamily="18" charset="0"/>
                        <a:cs typeface="Times New Roman" panose="02020603050405020304" pitchFamily="18" charset="0"/>
                      </a:endParaRPr>
                    </a:p>
                  </a:txBody>
                  <a:tcPr/>
                </a:tc>
              </a:tr>
            </a:tbl>
          </a:graphicData>
        </a:graphic>
      </p:graphicFrame>
      <p:sp>
        <p:nvSpPr>
          <p:cNvPr id="3" name="Прямоугольник 2"/>
          <p:cNvSpPr/>
          <p:nvPr/>
        </p:nvSpPr>
        <p:spPr>
          <a:xfrm>
            <a:off x="342034" y="5157192"/>
            <a:ext cx="2482756" cy="1077218"/>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Материалы дела направлены в правоохранительные органы.</a:t>
            </a:r>
          </a:p>
        </p:txBody>
      </p:sp>
    </p:spTree>
    <p:extLst>
      <p:ext uri="{BB962C8B-B14F-4D97-AF65-F5344CB8AC3E}">
        <p14:creationId xmlns:p14="http://schemas.microsoft.com/office/powerpoint/2010/main" val="2350507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92696"/>
            <a:ext cx="8640960" cy="6294031"/>
          </a:xfrm>
          <a:prstGeom prst="rect">
            <a:avLst/>
          </a:prstGeom>
          <a:noFill/>
        </p:spPr>
        <p:txBody>
          <a:bodyPr wrap="square" rtlCol="0">
            <a:spAutoFit/>
          </a:bodyPr>
          <a:lstStyle/>
          <a:p>
            <a:pPr algn="just"/>
            <a:r>
              <a:rPr lang="ru-RU" sz="1300" dirty="0">
                <a:latin typeface="Times New Roman" panose="02020603050405020304" pitchFamily="18" charset="0"/>
                <a:cs typeface="Times New Roman" panose="02020603050405020304" pitchFamily="18" charset="0"/>
              </a:rPr>
              <a:t>	</a:t>
            </a:r>
            <a:r>
              <a:rPr lang="ru-RU" sz="1300" b="1" u="sng" dirty="0" smtClean="0">
                <a:latin typeface="Times New Roman" panose="02020603050405020304" pitchFamily="18" charset="0"/>
                <a:cs typeface="Times New Roman" panose="02020603050405020304" pitchFamily="18" charset="0"/>
              </a:rPr>
              <a:t>Предметом </a:t>
            </a:r>
            <a:r>
              <a:rPr lang="ru-RU" sz="1300" b="1" u="sng" dirty="0">
                <a:latin typeface="Times New Roman" panose="02020603050405020304" pitchFamily="18" charset="0"/>
                <a:cs typeface="Times New Roman" panose="02020603050405020304" pitchFamily="18" charset="0"/>
              </a:rPr>
              <a:t>ведомственного контроля</a:t>
            </a:r>
            <a:r>
              <a:rPr lang="ru-RU" sz="1300" dirty="0">
                <a:latin typeface="Times New Roman" panose="02020603050405020304" pitchFamily="18" charset="0"/>
                <a:cs typeface="Times New Roman" panose="02020603050405020304" pitchFamily="18" charset="0"/>
              </a:rPr>
              <a:t> является соблюдение подведомственными органам ведомственного контроля заказчиками, в том числе их контрактными службами, контрактными управляющими, комиссиями по осуществлению закупок, уполномоченными органами и уполномоченными учреждениями, законодательства Российской Федерации о контрактной системе в сфере закупок.</a:t>
            </a:r>
          </a:p>
          <a:p>
            <a:pPr algn="just"/>
            <a:r>
              <a:rPr lang="ru-RU" sz="1300" dirty="0">
                <a:latin typeface="Times New Roman" panose="02020603050405020304" pitchFamily="18" charset="0"/>
                <a:cs typeface="Times New Roman" panose="02020603050405020304" pitchFamily="18" charset="0"/>
              </a:rPr>
              <a:t>	</a:t>
            </a:r>
            <a:r>
              <a:rPr lang="ru-RU" sz="1300" b="1" u="sng" dirty="0" smtClean="0">
                <a:latin typeface="Times New Roman" panose="02020603050405020304" pitchFamily="18" charset="0"/>
                <a:cs typeface="Times New Roman" panose="02020603050405020304" pitchFamily="18" charset="0"/>
              </a:rPr>
              <a:t>При осуществлении </a:t>
            </a:r>
            <a:r>
              <a:rPr lang="ru-RU" sz="1300" b="1" u="sng" dirty="0">
                <a:latin typeface="Times New Roman" panose="02020603050405020304" pitchFamily="18" charset="0"/>
                <a:cs typeface="Times New Roman" panose="02020603050405020304" pitchFamily="18" charset="0"/>
              </a:rPr>
              <a:t>ведомственного контроля органы ведомственного контроля осуществляют проверку соблюдения законодательства Российской Федерации о контрактной системе в сфере закупок, в том числе:</a:t>
            </a:r>
          </a:p>
          <a:p>
            <a:pPr algn="just"/>
            <a:r>
              <a:rPr lang="ru-RU" sz="1300" dirty="0">
                <a:latin typeface="Times New Roman" panose="02020603050405020304" pitchFamily="18" charset="0"/>
                <a:cs typeface="Times New Roman" panose="02020603050405020304" pitchFamily="18" charset="0"/>
              </a:rPr>
              <a:t>а) соблюдения ограничений и запретов, установленных </a:t>
            </a:r>
            <a:r>
              <a:rPr lang="ru-RU" sz="1300" dirty="0" smtClean="0">
                <a:latin typeface="Times New Roman" panose="02020603050405020304" pitchFamily="18" charset="0"/>
                <a:cs typeface="Times New Roman" panose="02020603050405020304" pitchFamily="18" charset="0"/>
              </a:rPr>
              <a:t>законодательством </a:t>
            </a:r>
            <a:r>
              <a:rPr lang="ru-RU" sz="1300" dirty="0">
                <a:latin typeface="Times New Roman" panose="02020603050405020304" pitchFamily="18" charset="0"/>
                <a:cs typeface="Times New Roman" panose="02020603050405020304" pitchFamily="18" charset="0"/>
              </a:rPr>
              <a:t>Российской Федерации о контрактной системе в сфере закупок;</a:t>
            </a:r>
          </a:p>
          <a:p>
            <a:pPr algn="just"/>
            <a:r>
              <a:rPr lang="ru-RU" sz="1300" dirty="0">
                <a:latin typeface="Times New Roman" panose="02020603050405020304" pitchFamily="18" charset="0"/>
                <a:cs typeface="Times New Roman" panose="02020603050405020304" pitchFamily="18" charset="0"/>
              </a:rPr>
              <a:t>б) соблюдения требований к обоснованию закупок и обоснованности закупок;</a:t>
            </a:r>
          </a:p>
          <a:p>
            <a:pPr algn="just"/>
            <a:r>
              <a:rPr lang="ru-RU" sz="1300" dirty="0">
                <a:latin typeface="Times New Roman" panose="02020603050405020304" pitchFamily="18" charset="0"/>
                <a:cs typeface="Times New Roman" panose="02020603050405020304" pitchFamily="18" charset="0"/>
              </a:rPr>
              <a:t>в) соблюдения требований о нормировании в сфере закупок;</a:t>
            </a:r>
          </a:p>
          <a:p>
            <a:pPr algn="just"/>
            <a:r>
              <a:rPr lang="ru-RU" sz="1300" dirty="0">
                <a:latin typeface="Times New Roman" panose="02020603050405020304" pitchFamily="18" charset="0"/>
                <a:cs typeface="Times New Roman" panose="02020603050405020304" pitchFamily="18" charset="0"/>
              </a:rPr>
              <a:t>г) правильности определения и обоснования начальной (максимальной) цены контракта, цены контракта, заключаемого с единственным поставщиком (подрядчиком, исполнителем), начальной цены единицы товара, работы, услуги, начальной суммы цен единиц товара, работы, услуги;</a:t>
            </a:r>
          </a:p>
          <a:p>
            <a:pPr algn="just"/>
            <a:r>
              <a:rPr lang="ru-RU" sz="1300" dirty="0" smtClean="0">
                <a:latin typeface="Times New Roman" panose="02020603050405020304" pitchFamily="18" charset="0"/>
                <a:cs typeface="Times New Roman" panose="02020603050405020304" pitchFamily="18" charset="0"/>
              </a:rPr>
              <a:t>д</a:t>
            </a:r>
            <a:r>
              <a:rPr lang="ru-RU" sz="1300" dirty="0">
                <a:latin typeface="Times New Roman" panose="02020603050405020304" pitchFamily="18" charset="0"/>
                <a:cs typeface="Times New Roman" panose="02020603050405020304" pitchFamily="18" charset="0"/>
              </a:rPr>
              <a:t>) соответствия информации об идентификационных кодах закупок и </a:t>
            </a:r>
            <a:r>
              <a:rPr lang="ru-RU" sz="1300" dirty="0" smtClean="0">
                <a:latin typeface="Times New Roman" panose="02020603050405020304" pitchFamily="18" charset="0"/>
                <a:cs typeface="Times New Roman" panose="02020603050405020304" pitchFamily="18" charset="0"/>
              </a:rPr>
              <a:t>не превышения </a:t>
            </a:r>
            <a:r>
              <a:rPr lang="ru-RU" sz="1300" dirty="0">
                <a:latin typeface="Times New Roman" panose="02020603050405020304" pitchFamily="18" charset="0"/>
                <a:cs typeface="Times New Roman" panose="02020603050405020304" pitchFamily="18" charset="0"/>
              </a:rPr>
              <a:t>объема финансового обеспечения для осуществления данных закупок информации, содержащейся в планах-графиках закупок, извещениях об осуществлении закупок, протоколах определения поставщиков (подрядчиков, исполнителей), условиях проектов контрактов, направленных участниками закупок, с которыми заключаются контракты, в реестре контрактов, заключенных заказчиками;</a:t>
            </a:r>
          </a:p>
          <a:p>
            <a:pPr algn="just"/>
            <a:r>
              <a:rPr lang="ru-RU" sz="1300" dirty="0" smtClean="0">
                <a:latin typeface="Times New Roman" panose="02020603050405020304" pitchFamily="18" charset="0"/>
                <a:cs typeface="Times New Roman" panose="02020603050405020304" pitchFamily="18" charset="0"/>
              </a:rPr>
              <a:t>ж</a:t>
            </a:r>
            <a:r>
              <a:rPr lang="ru-RU" sz="1300" dirty="0">
                <a:latin typeface="Times New Roman" panose="02020603050405020304" pitchFamily="18" charset="0"/>
                <a:cs typeface="Times New Roman" panose="02020603050405020304" pitchFamily="18" charset="0"/>
              </a:rPr>
              <a:t>) предоставления учреждениям и предприятиям уголовно-исполнительной системы, организациям инвалидов преимущества в отношении предлагаемых ими цены контракта, суммы цен единиц товара, работы, услуги;</a:t>
            </a:r>
          </a:p>
          <a:p>
            <a:pPr algn="just"/>
            <a:r>
              <a:rPr lang="ru-RU" sz="1300" dirty="0" smtClean="0">
                <a:latin typeface="Times New Roman" panose="02020603050405020304" pitchFamily="18" charset="0"/>
                <a:cs typeface="Times New Roman" panose="02020603050405020304" pitchFamily="18" charset="0"/>
              </a:rPr>
              <a:t>з</a:t>
            </a:r>
            <a:r>
              <a:rPr lang="ru-RU" sz="1300" dirty="0">
                <a:latin typeface="Times New Roman" panose="02020603050405020304" pitchFamily="18" charset="0"/>
                <a:cs typeface="Times New Roman" panose="02020603050405020304" pitchFamily="18" charset="0"/>
              </a:rPr>
              <a:t>) соблюдения требований, касающихся участия в закупках субъектов малого предпринимательства, социально ориентированных некоммерческих организаций;</a:t>
            </a:r>
          </a:p>
          <a:p>
            <a:pPr algn="just"/>
            <a:r>
              <a:rPr lang="ru-RU" sz="1300" dirty="0">
                <a:latin typeface="Times New Roman" panose="02020603050405020304" pitchFamily="18" charset="0"/>
                <a:cs typeface="Times New Roman" panose="02020603050405020304" pitchFamily="18" charset="0"/>
              </a:rPr>
              <a:t>и) соблюдения требований по определению поставщика (подрядчика, исполнителя);</a:t>
            </a:r>
          </a:p>
          <a:p>
            <a:pPr algn="just"/>
            <a:r>
              <a:rPr lang="ru-RU" sz="1300" dirty="0" smtClean="0">
                <a:latin typeface="Times New Roman" panose="02020603050405020304" pitchFamily="18" charset="0"/>
                <a:cs typeface="Times New Roman" panose="02020603050405020304" pitchFamily="18" charset="0"/>
              </a:rPr>
              <a:t>л</a:t>
            </a:r>
            <a:r>
              <a:rPr lang="ru-RU" sz="1300" dirty="0">
                <a:latin typeface="Times New Roman" panose="02020603050405020304" pitchFamily="18" charset="0"/>
                <a:cs typeface="Times New Roman" panose="02020603050405020304" pitchFamily="18" charset="0"/>
              </a:rPr>
              <a:t>) применения заказчиком мер ответственности и совершения иных действий в случае нарушения поставщиком (подрядчиком, исполнителем) условий контракта;</a:t>
            </a:r>
          </a:p>
          <a:p>
            <a:pPr algn="just"/>
            <a:r>
              <a:rPr lang="ru-RU" sz="1300" dirty="0">
                <a:latin typeface="Times New Roman" panose="02020603050405020304" pitchFamily="18" charset="0"/>
                <a:cs typeface="Times New Roman" panose="02020603050405020304" pitchFamily="18" charset="0"/>
              </a:rPr>
              <a:t>м) соответствия поставленного товара, выполненной работы (ее результата) или оказанной услуги условиям контракта;</a:t>
            </a:r>
          </a:p>
          <a:p>
            <a:pPr algn="just"/>
            <a:r>
              <a:rPr lang="ru-RU" sz="1300" dirty="0">
                <a:latin typeface="Times New Roman" panose="02020603050405020304" pitchFamily="18" charset="0"/>
                <a:cs typeface="Times New Roman" panose="02020603050405020304" pitchFamily="18" charset="0"/>
              </a:rPr>
              <a:t>н) своевременности, полноты и достоверности отражения в документах учета поставленного товара, выполненной работы (ее результата) или оказанной услуги;</a:t>
            </a:r>
          </a:p>
          <a:p>
            <a:pPr algn="just"/>
            <a:r>
              <a:rPr lang="ru-RU" sz="1300" dirty="0">
                <a:latin typeface="Times New Roman" panose="02020603050405020304" pitchFamily="18" charset="0"/>
                <a:cs typeface="Times New Roman" panose="02020603050405020304" pitchFamily="18" charset="0"/>
              </a:rPr>
              <a:t>о) соответствия использования поставленного товара, выполненной работы (ее результата) или оказанной услуги целям осуществления закупки.</a:t>
            </a:r>
          </a:p>
        </p:txBody>
      </p:sp>
    </p:spTree>
    <p:extLst>
      <p:ext uri="{BB962C8B-B14F-4D97-AF65-F5344CB8AC3E}">
        <p14:creationId xmlns:p14="http://schemas.microsoft.com/office/powerpoint/2010/main" val="40888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8575" y="836712"/>
            <a:ext cx="9026525"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99"/>
                </a:solidFill>
                <a:latin typeface="Arial" charset="0"/>
                <a:ea typeface="ＭＳ Ｐゴシック" pitchFamily="34" charset="-128"/>
              </a:defRPr>
            </a:lvl1pPr>
            <a:lvl2pPr marL="742950" indent="-285750">
              <a:spcBef>
                <a:spcPct val="20000"/>
              </a:spcBef>
              <a:buChar char="–"/>
              <a:defRPr sz="2800">
                <a:solidFill>
                  <a:srgbClr val="333399"/>
                </a:solidFill>
                <a:latin typeface="Arial" charset="0"/>
                <a:ea typeface="ＭＳ Ｐゴシック" pitchFamily="34" charset="-128"/>
              </a:defRPr>
            </a:lvl2pPr>
            <a:lvl3pPr marL="1143000" indent="-228600">
              <a:spcBef>
                <a:spcPct val="20000"/>
              </a:spcBef>
              <a:buChar char="•"/>
              <a:defRPr sz="2400">
                <a:solidFill>
                  <a:srgbClr val="333399"/>
                </a:solidFill>
                <a:latin typeface="Arial" charset="0"/>
                <a:ea typeface="ＭＳ Ｐゴシック" pitchFamily="34" charset="-128"/>
              </a:defRPr>
            </a:lvl3pPr>
            <a:lvl4pPr marL="1600200" indent="-228600">
              <a:spcBef>
                <a:spcPct val="20000"/>
              </a:spcBef>
              <a:buChar char="–"/>
              <a:defRPr sz="2000">
                <a:solidFill>
                  <a:srgbClr val="333399"/>
                </a:solidFill>
                <a:latin typeface="Arial" charset="0"/>
                <a:ea typeface="ＭＳ Ｐゴシック" pitchFamily="34" charset="-128"/>
              </a:defRPr>
            </a:lvl4pPr>
            <a:lvl5pPr marL="2057400" indent="-228600">
              <a:spcBef>
                <a:spcPct val="20000"/>
              </a:spcBef>
              <a:buChar char="»"/>
              <a:defRPr sz="2000">
                <a:solidFill>
                  <a:srgbClr val="333399"/>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9pPr>
          </a:lstStyle>
          <a:p>
            <a:pPr algn="just">
              <a:spcBef>
                <a:spcPct val="0"/>
              </a:spcBef>
              <a:buFontTx/>
              <a:buNone/>
            </a:pPr>
            <a:r>
              <a:rPr lang="ru-RU" altLang="ru-RU" sz="2000" b="1" dirty="0">
                <a:solidFill>
                  <a:srgbClr val="FF0000"/>
                </a:solidFill>
                <a:latin typeface="Times New Roman" pitchFamily="18" charset="0"/>
              </a:rPr>
              <a:t>	Постановление Арбитражного суда Уральского округа от 19.11.2019 по делу  № А76-31528/2018: </a:t>
            </a:r>
            <a:r>
              <a:rPr lang="ru-RU" altLang="ru-RU" sz="1600" dirty="0">
                <a:solidFill>
                  <a:schemeClr val="tx1"/>
                </a:solidFill>
                <a:latin typeface="Times New Roman" pitchFamily="18" charset="0"/>
              </a:rPr>
              <a:t>судом подтверждена правомерность решения суда первой инстанции о признании недействительными более 20 договоров, заключенных между МБУЗ «Станция скорой медицинской помощи» г. Челябинска и ООО «РРС-Балтика» на поставку радиоэлектронной продукции, и применении последствий недействительности сделки в виде двухсторонней реституции (возврат оборудования поставщику, а денежных средств, оплаченных поставщику, заказчику).</a:t>
            </a:r>
          </a:p>
          <a:p>
            <a:pPr algn="just">
              <a:spcBef>
                <a:spcPct val="0"/>
              </a:spcBef>
              <a:buFontTx/>
              <a:buNone/>
            </a:pPr>
            <a:r>
              <a:rPr lang="ru-RU" altLang="ru-RU" sz="1600" dirty="0">
                <a:solidFill>
                  <a:schemeClr val="tx1"/>
                </a:solidFill>
                <a:latin typeface="Times New Roman" pitchFamily="18" charset="0"/>
              </a:rPr>
              <a:t>	Общая сумма договоров составила более 8 млн. рублей.</a:t>
            </a:r>
          </a:p>
          <a:p>
            <a:pPr algn="just">
              <a:spcBef>
                <a:spcPct val="0"/>
              </a:spcBef>
              <a:buFontTx/>
              <a:buNone/>
            </a:pPr>
            <a:r>
              <a:rPr lang="ru-RU" altLang="ru-RU" sz="1600" dirty="0">
                <a:solidFill>
                  <a:schemeClr val="tx1"/>
                </a:solidFill>
                <a:latin typeface="Times New Roman" pitchFamily="18" charset="0"/>
              </a:rPr>
              <a:t>	Поводом для подачи антимонопольным органом иска стало принятие в 2018 году решения о нарушении заказчиком пункта 2 части 1 статьи 17 Закона о защите конкуренции путем осуществления систематических действий направленных на устранение конкуренции, создание преимущественных условий при участии в закупках ООО «РРС-Балтика» и ЗАО «</a:t>
            </a:r>
            <a:r>
              <a:rPr lang="ru-RU" altLang="ru-RU" sz="1600" dirty="0" err="1">
                <a:solidFill>
                  <a:schemeClr val="tx1"/>
                </a:solidFill>
                <a:latin typeface="Times New Roman" pitchFamily="18" charset="0"/>
              </a:rPr>
              <a:t>Телесфор</a:t>
            </a:r>
            <a:r>
              <a:rPr lang="ru-RU" altLang="ru-RU" sz="1600" dirty="0">
                <a:solidFill>
                  <a:schemeClr val="tx1"/>
                </a:solidFill>
                <a:latin typeface="Times New Roman" pitchFamily="18" charset="0"/>
              </a:rPr>
              <a:t>» путем искусственного разделения потребности и заключения контрактов на поставку товаров по пункту 4 части 1 статьи 93 Закона о контрактной системе, установления в документациях об аукционах условия о совместимости с отсутствующим у заказчика оборудованием, а также требований к товару, которым отвечает продукция конкретного производителя.</a:t>
            </a:r>
          </a:p>
          <a:p>
            <a:pPr algn="just">
              <a:spcBef>
                <a:spcPct val="0"/>
              </a:spcBef>
              <a:buFontTx/>
              <a:buNone/>
            </a:pPr>
            <a:r>
              <a:rPr lang="ru-RU" altLang="ru-RU" sz="1600" dirty="0">
                <a:solidFill>
                  <a:schemeClr val="tx1"/>
                </a:solidFill>
                <a:latin typeface="Times New Roman" pitchFamily="18" charset="0"/>
              </a:rPr>
              <a:t>	Антимонопольным органом в сентябре 2019 года направлено заявление в Арбитражный суд Челябинской области о направлении исполнительного листа в службу судебных приставов для исполнения решения суда, вступившего в законную силу</a:t>
            </a:r>
            <a:r>
              <a:rPr lang="ru-RU" altLang="ru-RU" sz="1600" dirty="0" smtClean="0">
                <a:solidFill>
                  <a:schemeClr val="tx1"/>
                </a:solidFill>
                <a:latin typeface="Times New Roman" pitchFamily="18" charset="0"/>
              </a:rPr>
              <a:t>.</a:t>
            </a:r>
          </a:p>
          <a:p>
            <a:pPr algn="just">
              <a:spcBef>
                <a:spcPct val="0"/>
              </a:spcBef>
              <a:buFontTx/>
              <a:buNone/>
            </a:pPr>
            <a:r>
              <a:rPr lang="ru-RU" altLang="ru-RU" sz="1600" dirty="0">
                <a:solidFill>
                  <a:schemeClr val="tx1"/>
                </a:solidFill>
                <a:latin typeface="Times New Roman" pitchFamily="18" charset="0"/>
              </a:rPr>
              <a:t>	МБУЗ «Станция скорой медицинской помощи» г. Челябинска и ООО «РРС-Балтика</a:t>
            </a:r>
            <a:r>
              <a:rPr lang="ru-RU" altLang="ru-RU" sz="1600" dirty="0" smtClean="0">
                <a:solidFill>
                  <a:schemeClr val="tx1"/>
                </a:solidFill>
                <a:latin typeface="Times New Roman" pitchFamily="18" charset="0"/>
              </a:rPr>
              <a:t>» предоставлена отсрочка исполнения судебного решения на полгода.</a:t>
            </a:r>
            <a:endParaRPr lang="ru-RU" altLang="ru-RU" sz="1600" dirty="0">
              <a:solidFill>
                <a:schemeClr val="tx1"/>
              </a:solidFill>
              <a:latin typeface="Times New Roman" pitchFamily="18" charset="0"/>
            </a:endParaRPr>
          </a:p>
          <a:p>
            <a:pPr algn="just">
              <a:spcBef>
                <a:spcPct val="0"/>
              </a:spcBef>
              <a:buFontTx/>
              <a:buNone/>
            </a:pPr>
            <a:r>
              <a:rPr lang="ru-RU" altLang="ru-RU" sz="1600" dirty="0">
                <a:solidFill>
                  <a:schemeClr val="accent2"/>
                </a:solidFill>
                <a:latin typeface="Times New Roman" pitchFamily="18" charset="0"/>
              </a:rPr>
              <a:t>	</a:t>
            </a:r>
          </a:p>
          <a:p>
            <a:pPr algn="just">
              <a:spcBef>
                <a:spcPct val="0"/>
              </a:spcBef>
              <a:buFontTx/>
              <a:buNone/>
            </a:pPr>
            <a:r>
              <a:rPr lang="ru-RU" altLang="ru-RU" sz="1600" dirty="0">
                <a:solidFill>
                  <a:schemeClr val="accent2"/>
                </a:solidFill>
                <a:latin typeface="Times New Roman" pitchFamily="18" charset="0"/>
              </a:rPr>
              <a:t>	</a:t>
            </a:r>
          </a:p>
          <a:p>
            <a:pPr>
              <a:spcBef>
                <a:spcPct val="0"/>
              </a:spcBef>
              <a:buFontTx/>
              <a:buNone/>
            </a:pPr>
            <a:endParaRPr lang="ru-RU" altLang="ru-RU" sz="1800" dirty="0">
              <a:solidFill>
                <a:schemeClr val="accent2"/>
              </a:solidFill>
              <a:latin typeface="Times New Roman" pitchFamily="18" charset="0"/>
            </a:endParaRPr>
          </a:p>
        </p:txBody>
      </p:sp>
      <p:sp>
        <p:nvSpPr>
          <p:cNvPr id="2" name="Прямоугольник 1"/>
          <p:cNvSpPr/>
          <p:nvPr/>
        </p:nvSpPr>
        <p:spPr>
          <a:xfrm>
            <a:off x="1043608" y="404664"/>
            <a:ext cx="7560840" cy="369332"/>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Пример </a:t>
            </a:r>
            <a:r>
              <a:rPr lang="ru-RU" b="1" dirty="0" smtClean="0">
                <a:latin typeface="Times New Roman" panose="02020603050405020304" pitchFamily="18" charset="0"/>
                <a:cs typeface="Times New Roman" panose="02020603050405020304" pitchFamily="18" charset="0"/>
              </a:rPr>
              <a:t>создания преимущественных условий участникам закупки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4212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Номер слайда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333399"/>
                </a:solidFill>
                <a:latin typeface="Arial" charset="0"/>
                <a:ea typeface="ＭＳ Ｐゴシック" pitchFamily="34" charset="-128"/>
              </a:defRPr>
            </a:lvl1pPr>
            <a:lvl2pPr marL="742950" indent="-285750">
              <a:spcBef>
                <a:spcPct val="20000"/>
              </a:spcBef>
              <a:buChar char="–"/>
              <a:defRPr sz="2800">
                <a:solidFill>
                  <a:srgbClr val="333399"/>
                </a:solidFill>
                <a:latin typeface="Arial" charset="0"/>
                <a:ea typeface="ＭＳ Ｐゴシック" pitchFamily="34" charset="-128"/>
              </a:defRPr>
            </a:lvl2pPr>
            <a:lvl3pPr marL="1143000" indent="-228600">
              <a:spcBef>
                <a:spcPct val="20000"/>
              </a:spcBef>
              <a:buChar char="•"/>
              <a:defRPr sz="2400">
                <a:solidFill>
                  <a:srgbClr val="333399"/>
                </a:solidFill>
                <a:latin typeface="Arial" charset="0"/>
                <a:ea typeface="ＭＳ Ｐゴシック" pitchFamily="34" charset="-128"/>
              </a:defRPr>
            </a:lvl3pPr>
            <a:lvl4pPr marL="1600200" indent="-228600">
              <a:spcBef>
                <a:spcPct val="20000"/>
              </a:spcBef>
              <a:buChar char="–"/>
              <a:defRPr sz="2000">
                <a:solidFill>
                  <a:srgbClr val="333399"/>
                </a:solidFill>
                <a:latin typeface="Arial" charset="0"/>
                <a:ea typeface="ＭＳ Ｐゴシック" pitchFamily="34" charset="-128"/>
              </a:defRPr>
            </a:lvl4pPr>
            <a:lvl5pPr marL="2057400" indent="-228600">
              <a:spcBef>
                <a:spcPct val="20000"/>
              </a:spcBef>
              <a:buChar char="»"/>
              <a:defRPr sz="2000">
                <a:solidFill>
                  <a:srgbClr val="333399"/>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9pPr>
          </a:lstStyle>
          <a:p>
            <a:pPr>
              <a:spcBef>
                <a:spcPct val="0"/>
              </a:spcBef>
              <a:buFontTx/>
              <a:buNone/>
            </a:pPr>
            <a:fld id="{C913CDF0-C3BB-4D86-8E85-CF4E7EAC0CBD}" type="slidenum">
              <a:rPr lang="ru-RU" altLang="ru-RU" sz="1600" smtClean="0">
                <a:solidFill>
                  <a:schemeClr val="bg1"/>
                </a:solidFill>
              </a:rPr>
              <a:pPr>
                <a:spcBef>
                  <a:spcPct val="0"/>
                </a:spcBef>
                <a:buFontTx/>
                <a:buNone/>
              </a:pPr>
              <a:t>91</a:t>
            </a:fld>
            <a:endParaRPr lang="ru-RU" altLang="ru-RU" sz="1600" smtClean="0">
              <a:solidFill>
                <a:schemeClr val="bg1"/>
              </a:solidFill>
            </a:endParaRPr>
          </a:p>
        </p:txBody>
      </p:sp>
      <p:sp>
        <p:nvSpPr>
          <p:cNvPr id="20484" name="TextBox 2"/>
          <p:cNvSpPr txBox="1">
            <a:spLocks noChangeArrowheads="1"/>
          </p:cNvSpPr>
          <p:nvPr/>
        </p:nvSpPr>
        <p:spPr bwMode="auto">
          <a:xfrm>
            <a:off x="130174" y="1412776"/>
            <a:ext cx="8882063"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333399"/>
                </a:solidFill>
                <a:latin typeface="Arial" charset="0"/>
                <a:ea typeface="ＭＳ Ｐゴシック" pitchFamily="34" charset="-128"/>
              </a:defRPr>
            </a:lvl1pPr>
            <a:lvl2pPr marL="742950" indent="-285750">
              <a:spcBef>
                <a:spcPct val="20000"/>
              </a:spcBef>
              <a:buChar char="–"/>
              <a:defRPr sz="2800">
                <a:solidFill>
                  <a:srgbClr val="333399"/>
                </a:solidFill>
                <a:latin typeface="Arial" charset="0"/>
                <a:ea typeface="ＭＳ Ｐゴシック" pitchFamily="34" charset="-128"/>
              </a:defRPr>
            </a:lvl2pPr>
            <a:lvl3pPr marL="1143000" indent="-228600">
              <a:spcBef>
                <a:spcPct val="20000"/>
              </a:spcBef>
              <a:buChar char="•"/>
              <a:defRPr sz="2400">
                <a:solidFill>
                  <a:srgbClr val="333399"/>
                </a:solidFill>
                <a:latin typeface="Arial" charset="0"/>
                <a:ea typeface="ＭＳ Ｐゴシック" pitchFamily="34" charset="-128"/>
              </a:defRPr>
            </a:lvl3pPr>
            <a:lvl4pPr marL="1600200" indent="-228600">
              <a:spcBef>
                <a:spcPct val="20000"/>
              </a:spcBef>
              <a:buChar char="–"/>
              <a:defRPr sz="2000">
                <a:solidFill>
                  <a:srgbClr val="333399"/>
                </a:solidFill>
                <a:latin typeface="Arial" charset="0"/>
                <a:ea typeface="ＭＳ Ｐゴシック" pitchFamily="34" charset="-128"/>
              </a:defRPr>
            </a:lvl4pPr>
            <a:lvl5pPr marL="2057400" indent="-228600">
              <a:spcBef>
                <a:spcPct val="20000"/>
              </a:spcBef>
              <a:buChar char="»"/>
              <a:defRPr sz="2000">
                <a:solidFill>
                  <a:srgbClr val="333399"/>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99"/>
                </a:solidFill>
                <a:latin typeface="Arial" charset="0"/>
                <a:ea typeface="ＭＳ Ｐゴシック" pitchFamily="34" charset="-128"/>
              </a:defRPr>
            </a:lvl9pPr>
          </a:lstStyle>
          <a:p>
            <a:pPr algn="just">
              <a:spcBef>
                <a:spcPct val="0"/>
              </a:spcBef>
              <a:buFontTx/>
              <a:buNone/>
            </a:pPr>
            <a:r>
              <a:rPr lang="ru-RU" altLang="ru-RU" sz="2000" dirty="0" smtClean="0">
                <a:solidFill>
                  <a:srgbClr val="FF0000"/>
                </a:solidFill>
                <a:latin typeface="Times New Roman" pitchFamily="18" charset="0"/>
                <a:cs typeface="Times New Roman" pitchFamily="18" charset="0"/>
              </a:rPr>
              <a:t>Определение Верховного суда РФ от 12.02.2020 </a:t>
            </a:r>
            <a:r>
              <a:rPr lang="ru-RU" altLang="ru-RU" sz="2000" dirty="0">
                <a:solidFill>
                  <a:srgbClr val="FF0000"/>
                </a:solidFill>
                <a:latin typeface="Times New Roman" pitchFamily="18" charset="0"/>
                <a:cs typeface="Times New Roman" pitchFamily="18" charset="0"/>
              </a:rPr>
              <a:t>по делу № А76-32382/2017: </a:t>
            </a:r>
            <a:r>
              <a:rPr lang="ru-RU" altLang="ru-RU" sz="1400" dirty="0">
                <a:solidFill>
                  <a:schemeClr val="tx1"/>
                </a:solidFill>
                <a:latin typeface="Times New Roman" pitchFamily="18" charset="0"/>
                <a:cs typeface="Times New Roman" pitchFamily="18" charset="0"/>
              </a:rPr>
              <a:t>Судом подтверждена правомерность решения антимонопольного органа о наличии в действиях Управления дорожного хозяйства Администрации города Челябинска нарушения частей 1 и 2 статьи 17 ФЗ № 135 при проведении аукционов на выполнение работ по содержанию дорог города Челябинска, выразившихся в следующих действиях:</a:t>
            </a:r>
          </a:p>
          <a:p>
            <a:pPr algn="just">
              <a:spcBef>
                <a:spcPct val="0"/>
              </a:spcBef>
              <a:buFontTx/>
              <a:buNone/>
            </a:pPr>
            <a:r>
              <a:rPr lang="ru-RU" altLang="ru-RU" sz="1400" dirty="0">
                <a:solidFill>
                  <a:schemeClr val="tx1"/>
                </a:solidFill>
                <a:latin typeface="Times New Roman" pitchFamily="18" charset="0"/>
                <a:cs typeface="Times New Roman" pitchFamily="18" charset="0"/>
              </a:rPr>
              <a:t>1) отсутствие в документациях о закупках сведений о категориях дорог, сведений о месте выполнения работ (указание на соответствующий км. дороги или адресный ориентир), касающихся ремонта и устройства дорожных покрытий, замены люков колодцев и камер, условиях аренды (положения договора аренды), стоимости аренды недвижимого и (или) движимого имущества, оборудования,</a:t>
            </a:r>
          </a:p>
          <a:p>
            <a:pPr algn="just">
              <a:spcBef>
                <a:spcPct val="0"/>
              </a:spcBef>
              <a:buFontTx/>
              <a:buNone/>
            </a:pPr>
            <a:r>
              <a:rPr lang="ru-RU" altLang="ru-RU" sz="1400" dirty="0">
                <a:solidFill>
                  <a:schemeClr val="tx1"/>
                </a:solidFill>
                <a:latin typeface="Times New Roman" pitchFamily="18" charset="0"/>
                <a:cs typeface="Times New Roman" pitchFamily="18" charset="0"/>
              </a:rPr>
              <a:t>2) объединение в один лот работ по зимнему и летнему содержанию различных дорог, парковок города Челябинска, трамвайных путей, объектов благоустройства (тротуары), расположенных в семи районах города Челябинска</a:t>
            </a:r>
            <a:r>
              <a:rPr lang="ru-RU" altLang="ru-RU" sz="1400" dirty="0" smtClean="0">
                <a:solidFill>
                  <a:schemeClr val="tx1"/>
                </a:solidFill>
                <a:latin typeface="Times New Roman" pitchFamily="18" charset="0"/>
                <a:cs typeface="Times New Roman" pitchFamily="18" charset="0"/>
              </a:rPr>
              <a:t>.</a:t>
            </a:r>
          </a:p>
          <a:p>
            <a:pPr algn="just">
              <a:spcBef>
                <a:spcPct val="0"/>
              </a:spcBef>
              <a:buFontTx/>
              <a:buNone/>
            </a:pPr>
            <a:r>
              <a:rPr lang="ru-RU" altLang="ru-RU" sz="1400" dirty="0">
                <a:solidFill>
                  <a:schemeClr val="tx1"/>
                </a:solidFill>
                <a:latin typeface="Times New Roman" pitchFamily="18" charset="0"/>
                <a:cs typeface="Times New Roman" pitchFamily="18" charset="0"/>
              </a:rPr>
              <a:t>	</a:t>
            </a:r>
            <a:r>
              <a:rPr lang="ru-RU" altLang="ru-RU" sz="1400" dirty="0" smtClean="0">
                <a:solidFill>
                  <a:schemeClr val="tx1"/>
                </a:solidFill>
                <a:latin typeface="Times New Roman" pitchFamily="18" charset="0"/>
                <a:cs typeface="Times New Roman" pitchFamily="18" charset="0"/>
              </a:rPr>
              <a:t>Действия заказчика приводили к созданию преимущественных условий АО «Южуралмост»</a:t>
            </a:r>
            <a:endParaRPr lang="ru-RU" altLang="ru-RU" sz="1400" dirty="0">
              <a:solidFill>
                <a:schemeClr val="tx1"/>
              </a:solidFill>
              <a:latin typeface="Times New Roman" pitchFamily="18" charset="0"/>
              <a:cs typeface="Times New Roman" pitchFamily="18" charset="0"/>
            </a:endParaRPr>
          </a:p>
          <a:p>
            <a:pPr algn="just">
              <a:spcBef>
                <a:spcPct val="0"/>
              </a:spcBef>
              <a:buFontTx/>
              <a:buNone/>
            </a:pPr>
            <a:r>
              <a:rPr lang="ru-RU" altLang="ru-RU" sz="1400" dirty="0">
                <a:solidFill>
                  <a:srgbClr val="FF0000"/>
                </a:solidFill>
                <a:latin typeface="Times New Roman" pitchFamily="18" charset="0"/>
                <a:cs typeface="Times New Roman" pitchFamily="18" charset="0"/>
              </a:rPr>
              <a:t>	</a:t>
            </a:r>
            <a:r>
              <a:rPr lang="ru-RU" altLang="ru-RU" sz="1400" b="1" dirty="0">
                <a:solidFill>
                  <a:srgbClr val="993300"/>
                </a:solidFill>
                <a:latin typeface="Times New Roman" pitchFamily="18" charset="0"/>
                <a:cs typeface="Times New Roman" pitchFamily="18" charset="0"/>
              </a:rPr>
              <a:t>В ходе рассмотрения дела о нарушении антимонопольного законодательства установлено, что на большинство автомобильных дорог отсутствуют паспорта, оценка технического состояния автомобильных дорог осуществляется после заключения контрактов, а не до объявления закупок.</a:t>
            </a:r>
          </a:p>
          <a:p>
            <a:pPr algn="just">
              <a:spcBef>
                <a:spcPct val="0"/>
              </a:spcBef>
              <a:buFontTx/>
              <a:buNone/>
            </a:pPr>
            <a:r>
              <a:rPr lang="ru-RU" altLang="ru-RU" sz="1400" b="1" dirty="0">
                <a:solidFill>
                  <a:srgbClr val="993300"/>
                </a:solidFill>
                <a:latin typeface="Times New Roman" pitchFamily="18" charset="0"/>
                <a:cs typeface="Times New Roman" pitchFamily="18" charset="0"/>
              </a:rPr>
              <a:t>	На основании обращения Челябинского УФАС России органами прокуратуры подано заявление в Советский районный суд города Челябинска.</a:t>
            </a:r>
          </a:p>
          <a:p>
            <a:pPr algn="just">
              <a:spcBef>
                <a:spcPct val="0"/>
              </a:spcBef>
              <a:buFontTx/>
              <a:buNone/>
            </a:pPr>
            <a:r>
              <a:rPr lang="ru-RU" altLang="ru-RU" sz="1400" b="1" dirty="0">
                <a:solidFill>
                  <a:srgbClr val="993300"/>
                </a:solidFill>
                <a:latin typeface="Times New Roman" pitchFamily="18" charset="0"/>
                <a:cs typeface="Times New Roman" pitchFamily="18" charset="0"/>
              </a:rPr>
              <a:t>	Решением Советского районного суда г. Челябинска от 12.03.2018 по делу № 2а-1314/2018 требования прокурора удовлетворены, на Администрацию г. Челябинска возложена обязанность в течение шести месяцев с момента вступления в силу решения по утверждению перечня автомобильных дорог общего пользования местного значения с обеспечением их соответствующего технического учета и паспортизации. </a:t>
            </a:r>
          </a:p>
          <a:p>
            <a:pPr algn="just">
              <a:spcBef>
                <a:spcPct val="0"/>
              </a:spcBef>
              <a:buFontTx/>
              <a:buNone/>
            </a:pPr>
            <a:r>
              <a:rPr lang="ru-RU" altLang="ru-RU" sz="1400" b="1" dirty="0">
                <a:solidFill>
                  <a:srgbClr val="993300"/>
                </a:solidFill>
                <a:latin typeface="Times New Roman" pitchFamily="18" charset="0"/>
                <a:cs typeface="Times New Roman" pitchFamily="18" charset="0"/>
              </a:rPr>
              <a:t>	</a:t>
            </a:r>
          </a:p>
          <a:p>
            <a:pPr algn="just">
              <a:spcBef>
                <a:spcPct val="0"/>
              </a:spcBef>
              <a:buFontTx/>
              <a:buNone/>
            </a:pPr>
            <a:endParaRPr lang="ru-RU" altLang="ru-RU" sz="2000"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92696"/>
            <a:ext cx="75596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9309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299706782"/>
              </p:ext>
            </p:extLst>
          </p:nvPr>
        </p:nvGraphicFramePr>
        <p:xfrm>
          <a:off x="0" y="450447"/>
          <a:ext cx="9036496" cy="6367201"/>
        </p:xfrm>
        <a:graphic>
          <a:graphicData uri="http://schemas.openxmlformats.org/drawingml/2006/table">
            <a:tbl>
              <a:tblPr firstRow="1" bandRow="1">
                <a:tableStyleId>{5C22544A-7EE6-4342-B048-85BDC9FD1C3A}</a:tableStyleId>
              </a:tblPr>
              <a:tblGrid>
                <a:gridCol w="1333253"/>
                <a:gridCol w="7703243"/>
              </a:tblGrid>
              <a:tr h="530281">
                <a:tc>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Номер судебного</a:t>
                      </a:r>
                      <a:r>
                        <a:rPr lang="ru-RU" sz="1300" baseline="0" dirty="0" smtClean="0">
                          <a:solidFill>
                            <a:schemeClr val="tx1"/>
                          </a:solidFill>
                          <a:latin typeface="Times New Roman" panose="02020603050405020304" pitchFamily="18" charset="0"/>
                          <a:cs typeface="Times New Roman" panose="02020603050405020304" pitchFamily="18" charset="0"/>
                        </a:rPr>
                        <a:t> дела</a:t>
                      </a:r>
                      <a:endParaRPr lang="ru-RU" sz="13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Суть дела</a:t>
                      </a:r>
                      <a:endParaRPr lang="ru-RU" sz="13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r>
              <a:tr h="5637311">
                <a:tc>
                  <a:txBody>
                    <a:bodyPr/>
                    <a:lstStyle/>
                    <a:p>
                      <a:r>
                        <a:rPr lang="ru-RU" sz="1300" b="1" u="sng" dirty="0" smtClean="0">
                          <a:latin typeface="Times New Roman" panose="02020603050405020304" pitchFamily="18" charset="0"/>
                          <a:cs typeface="Times New Roman" panose="02020603050405020304" pitchFamily="18" charset="0"/>
                        </a:rPr>
                        <a:t>А76-5479/2021 </a:t>
                      </a:r>
                      <a:r>
                        <a:rPr lang="ru-RU" sz="1300" dirty="0" smtClean="0">
                          <a:latin typeface="Times New Roman" panose="02020603050405020304" pitchFamily="18" charset="0"/>
                          <a:cs typeface="Times New Roman" panose="02020603050405020304" pitchFamily="18" charset="0"/>
                        </a:rPr>
                        <a:t>(статья</a:t>
                      </a:r>
                      <a:r>
                        <a:rPr lang="ru-RU" sz="1300" baseline="0" dirty="0" smtClean="0">
                          <a:latin typeface="Times New Roman" panose="02020603050405020304" pitchFamily="18" charset="0"/>
                          <a:cs typeface="Times New Roman" panose="02020603050405020304" pitchFamily="18" charset="0"/>
                        </a:rPr>
                        <a:t> 11 Закона о защите конкуренции)</a:t>
                      </a:r>
                      <a:endParaRPr lang="ru-RU" sz="13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ru-RU" sz="1300" dirty="0" smtClean="0">
                          <a:latin typeface="Times New Roman" panose="02020603050405020304" pitchFamily="18" charset="0"/>
                          <a:cs typeface="Times New Roman" panose="02020603050405020304" pitchFamily="18" charset="0"/>
                        </a:rPr>
                        <a:t>Наличие антиконкурентного соглашения – картеля между ООО «ЭКО Евразия» (г.</a:t>
                      </a:r>
                      <a:r>
                        <a:rPr lang="ru-RU" sz="1300" baseline="0" dirty="0" smtClean="0">
                          <a:latin typeface="Times New Roman" panose="02020603050405020304" pitchFamily="18" charset="0"/>
                          <a:cs typeface="Times New Roman" panose="02020603050405020304" pitchFamily="18" charset="0"/>
                        </a:rPr>
                        <a:t> Челябинск)</a:t>
                      </a:r>
                      <a:r>
                        <a:rPr lang="ru-RU" sz="1300" dirty="0" smtClean="0">
                          <a:latin typeface="Times New Roman" panose="02020603050405020304" pitchFamily="18" charset="0"/>
                          <a:cs typeface="Times New Roman" panose="02020603050405020304" pitchFamily="18" charset="0"/>
                        </a:rPr>
                        <a:t> и ООО «Лига Строй» (г. Москва) при участии</a:t>
                      </a:r>
                      <a:r>
                        <a:rPr lang="ru-RU" sz="1300" baseline="0" dirty="0" smtClean="0">
                          <a:latin typeface="Times New Roman" panose="02020603050405020304" pitchFamily="18" charset="0"/>
                          <a:cs typeface="Times New Roman" panose="02020603050405020304" pitchFamily="18" charset="0"/>
                        </a:rPr>
                        <a:t> в аукционах и запросах котировок в 2018,2019 годах.</a:t>
                      </a:r>
                    </a:p>
                    <a:p>
                      <a:pPr algn="just"/>
                      <a:r>
                        <a:rPr lang="ru-RU" sz="1300" baseline="0" dirty="0" smtClean="0">
                          <a:latin typeface="Times New Roman" panose="02020603050405020304" pitchFamily="18" charset="0"/>
                          <a:cs typeface="Times New Roman" panose="02020603050405020304" pitchFamily="18" charset="0"/>
                        </a:rPr>
                        <a:t>Доказательства:</a:t>
                      </a:r>
                    </a:p>
                    <a:p>
                      <a:pPr algn="just"/>
                      <a:r>
                        <a:rPr lang="ru-RU" sz="1300" baseline="0" dirty="0" smtClean="0">
                          <a:latin typeface="Times New Roman" panose="02020603050405020304" pitchFamily="18" charset="0"/>
                          <a:cs typeface="Times New Roman" panose="02020603050405020304" pitchFamily="18" charset="0"/>
                        </a:rPr>
                        <a:t>1) Аффилированность, взаимосвязь участников картеля через ООО «ТерминалПромСервис» (директором данного общества являлся директор ООО «ЭКО Евразия», а учредителями директор ООО «Лига Строй» и заместитель директора ООО «ЭКО Евразия»;</a:t>
                      </a:r>
                    </a:p>
                    <a:p>
                      <a:pPr algn="just"/>
                      <a:r>
                        <a:rPr lang="ru-RU" sz="1300" baseline="0" dirty="0" smtClean="0">
                          <a:latin typeface="Times New Roman" panose="02020603050405020304" pitchFamily="18" charset="0"/>
                          <a:cs typeface="Times New Roman" panose="02020603050405020304" pitchFamily="18" charset="0"/>
                        </a:rPr>
                        <a:t>2) нежилое помещение, по которому находится юридический адрес ООО «ЭКО Евразия», предоставлено ООО «ЭКО Евразия» на праве субаренды ООО «ТерминалПромСервис», собственником помещения является заместитель директора ООО «ЭКО Евразия»;</a:t>
                      </a:r>
                    </a:p>
                    <a:p>
                      <a:pPr algn="just"/>
                      <a:r>
                        <a:rPr lang="ru-RU" sz="1300" dirty="0" smtClean="0">
                          <a:latin typeface="Times New Roman" panose="02020603050405020304" pitchFamily="18" charset="0"/>
                          <a:cs typeface="Times New Roman" panose="02020603050405020304" pitchFamily="18" charset="0"/>
                        </a:rPr>
                        <a:t>3) наличие</a:t>
                      </a:r>
                      <a:r>
                        <a:rPr lang="ru-RU" sz="1300" baseline="0" dirty="0" smtClean="0">
                          <a:latin typeface="Times New Roman" panose="02020603050405020304" pitchFamily="18" charset="0"/>
                          <a:cs typeface="Times New Roman" panose="02020603050405020304" pitchFamily="18" charset="0"/>
                        </a:rPr>
                        <a:t> между участниками соглашения беспроцентных займов на сумму всего на 12500 рублей отличающуюся от размера обеспечения исполнения контракта, установленного по одному из аукционов;</a:t>
                      </a:r>
                    </a:p>
                    <a:p>
                      <a:pPr algn="just"/>
                      <a:r>
                        <a:rPr lang="ru-RU" sz="1300" baseline="0" dirty="0" smtClean="0">
                          <a:latin typeface="Times New Roman" panose="02020603050405020304" pitchFamily="18" charset="0"/>
                          <a:cs typeface="Times New Roman" panose="02020603050405020304" pitchFamily="18" charset="0"/>
                        </a:rPr>
                        <a:t>4) заключение договоров поручительства участниками картеля при получения банковских гарантий в целях внесения обеспечения исполнения контрактов;</a:t>
                      </a:r>
                    </a:p>
                    <a:p>
                      <a:pPr algn="just"/>
                      <a:r>
                        <a:rPr lang="ru-RU" sz="1300" baseline="0" dirty="0" smtClean="0">
                          <a:latin typeface="Times New Roman" panose="02020603050405020304" pitchFamily="18" charset="0"/>
                          <a:cs typeface="Times New Roman" panose="02020603050405020304" pitchFamily="18" charset="0"/>
                        </a:rPr>
                        <a:t>5) логотип, использованный ООО «ЛигаСтрой» в коммерческих</a:t>
                      </a:r>
                    </a:p>
                    <a:p>
                      <a:pPr algn="just"/>
                      <a:r>
                        <a:rPr lang="ru-RU" sz="1300" baseline="0" dirty="0" smtClean="0">
                          <a:latin typeface="Times New Roman" panose="02020603050405020304" pitchFamily="18" charset="0"/>
                          <a:cs typeface="Times New Roman" panose="02020603050405020304" pitchFamily="18" charset="0"/>
                        </a:rPr>
                        <a:t>предложениях в 2018,2019 годах, использовался ООО «ЭКО Евразия» на бланках</a:t>
                      </a:r>
                    </a:p>
                    <a:p>
                      <a:pPr algn="just"/>
                      <a:r>
                        <a:rPr lang="ru-RU" sz="1300" baseline="0" dirty="0" smtClean="0">
                          <a:latin typeface="Times New Roman" panose="02020603050405020304" pitchFamily="18" charset="0"/>
                          <a:cs typeface="Times New Roman" panose="02020603050405020304" pitchFamily="18" charset="0"/>
                        </a:rPr>
                        <a:t>общества (доверенность представителя, письменные пояснения,</a:t>
                      </a:r>
                    </a:p>
                    <a:p>
                      <a:pPr algn="just"/>
                      <a:r>
                        <a:rPr lang="ru-RU" sz="1300" baseline="0" dirty="0" smtClean="0">
                          <a:latin typeface="Times New Roman" panose="02020603050405020304" pitchFamily="18" charset="0"/>
                          <a:cs typeface="Times New Roman" panose="02020603050405020304" pitchFamily="18" charset="0"/>
                        </a:rPr>
                        <a:t>сопроводительные письма к документам);</a:t>
                      </a:r>
                    </a:p>
                    <a:p>
                      <a:pPr algn="just"/>
                      <a:r>
                        <a:rPr lang="ru-RU" sz="1300" baseline="0" dirty="0" smtClean="0">
                          <a:latin typeface="Times New Roman" panose="02020603050405020304" pitchFamily="18" charset="0"/>
                          <a:cs typeface="Times New Roman" panose="02020603050405020304" pitchFamily="18" charset="0"/>
                        </a:rPr>
                        <a:t>6) совпадение свойств файлов, в том числе и дата и время изменения заявок на участие в закупках, автор документа;</a:t>
                      </a:r>
                    </a:p>
                    <a:p>
                      <a:pPr algn="just"/>
                      <a:r>
                        <a:rPr lang="ru-RU" sz="1300" baseline="0" dirty="0" smtClean="0">
                          <a:latin typeface="Times New Roman" panose="02020603050405020304" pitchFamily="18" charset="0"/>
                          <a:cs typeface="Times New Roman" panose="02020603050405020304" pitchFamily="18" charset="0"/>
                        </a:rPr>
                        <a:t>7) привлечение одного и того же ИП участниками картеля для оказания услуг по ведению бухгалтерии, а также за услугами по сопровождению участия в электронных конкурентных процедурах;</a:t>
                      </a:r>
                    </a:p>
                    <a:p>
                      <a:pPr algn="just"/>
                      <a:r>
                        <a:rPr lang="ru-RU" sz="1300" baseline="0" dirty="0" smtClean="0">
                          <a:latin typeface="Times New Roman" panose="02020603050405020304" pitchFamily="18" charset="0"/>
                          <a:cs typeface="Times New Roman" panose="02020603050405020304" pitchFamily="18" charset="0"/>
                        </a:rPr>
                        <a:t>8) использование единой модели поведения «единственный победитель» и создание видимости конкурентной борьбы;</a:t>
                      </a:r>
                    </a:p>
                    <a:p>
                      <a:pPr algn="just"/>
                      <a:r>
                        <a:rPr lang="ru-RU" sz="1300" baseline="0" dirty="0" smtClean="0">
                          <a:latin typeface="Times New Roman" panose="02020603050405020304" pitchFamily="18" charset="0"/>
                          <a:cs typeface="Times New Roman" panose="02020603050405020304" pitchFamily="18" charset="0"/>
                        </a:rPr>
                        <a:t>9) минимальное снижение начальных (максимальных) цен на торгах (0,5-1%).</a:t>
                      </a:r>
                    </a:p>
                    <a:p>
                      <a:pPr algn="just"/>
                      <a:r>
                        <a:rPr lang="ru-RU" sz="1300" baseline="0" dirty="0" smtClean="0">
                          <a:latin typeface="Times New Roman" panose="02020603050405020304" pitchFamily="18" charset="0"/>
                          <a:cs typeface="Times New Roman" panose="02020603050405020304" pitchFamily="18" charset="0"/>
                        </a:rPr>
                        <a:t>Доход более 65 млн. рублей.</a:t>
                      </a:r>
                    </a:p>
                    <a:p>
                      <a:pPr algn="just"/>
                      <a:r>
                        <a:rPr lang="ru-RU" sz="1300" baseline="0" dirty="0" smtClean="0">
                          <a:latin typeface="Times New Roman" panose="02020603050405020304" pitchFamily="18" charset="0"/>
                          <a:cs typeface="Times New Roman" panose="02020603050405020304" pitchFamily="18" charset="0"/>
                        </a:rPr>
                        <a:t>Материалы направлены в правоохранительные органы.</a:t>
                      </a:r>
                    </a:p>
                    <a:p>
                      <a:pPr algn="just"/>
                      <a:r>
                        <a:rPr lang="ru-RU" sz="1300" baseline="0" dirty="0" smtClean="0">
                          <a:latin typeface="Times New Roman" panose="02020603050405020304" pitchFamily="18" charset="0"/>
                          <a:cs typeface="Times New Roman" panose="02020603050405020304" pitchFamily="18" charset="0"/>
                        </a:rPr>
                        <a:t>Юридические лица привлечены к административной ответственности по части 2 статьи 14.32 КоАП РФ </a:t>
                      </a:r>
                    </a:p>
                    <a:p>
                      <a:pPr algn="just"/>
                      <a:r>
                        <a:rPr lang="ru-RU" sz="1300" baseline="0" dirty="0" smtClean="0">
                          <a:latin typeface="Times New Roman" panose="02020603050405020304" pitchFamily="18" charset="0"/>
                          <a:cs typeface="Times New Roman" panose="02020603050405020304" pitchFamily="18" charset="0"/>
                        </a:rPr>
                        <a:t>(ООО «ЭКО Евразия» штраф 2 095 037 рублей, ООО «Лига Строй»  - 421 342,09 рублей.</a:t>
                      </a:r>
                    </a:p>
                    <a:p>
                      <a:pPr algn="just"/>
                      <a:endParaRPr lang="ru-RU" sz="13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27808866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77743" y="454446"/>
            <a:ext cx="8229600" cy="1282154"/>
          </a:xfrm>
        </p:spPr>
        <p:txBody>
          <a:bodyPr>
            <a:noAutofit/>
          </a:bodyPr>
          <a:lstStyle/>
          <a:p>
            <a:pPr algn="ctr"/>
            <a:r>
              <a:rPr lang="ru-RU" sz="2000" dirty="0">
                <a:solidFill>
                  <a:schemeClr val="tx1">
                    <a:lumMod val="95000"/>
                    <a:lumOff val="5000"/>
                  </a:schemeClr>
                </a:solidFill>
                <a:effectLst/>
                <a:latin typeface="Times New Roman" panose="02020603050405020304" pitchFamily="18" charset="0"/>
                <a:cs typeface="Times New Roman" panose="02020603050405020304" pitchFamily="18" charset="0"/>
              </a:rPr>
              <a:t>П</a:t>
            </a:r>
            <a:r>
              <a:rPr lang="ru-RU" sz="20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о результатам проведения 12 внеплановых проверок </a:t>
            </a:r>
            <a:br>
              <a:rPr lang="ru-RU" sz="20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br>
            <a:r>
              <a:rPr lang="ru-RU" sz="20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Челябинским УФАС России в апреле 2022 года возбуждены дела по признакам нарушения пункта 2 части 1 статьи 11 Закона о защите конкуренции</a:t>
            </a:r>
            <a:endParaRPr lang="ru-RU" sz="2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4" name="Стрелка вниз 3"/>
          <p:cNvSpPr/>
          <p:nvPr/>
        </p:nvSpPr>
        <p:spPr>
          <a:xfrm>
            <a:off x="1120693" y="1598759"/>
            <a:ext cx="42291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bg1"/>
                </a:solidFill>
              </a:ln>
              <a:solidFill>
                <a:schemeClr val="tx1"/>
              </a:solidFill>
            </a:endParaRPr>
          </a:p>
        </p:txBody>
      </p:sp>
      <p:pic>
        <p:nvPicPr>
          <p:cNvPr id="5" name="Рисунок 4"/>
          <p:cNvPicPr>
            <a:picLocks noChangeAspect="1"/>
          </p:cNvPicPr>
          <p:nvPr/>
        </p:nvPicPr>
        <p:blipFill>
          <a:blip r:embed="rId2"/>
          <a:stretch>
            <a:fillRect/>
          </a:stretch>
        </p:blipFill>
        <p:spPr>
          <a:xfrm>
            <a:off x="4209054" y="1772209"/>
            <a:ext cx="566977" cy="719390"/>
          </a:xfrm>
          <a:prstGeom prst="rect">
            <a:avLst/>
          </a:prstGeom>
        </p:spPr>
      </p:pic>
      <p:pic>
        <p:nvPicPr>
          <p:cNvPr id="6" name="Рисунок 5"/>
          <p:cNvPicPr>
            <a:picLocks noChangeAspect="1"/>
          </p:cNvPicPr>
          <p:nvPr/>
        </p:nvPicPr>
        <p:blipFill>
          <a:blip r:embed="rId2"/>
          <a:stretch>
            <a:fillRect/>
          </a:stretch>
        </p:blipFill>
        <p:spPr>
          <a:xfrm>
            <a:off x="7102694" y="1646696"/>
            <a:ext cx="566977" cy="719390"/>
          </a:xfrm>
          <a:prstGeom prst="rect">
            <a:avLst/>
          </a:prstGeom>
        </p:spPr>
      </p:pic>
      <p:sp>
        <p:nvSpPr>
          <p:cNvPr id="7" name="TextBox 6"/>
          <p:cNvSpPr txBox="1"/>
          <p:nvPr/>
        </p:nvSpPr>
        <p:spPr>
          <a:xfrm>
            <a:off x="0" y="2276182"/>
            <a:ext cx="2664296" cy="1754326"/>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074/01/11-426/2022</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Ответчики:</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Рифарм</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М»</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Фармсклад</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Портер»</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«А-</a:t>
            </a:r>
            <a:r>
              <a:rPr lang="ru-RU" dirty="0" err="1">
                <a:latin typeface="Times New Roman" panose="02020603050405020304" pitchFamily="18" charset="0"/>
                <a:cs typeface="Times New Roman" panose="02020603050405020304" pitchFamily="18" charset="0"/>
              </a:rPr>
              <a:t>Фарм</a:t>
            </a:r>
            <a:r>
              <a:rPr lang="ru-RU"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2581308" y="2462097"/>
            <a:ext cx="3469590" cy="286232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074/01/11-997/2022 </a:t>
            </a:r>
            <a:endParaRPr lang="ru-RU" b="1" dirty="0" smtClean="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НПО «</a:t>
            </a:r>
            <a:r>
              <a:rPr lang="ru-RU" dirty="0" err="1">
                <a:latin typeface="Times New Roman" panose="02020603050405020304" pitchFamily="18" charset="0"/>
                <a:cs typeface="Times New Roman" panose="02020603050405020304" pitchFamily="18" charset="0"/>
              </a:rPr>
              <a:t>Новотех</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ООО «</a:t>
            </a:r>
            <a:r>
              <a:rPr lang="ru-RU" dirty="0" smtClean="0">
                <a:latin typeface="Times New Roman" panose="02020603050405020304" pitchFamily="18" charset="0"/>
                <a:cs typeface="Times New Roman" panose="02020603050405020304" pitchFamily="18" charset="0"/>
              </a:rPr>
              <a:t>Арсенал-Т»</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Челябтранссервис</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Новотех</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ИП </a:t>
            </a:r>
            <a:r>
              <a:rPr lang="ru-RU" dirty="0" err="1">
                <a:latin typeface="Times New Roman" panose="02020603050405020304" pitchFamily="18" charset="0"/>
                <a:cs typeface="Times New Roman" panose="02020603050405020304" pitchFamily="18" charset="0"/>
              </a:rPr>
              <a:t>Шиляева</a:t>
            </a:r>
            <a:r>
              <a:rPr lang="ru-RU" dirty="0">
                <a:latin typeface="Times New Roman" panose="02020603050405020304" pitchFamily="18" charset="0"/>
                <a:cs typeface="Times New Roman" panose="02020603050405020304" pitchFamily="18" charset="0"/>
              </a:rPr>
              <a:t> А.И</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ИП Зеленина Д.В</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ИП </a:t>
            </a:r>
            <a:r>
              <a:rPr lang="ru-RU" dirty="0" err="1">
                <a:latin typeface="Times New Roman" panose="02020603050405020304" pitchFamily="18" charset="0"/>
                <a:cs typeface="Times New Roman" panose="02020603050405020304" pitchFamily="18" charset="0"/>
              </a:rPr>
              <a:t>Бардакова</a:t>
            </a:r>
            <a:r>
              <a:rPr lang="ru-RU" dirty="0">
                <a:latin typeface="Times New Roman" panose="02020603050405020304" pitchFamily="18" charset="0"/>
                <a:cs typeface="Times New Roman" panose="02020603050405020304" pitchFamily="18" charset="0"/>
              </a:rPr>
              <a:t> И.Н</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ИП </a:t>
            </a:r>
            <a:r>
              <a:rPr lang="ru-RU" dirty="0" err="1">
                <a:latin typeface="Times New Roman" panose="02020603050405020304" pitchFamily="18" charset="0"/>
                <a:cs typeface="Times New Roman" panose="02020603050405020304" pitchFamily="18" charset="0"/>
              </a:rPr>
              <a:t>Свадьбина</a:t>
            </a:r>
            <a:r>
              <a:rPr lang="ru-RU" dirty="0">
                <a:latin typeface="Times New Roman" panose="02020603050405020304" pitchFamily="18" charset="0"/>
                <a:cs typeface="Times New Roman" panose="02020603050405020304" pitchFamily="18" charset="0"/>
              </a:rPr>
              <a:t> А.С</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Столярова</a:t>
            </a:r>
            <a:r>
              <a:rPr lang="ru-RU" dirty="0">
                <a:latin typeface="Times New Roman" panose="02020603050405020304" pitchFamily="18" charset="0"/>
                <a:cs typeface="Times New Roman" panose="02020603050405020304" pitchFamily="18" charset="0"/>
              </a:rPr>
              <a:t> М.В. </a:t>
            </a:r>
          </a:p>
        </p:txBody>
      </p:sp>
      <p:sp>
        <p:nvSpPr>
          <p:cNvPr id="10" name="TextBox 9"/>
          <p:cNvSpPr txBox="1"/>
          <p:nvPr/>
        </p:nvSpPr>
        <p:spPr>
          <a:xfrm>
            <a:off x="5568235" y="2581797"/>
            <a:ext cx="3635896" cy="1477328"/>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074/01/11-994/2022</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Базис»</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ТД «</a:t>
            </a:r>
            <a:r>
              <a:rPr lang="ru-RU" dirty="0" err="1" smtClean="0">
                <a:latin typeface="Times New Roman" panose="02020603050405020304" pitchFamily="18" charset="0"/>
                <a:cs typeface="Times New Roman" panose="02020603050405020304" pitchFamily="18" charset="0"/>
              </a:rPr>
              <a:t>Южуралэлектротранс</a:t>
            </a:r>
            <a:r>
              <a:rPr lang="ru-RU" dirty="0" smtClean="0">
                <a:latin typeface="Times New Roman" panose="02020603050405020304" pitchFamily="18" charset="0"/>
                <a:cs typeface="Times New Roman" panose="02020603050405020304" pitchFamily="18" charset="0"/>
              </a:rPr>
              <a:t>»</a:t>
            </a:r>
          </a:p>
          <a:p>
            <a:pPr algn="ctr"/>
            <a:r>
              <a:rPr lang="ru-RU" dirty="0" smtClean="0">
                <a:latin typeface="Times New Roman" panose="02020603050405020304" pitchFamily="18" charset="0"/>
                <a:cs typeface="Times New Roman" panose="02020603050405020304" pitchFamily="18" charset="0"/>
              </a:rPr>
              <a:t>ООО </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Южуралэлектротранс</a:t>
            </a:r>
            <a:r>
              <a:rPr lang="ru-RU" dirty="0">
                <a:latin typeface="Times New Roman" panose="02020603050405020304" pitchFamily="18" charset="0"/>
                <a:cs typeface="Times New Roman" panose="02020603050405020304" pitchFamily="18" charset="0"/>
              </a:rPr>
              <a:t>», ООО «Электротранспорт» </a:t>
            </a:r>
          </a:p>
        </p:txBody>
      </p:sp>
      <p:pic>
        <p:nvPicPr>
          <p:cNvPr id="11" name="Рисунок 10"/>
          <p:cNvPicPr>
            <a:picLocks noChangeAspect="1"/>
          </p:cNvPicPr>
          <p:nvPr/>
        </p:nvPicPr>
        <p:blipFill>
          <a:blip r:embed="rId3"/>
          <a:stretch>
            <a:fillRect/>
          </a:stretch>
        </p:blipFill>
        <p:spPr>
          <a:xfrm>
            <a:off x="1051707" y="4030508"/>
            <a:ext cx="560881" cy="719390"/>
          </a:xfrm>
          <a:prstGeom prst="rect">
            <a:avLst/>
          </a:prstGeom>
        </p:spPr>
      </p:pic>
      <p:sp>
        <p:nvSpPr>
          <p:cNvPr id="12" name="Правая фигурная скобка 11"/>
          <p:cNvSpPr/>
          <p:nvPr/>
        </p:nvSpPr>
        <p:spPr>
          <a:xfrm rot="5400000">
            <a:off x="6460977" y="3465006"/>
            <a:ext cx="493394" cy="4392488"/>
          </a:xfrm>
          <a:prstGeom prst="rightBrace">
            <a:avLst>
              <a:gd name="adj1" fmla="val 8333"/>
              <a:gd name="adj2" fmla="val 5003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ru-RU"/>
          </a:p>
        </p:txBody>
      </p:sp>
      <p:sp>
        <p:nvSpPr>
          <p:cNvPr id="13" name="TextBox 12"/>
          <p:cNvSpPr txBox="1"/>
          <p:nvPr/>
        </p:nvSpPr>
        <p:spPr>
          <a:xfrm>
            <a:off x="377743" y="4952888"/>
            <a:ext cx="2232248" cy="923330"/>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р</a:t>
            </a:r>
            <a:r>
              <a:rPr lang="ru-RU" b="1" dirty="0" smtClean="0">
                <a:latin typeface="Times New Roman" panose="02020603050405020304" pitchFamily="18" charset="0"/>
                <a:cs typeface="Times New Roman" panose="02020603050405020304" pitchFamily="18" charset="0"/>
              </a:rPr>
              <a:t>ынок: </a:t>
            </a:r>
            <a:r>
              <a:rPr lang="ru-RU" dirty="0" smtClean="0">
                <a:latin typeface="Times New Roman" panose="02020603050405020304" pitchFamily="18" charset="0"/>
                <a:cs typeface="Times New Roman" panose="02020603050405020304" pitchFamily="18" charset="0"/>
              </a:rPr>
              <a:t>поставка лекарственных средств</a:t>
            </a:r>
            <a:endParaRPr lang="ru-RU"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292080" y="5961236"/>
            <a:ext cx="3168352" cy="646331"/>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р</a:t>
            </a:r>
            <a:r>
              <a:rPr lang="ru-RU" b="1" dirty="0" smtClean="0">
                <a:latin typeface="Times New Roman" panose="02020603050405020304" pitchFamily="18" charset="0"/>
                <a:cs typeface="Times New Roman" panose="02020603050405020304" pitchFamily="18" charset="0"/>
              </a:rPr>
              <a:t>ынок: </a:t>
            </a:r>
            <a:r>
              <a:rPr lang="ru-RU" dirty="0" smtClean="0">
                <a:latin typeface="Times New Roman" panose="02020603050405020304" pitchFamily="18" charset="0"/>
                <a:cs typeface="Times New Roman" panose="02020603050405020304" pitchFamily="18" charset="0"/>
              </a:rPr>
              <a:t>поставка запасных частей для трамваев</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9376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124744"/>
            <a:ext cx="9036496" cy="5616624"/>
          </a:xfrm>
        </p:spPr>
        <p:txBody>
          <a:bodyPr>
            <a:normAutofit lnSpcReduction="10000"/>
          </a:bodyPr>
          <a:lstStyle/>
          <a:p>
            <a:pPr algn="just">
              <a:buFont typeface="Wingdings" panose="05000000000000000000" pitchFamily="2" charset="2"/>
              <a:buChar char="ü"/>
            </a:pPr>
            <a:r>
              <a:rPr lang="ru-RU" sz="1900" dirty="0" smtClean="0">
                <a:latin typeface="Times New Roman" panose="02020603050405020304" pitchFamily="18" charset="0"/>
                <a:cs typeface="Times New Roman" panose="02020603050405020304" pitchFamily="18" charset="0"/>
              </a:rPr>
              <a:t>совпадение IP-адресов, </a:t>
            </a:r>
            <a:r>
              <a:rPr lang="ru-RU" sz="1900" dirty="0">
                <a:latin typeface="Times New Roman" panose="02020603050405020304" pitchFamily="18" charset="0"/>
                <a:cs typeface="Times New Roman" panose="02020603050405020304" pitchFamily="18" charset="0"/>
              </a:rPr>
              <a:t>свойств файлов заявок (авторы, оформление</a:t>
            </a:r>
            <a:r>
              <a:rPr lang="ru-RU" sz="1900" dirty="0" smtClean="0">
                <a:latin typeface="Times New Roman" panose="02020603050405020304" pitchFamily="18" charset="0"/>
                <a:cs typeface="Times New Roman" panose="02020603050405020304" pitchFamily="18" charset="0"/>
              </a:rPr>
              <a:t>) при </a:t>
            </a:r>
            <a:r>
              <a:rPr lang="ru-RU" sz="1900" dirty="0">
                <a:latin typeface="Times New Roman" panose="02020603050405020304" pitchFamily="18" charset="0"/>
                <a:cs typeface="Times New Roman" panose="02020603050405020304" pitchFamily="18" charset="0"/>
              </a:rPr>
              <a:t>совместном участии организаций в </a:t>
            </a:r>
            <a:r>
              <a:rPr lang="ru-RU" sz="1900" dirty="0" smtClean="0">
                <a:latin typeface="Times New Roman" panose="02020603050405020304" pitchFamily="18" charset="0"/>
                <a:cs typeface="Times New Roman" panose="02020603050405020304" pitchFamily="18" charset="0"/>
              </a:rPr>
              <a:t>закупках;</a:t>
            </a:r>
          </a:p>
          <a:p>
            <a:pPr algn="just">
              <a:buFont typeface="Wingdings" panose="05000000000000000000" pitchFamily="2" charset="2"/>
              <a:buChar char="ü"/>
            </a:pPr>
            <a:r>
              <a:rPr lang="ru-RU" sz="1900" dirty="0" smtClean="0">
                <a:latin typeface="Times New Roman" panose="02020603050405020304" pitchFamily="18" charset="0"/>
                <a:cs typeface="Times New Roman" panose="02020603050405020304" pitchFamily="18" charset="0"/>
              </a:rPr>
              <a:t>использование идентичных контактных данных (номеров телефонов, адресов электронной почты) </a:t>
            </a:r>
            <a:r>
              <a:rPr lang="ru-RU" sz="1900" dirty="0">
                <a:latin typeface="Times New Roman" panose="02020603050405020304" pitchFamily="18" charset="0"/>
                <a:cs typeface="Times New Roman" panose="02020603050405020304" pitchFamily="18" charset="0"/>
              </a:rPr>
              <a:t>при направлении заявлений в удостоверяющие </a:t>
            </a:r>
            <a:r>
              <a:rPr lang="ru-RU" sz="1900" dirty="0" smtClean="0">
                <a:latin typeface="Times New Roman" panose="02020603050405020304" pitchFamily="18" charset="0"/>
                <a:cs typeface="Times New Roman" panose="02020603050405020304" pitchFamily="18" charset="0"/>
              </a:rPr>
              <a:t>центры;</a:t>
            </a:r>
          </a:p>
          <a:p>
            <a:pPr algn="just">
              <a:buFont typeface="Wingdings" panose="05000000000000000000" pitchFamily="2" charset="2"/>
              <a:buChar char="ü"/>
            </a:pPr>
            <a:r>
              <a:rPr lang="ru-RU" sz="1900" dirty="0" smtClean="0">
                <a:latin typeface="Times New Roman" panose="02020603050405020304" pitchFamily="18" charset="0"/>
                <a:cs typeface="Times New Roman" panose="02020603050405020304" pitchFamily="18" charset="0"/>
              </a:rPr>
              <a:t>получение электронных подписей одним представителем от всех ответчиков по каждому из картелей;</a:t>
            </a:r>
          </a:p>
          <a:p>
            <a:pPr algn="just">
              <a:buFont typeface="Wingdings" panose="05000000000000000000" pitchFamily="2" charset="2"/>
              <a:buChar char="ü"/>
            </a:pPr>
            <a:r>
              <a:rPr lang="ru-RU" sz="1900" dirty="0" smtClean="0">
                <a:latin typeface="Times New Roman" panose="02020603050405020304" pitchFamily="18" charset="0"/>
                <a:cs typeface="Times New Roman" panose="02020603050405020304" pitchFamily="18" charset="0"/>
              </a:rPr>
              <a:t>в ходе проведения осмотров помещений ООО НПО «</a:t>
            </a:r>
            <a:r>
              <a:rPr lang="ru-RU" sz="1900" dirty="0" err="1" smtClean="0">
                <a:latin typeface="Times New Roman" panose="02020603050405020304" pitchFamily="18" charset="0"/>
                <a:cs typeface="Times New Roman" panose="02020603050405020304" pitchFamily="18" charset="0"/>
              </a:rPr>
              <a:t>Новотех</a:t>
            </a:r>
            <a:r>
              <a:rPr lang="ru-RU" sz="1900" dirty="0" smtClean="0">
                <a:latin typeface="Times New Roman" panose="02020603050405020304" pitchFamily="18" charset="0"/>
                <a:cs typeface="Times New Roman" panose="02020603050405020304" pitchFamily="18" charset="0"/>
              </a:rPr>
              <a:t>», ООО «Электротранспорт», ООО «</a:t>
            </a:r>
            <a:r>
              <a:rPr lang="ru-RU" sz="1900" dirty="0" err="1" smtClean="0">
                <a:latin typeface="Times New Roman" panose="02020603050405020304" pitchFamily="18" charset="0"/>
                <a:cs typeface="Times New Roman" panose="02020603050405020304" pitchFamily="18" charset="0"/>
              </a:rPr>
              <a:t>Рифарм</a:t>
            </a:r>
            <a:r>
              <a:rPr lang="ru-RU" sz="1900" dirty="0" smtClean="0">
                <a:latin typeface="Times New Roman" panose="02020603050405020304" pitchFamily="18" charset="0"/>
                <a:cs typeface="Times New Roman" panose="02020603050405020304" pitchFamily="18" charset="0"/>
              </a:rPr>
              <a:t> М» найдены документы иных ответчиков по рассматриваемым делам (договоры, документы об исполнении обязательств, переписка, таблицы с торгами, служебные записки), электронные подписи, печати;</a:t>
            </a:r>
          </a:p>
          <a:p>
            <a:pPr algn="just">
              <a:buFont typeface="Wingdings" panose="05000000000000000000" pitchFamily="2" charset="2"/>
              <a:buChar char="ü"/>
            </a:pPr>
            <a:r>
              <a:rPr lang="ru-RU" sz="1900" dirty="0" smtClean="0">
                <a:latin typeface="Times New Roman" panose="02020603050405020304" pitchFamily="18" charset="0"/>
                <a:cs typeface="Times New Roman" panose="02020603050405020304" pitchFamily="18" charset="0"/>
              </a:rPr>
              <a:t>совпадение  сотрудников;</a:t>
            </a:r>
          </a:p>
          <a:p>
            <a:pPr algn="just">
              <a:buFont typeface="Wingdings" panose="05000000000000000000" pitchFamily="2" charset="2"/>
              <a:buChar char="ü"/>
            </a:pPr>
            <a:r>
              <a:rPr lang="ru-RU" sz="1900" dirty="0">
                <a:latin typeface="Times New Roman" panose="02020603050405020304" pitchFamily="18" charset="0"/>
                <a:cs typeface="Times New Roman" panose="02020603050405020304" pitchFamily="18" charset="0"/>
              </a:rPr>
              <a:t>и</a:t>
            </a:r>
            <a:r>
              <a:rPr lang="ru-RU" sz="1900" dirty="0" smtClean="0">
                <a:latin typeface="Times New Roman" panose="02020603050405020304" pitchFamily="18" charset="0"/>
                <a:cs typeface="Times New Roman" panose="02020603050405020304" pitchFamily="18" charset="0"/>
              </a:rPr>
              <a:t>спользование различных </a:t>
            </a:r>
            <a:r>
              <a:rPr lang="ru-RU" sz="1900" dirty="0">
                <a:latin typeface="Times New Roman" panose="02020603050405020304" pitchFamily="18" charset="0"/>
                <a:cs typeface="Times New Roman" panose="02020603050405020304" pitchFamily="18" charset="0"/>
              </a:rPr>
              <a:t>моделей </a:t>
            </a:r>
            <a:r>
              <a:rPr lang="ru-RU" sz="1900" dirty="0" smtClean="0">
                <a:latin typeface="Times New Roman" panose="02020603050405020304" pitchFamily="18" charset="0"/>
                <a:cs typeface="Times New Roman" panose="02020603050405020304" pitchFamily="18" charset="0"/>
              </a:rPr>
              <a:t>поведения </a:t>
            </a:r>
            <a:r>
              <a:rPr lang="ru-RU" sz="1900" dirty="0">
                <a:latin typeface="Times New Roman" panose="02020603050405020304" pitchFamily="18" charset="0"/>
                <a:cs typeface="Times New Roman" panose="02020603050405020304" pitchFamily="18" charset="0"/>
              </a:rPr>
              <a:t>(ротация победителей; создание мнимой конкуренции при постоянной победе одного и того же участника; заключение контракта с единственным участником на потенциально высоко конкурентных торгах, которые приводили к поддержанию цены контрактов из за минимального снижения цены (0-1 %) в случае отсутствия в закупках иных </a:t>
            </a:r>
            <a:r>
              <a:rPr lang="ru-RU" sz="1900" dirty="0" smtClean="0">
                <a:latin typeface="Times New Roman" panose="02020603050405020304" pitchFamily="18" charset="0"/>
                <a:cs typeface="Times New Roman" panose="02020603050405020304" pitchFamily="18" charset="0"/>
              </a:rPr>
              <a:t>участников; </a:t>
            </a:r>
            <a:r>
              <a:rPr lang="ru-RU" sz="1900" dirty="0">
                <a:latin typeface="Times New Roman" panose="02020603050405020304" pitchFamily="18" charset="0"/>
                <a:cs typeface="Times New Roman" panose="02020603050405020304" pitchFamily="18" charset="0"/>
              </a:rPr>
              <a:t>модель </a:t>
            </a:r>
            <a:r>
              <a:rPr lang="ru-RU" sz="1900" dirty="0" smtClean="0">
                <a:latin typeface="Times New Roman" panose="02020603050405020304" pitchFamily="18" charset="0"/>
                <a:cs typeface="Times New Roman" panose="02020603050405020304" pitchFamily="18" charset="0"/>
              </a:rPr>
              <a:t>поведения, направленную </a:t>
            </a:r>
            <a:r>
              <a:rPr lang="ru-RU" sz="1900" dirty="0">
                <a:latin typeface="Times New Roman" panose="02020603050405020304" pitchFamily="18" charset="0"/>
                <a:cs typeface="Times New Roman" panose="02020603050405020304" pitchFamily="18" charset="0"/>
              </a:rPr>
              <a:t>на активное устранение добросовестных участников торгов путем демпинга начальной (максимальной) цены </a:t>
            </a:r>
            <a:r>
              <a:rPr lang="ru-RU" sz="1900" dirty="0" smtClean="0">
                <a:latin typeface="Times New Roman" panose="02020603050405020304" pitchFamily="18" charset="0"/>
                <a:cs typeface="Times New Roman" panose="02020603050405020304" pitchFamily="18" charset="0"/>
              </a:rPr>
              <a:t>торгов.</a:t>
            </a:r>
          </a:p>
          <a:p>
            <a:pPr>
              <a:buFont typeface="Wingdings" panose="05000000000000000000" pitchFamily="2" charset="2"/>
              <a:buChar char="ü"/>
            </a:pPr>
            <a:endParaRPr lang="ru-RU" sz="20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251520" y="476672"/>
            <a:ext cx="8964488" cy="562074"/>
          </a:xfrm>
        </p:spPr>
        <p:txBody>
          <a:bodyPr>
            <a:noAutofit/>
          </a:bodyPr>
          <a:lstStyle/>
          <a:p>
            <a:pPr algn="ctr"/>
            <a:r>
              <a:rPr lang="ru-RU" sz="2000" b="1" u="sng" dirty="0" smtClean="0">
                <a:solidFill>
                  <a:schemeClr val="tx1"/>
                </a:solidFill>
                <a:effectLst/>
                <a:latin typeface="Times New Roman" panose="02020603050405020304" pitchFamily="18" charset="0"/>
                <a:cs typeface="Times New Roman" panose="02020603050405020304" pitchFamily="18" charset="0"/>
              </a:rPr>
              <a:t>Признаки заключения картелей </a:t>
            </a:r>
            <a:br>
              <a:rPr lang="ru-RU" sz="2000" b="1" u="sng" dirty="0" smtClean="0">
                <a:solidFill>
                  <a:schemeClr val="tx1"/>
                </a:solidFill>
                <a:effectLst/>
                <a:latin typeface="Times New Roman" panose="02020603050405020304" pitchFamily="18" charset="0"/>
                <a:cs typeface="Times New Roman" panose="02020603050405020304" pitchFamily="18" charset="0"/>
              </a:rPr>
            </a:br>
            <a:r>
              <a:rPr lang="ru-RU" sz="2000" b="1" u="sng" dirty="0" smtClean="0">
                <a:solidFill>
                  <a:schemeClr val="tx1"/>
                </a:solidFill>
                <a:effectLst/>
                <a:latin typeface="Times New Roman" panose="02020603050405020304" pitchFamily="18" charset="0"/>
                <a:cs typeface="Times New Roman" panose="02020603050405020304" pitchFamily="18" charset="0"/>
              </a:rPr>
              <a:t>по рассматриваемым делам:</a:t>
            </a:r>
            <a:endParaRPr lang="ru-RU" sz="2000" b="1" u="sng"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3884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481329"/>
            <a:ext cx="8856984" cy="2595744"/>
          </a:xfrm>
        </p:spPr>
        <p:txBody>
          <a:bodyPr>
            <a:normAutofit/>
          </a:bodyPr>
          <a:lstStyle/>
          <a:p>
            <a:pPr algn="just"/>
            <a:r>
              <a:rPr lang="ru-RU" sz="2400" b="1" dirty="0" smtClean="0">
                <a:latin typeface="Times New Roman" panose="02020603050405020304" pitchFamily="18" charset="0"/>
                <a:cs typeface="Times New Roman" panose="02020603050405020304" pitchFamily="18" charset="0"/>
              </a:rPr>
              <a:t>074/01/11-426/2022: </a:t>
            </a:r>
            <a:r>
              <a:rPr lang="en-US" sz="2400" dirty="0" smtClean="0">
                <a:latin typeface="Times New Roman" panose="02020603050405020304" pitchFamily="18" charset="0"/>
                <a:cs typeface="Times New Roman" panose="02020603050405020304" pitchFamily="18" charset="0"/>
              </a:rPr>
              <a:t>https</a:t>
            </a:r>
            <a:r>
              <a:rPr lang="en-US" sz="2400" dirty="0">
                <a:latin typeface="Times New Roman" panose="02020603050405020304" pitchFamily="18" charset="0"/>
                <a:cs typeface="Times New Roman" panose="02020603050405020304" pitchFamily="18" charset="0"/>
              </a:rPr>
              <a:t>://br.fas.gov.ru/cases/69989524-40f5-4426-9ece-f02db76f8b36</a:t>
            </a:r>
            <a:r>
              <a:rPr lang="en-US" sz="2400" dirty="0" smtClean="0">
                <a:latin typeface="Times New Roman" panose="02020603050405020304" pitchFamily="18" charset="0"/>
                <a:cs typeface="Times New Roman" panose="02020603050405020304" pitchFamily="18" charset="0"/>
              </a:rPr>
              <a:t>/</a:t>
            </a:r>
            <a:endParaRPr lang="ru-RU" sz="2400" dirty="0" smtClean="0">
              <a:latin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cs typeface="Times New Roman" panose="02020603050405020304" pitchFamily="18" charset="0"/>
              </a:rPr>
              <a:t>074/01/11-997/2022</a:t>
            </a:r>
            <a:r>
              <a:rPr lang="ru-RU"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hlinkClick r:id="rId2"/>
              </a:rPr>
              <a:t>https</a:t>
            </a:r>
            <a:r>
              <a:rPr lang="en-US" sz="2400" dirty="0">
                <a:latin typeface="Times New Roman" panose="02020603050405020304" pitchFamily="18" charset="0"/>
                <a:cs typeface="Times New Roman" panose="02020603050405020304" pitchFamily="18" charset="0"/>
                <a:hlinkClick r:id="rId2"/>
              </a:rPr>
              <a:t>://br.fas.gov.ru/cases/4e60f32e-9a6a-40b5-b5b5-5566b5cc8f81</a:t>
            </a:r>
            <a:r>
              <a:rPr lang="en-US" sz="2400" dirty="0" smtClean="0">
                <a:latin typeface="Times New Roman" panose="02020603050405020304" pitchFamily="18" charset="0"/>
                <a:cs typeface="Times New Roman" panose="02020603050405020304" pitchFamily="18" charset="0"/>
                <a:hlinkClick r:id="rId2"/>
              </a:rPr>
              <a:t>/</a:t>
            </a:r>
            <a:endParaRPr lang="ru-RU" sz="2400" dirty="0" smtClean="0">
              <a:latin typeface="Times New Roman" panose="02020603050405020304" pitchFamily="18" charset="0"/>
              <a:cs typeface="Times New Roman" panose="02020603050405020304" pitchFamily="18" charset="0"/>
            </a:endParaRPr>
          </a:p>
          <a:p>
            <a:pPr algn="just"/>
            <a:r>
              <a:rPr lang="ru-RU" sz="2400" b="1" dirty="0" smtClean="0">
                <a:latin typeface="Times New Roman" panose="02020603050405020304" pitchFamily="18" charset="0"/>
                <a:cs typeface="Times New Roman" panose="02020603050405020304" pitchFamily="18" charset="0"/>
              </a:rPr>
              <a:t>074/01/11-994/2022: </a:t>
            </a:r>
            <a:r>
              <a:rPr lang="en-US" sz="2400" dirty="0" smtClean="0">
                <a:latin typeface="Times New Roman" panose="02020603050405020304" pitchFamily="18" charset="0"/>
                <a:cs typeface="Times New Roman" panose="02020603050405020304" pitchFamily="18" charset="0"/>
              </a:rPr>
              <a:t>https</a:t>
            </a:r>
            <a:r>
              <a:rPr lang="en-US" sz="2400" dirty="0">
                <a:latin typeface="Times New Roman" panose="02020603050405020304" pitchFamily="18" charset="0"/>
                <a:cs typeface="Times New Roman" panose="02020603050405020304" pitchFamily="18" charset="0"/>
              </a:rPr>
              <a:t>://br.fas.gov.ru/?text=074%2F01%2F11-994%2F2022&amp;type=2</a:t>
            </a:r>
            <a:endParaRPr lang="ru-RU" sz="24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107504" y="338329"/>
            <a:ext cx="8856984" cy="1143000"/>
          </a:xfrm>
        </p:spPr>
        <p:txBody>
          <a:bodyPr>
            <a:noAutofit/>
          </a:bodyPr>
          <a:lstStyle/>
          <a:p>
            <a:pPr algn="ctr"/>
            <a:r>
              <a:rPr lang="ru-RU" sz="2000" b="1" dirty="0" smtClean="0">
                <a:solidFill>
                  <a:schemeClr val="tx1"/>
                </a:solidFill>
                <a:effectLst/>
                <a:latin typeface="Times New Roman" panose="02020603050405020304" pitchFamily="18" charset="0"/>
                <a:cs typeface="Times New Roman" panose="02020603050405020304" pitchFamily="18" charset="0"/>
              </a:rPr>
              <a:t>Ссылки на карточки дел, содержащие процессуальные документы, в Базе решений ФАС России: </a:t>
            </a:r>
            <a:endParaRPr lang="ru-RU" sz="2000" b="1" dirty="0">
              <a:solidFill>
                <a:schemeClr val="tx1"/>
              </a:solidFill>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4507396" y="3645024"/>
            <a:ext cx="4320480" cy="2664296"/>
          </a:xfrm>
          <a:prstGeom prst="rect">
            <a:avLst/>
          </a:prstGeom>
        </p:spPr>
      </p:pic>
    </p:spTree>
    <p:extLst>
      <p:ext uri="{BB962C8B-B14F-4D97-AF65-F5344CB8AC3E}">
        <p14:creationId xmlns:p14="http://schemas.microsoft.com/office/powerpoint/2010/main" val="1138722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42872" y="1591992"/>
            <a:ext cx="8858256" cy="5149376"/>
          </a:xfrm>
        </p:spPr>
        <p:txBody>
          <a:bodyPr>
            <a:normAutofit lnSpcReduction="10000"/>
          </a:bodyPr>
          <a:lstStyle/>
          <a:p>
            <a:pPr marL="109728" indent="0">
              <a:buNone/>
            </a:pPr>
            <a:r>
              <a:rPr lang="ru-RU" sz="1800" b="1" dirty="0" smtClean="0">
                <a:latin typeface="Times New Roman" panose="02020603050405020304" pitchFamily="18" charset="0"/>
                <a:cs typeface="Times New Roman" panose="02020603050405020304" pitchFamily="18" charset="0"/>
              </a:rPr>
              <a:t>Выводы апелляционной инстанции: </a:t>
            </a:r>
            <a:r>
              <a:rPr lang="ru-RU" sz="1800" dirty="0" smtClean="0">
                <a:latin typeface="Times New Roman" panose="02020603050405020304" pitchFamily="18" charset="0"/>
                <a:cs typeface="Times New Roman" panose="02020603050405020304" pitchFamily="18" charset="0"/>
              </a:rPr>
              <a:t>Решение суда первой инстанции отменено, решение антимонопольного органа оставлено в силе по следующим причинам:</a:t>
            </a:r>
          </a:p>
          <a:p>
            <a:pPr marL="109728" indent="0" algn="just">
              <a:spcBef>
                <a:spcPts val="0"/>
              </a:spcBef>
              <a:buNone/>
            </a:pPr>
            <a:r>
              <a:rPr lang="ru-RU" sz="1800" dirty="0" smtClean="0">
                <a:latin typeface="Times New Roman" panose="02020603050405020304" pitchFamily="18" charset="0"/>
                <a:cs typeface="Times New Roman" panose="02020603050405020304" pitchFamily="18" charset="0"/>
              </a:rPr>
              <a:t>1) причинно-следственная связь является </a:t>
            </a:r>
            <a:r>
              <a:rPr lang="ru-RU" sz="1800" dirty="0">
                <a:latin typeface="Times New Roman" panose="02020603050405020304" pitchFamily="18" charset="0"/>
                <a:cs typeface="Times New Roman" panose="02020603050405020304" pitchFamily="18" charset="0"/>
              </a:rPr>
              <a:t>прямой и очевидной: заключение соглашения между </a:t>
            </a:r>
            <a:r>
              <a:rPr lang="ru-RU" sz="1800" dirty="0" smtClean="0">
                <a:latin typeface="Times New Roman" panose="02020603050405020304" pitchFamily="18" charset="0"/>
                <a:cs typeface="Times New Roman" panose="02020603050405020304" pitchFamily="18" charset="0"/>
              </a:rPr>
              <a:t>обществами повлекло </a:t>
            </a:r>
            <a:r>
              <a:rPr lang="ru-RU" sz="1800" dirty="0">
                <a:latin typeface="Times New Roman" panose="02020603050405020304" pitchFamily="18" charset="0"/>
                <a:cs typeface="Times New Roman" panose="02020603050405020304" pitchFamily="18" charset="0"/>
              </a:rPr>
              <a:t>отказ от конкурентной борьбы (минимальное снижение НМЦК) </a:t>
            </a:r>
            <a:r>
              <a:rPr lang="ru-RU" sz="1800" dirty="0" smtClean="0">
                <a:latin typeface="Times New Roman" panose="02020603050405020304" pitchFamily="18" charset="0"/>
                <a:cs typeface="Times New Roman" panose="02020603050405020304" pitchFamily="18" charset="0"/>
              </a:rPr>
              <a:t>и поддержание </a:t>
            </a:r>
            <a:r>
              <a:rPr lang="ru-RU" sz="1800" dirty="0">
                <a:latin typeface="Times New Roman" panose="02020603050405020304" pitchFamily="18" charset="0"/>
                <a:cs typeface="Times New Roman" panose="02020603050405020304" pitchFamily="18" charset="0"/>
              </a:rPr>
              <a:t>цен на </a:t>
            </a:r>
            <a:r>
              <a:rPr lang="ru-RU" sz="1800" dirty="0" smtClean="0">
                <a:latin typeface="Times New Roman" panose="02020603050405020304" pitchFamily="18" charset="0"/>
                <a:cs typeface="Times New Roman" panose="02020603050405020304" pitchFamily="18" charset="0"/>
              </a:rPr>
              <a:t>торгах;</a:t>
            </a:r>
          </a:p>
          <a:p>
            <a:pPr marL="109728" indent="0" algn="just">
              <a:spcBef>
                <a:spcPts val="0"/>
              </a:spcBef>
              <a:buNone/>
            </a:pPr>
            <a:r>
              <a:rPr lang="ru-RU" sz="1800" dirty="0" smtClean="0">
                <a:latin typeface="Times New Roman" panose="02020603050405020304" pitchFamily="18" charset="0"/>
                <a:cs typeface="Times New Roman" panose="02020603050405020304" pitchFamily="18" charset="0"/>
              </a:rPr>
              <a:t>2) обществами реализована модель запрещенного антимонопольным законодательством группового поведения, замещающего </a:t>
            </a:r>
            <a:r>
              <a:rPr lang="ru-RU" sz="1800" dirty="0">
                <a:latin typeface="Times New Roman" panose="02020603050405020304" pitchFamily="18" charset="0"/>
                <a:cs typeface="Times New Roman" panose="02020603050405020304" pitchFamily="18" charset="0"/>
              </a:rPr>
              <a:t>конкурентные отношения, позволяющая обеспечить победу </a:t>
            </a:r>
            <a:r>
              <a:rPr lang="ru-RU" sz="1800" dirty="0" smtClean="0">
                <a:latin typeface="Times New Roman" panose="02020603050405020304" pitchFamily="18" charset="0"/>
                <a:cs typeface="Times New Roman" panose="02020603050405020304" pitchFamily="18" charset="0"/>
              </a:rPr>
              <a:t>в торгах </a:t>
            </a:r>
            <a:r>
              <a:rPr lang="ru-RU" sz="1800" dirty="0">
                <a:latin typeface="Times New Roman" panose="02020603050405020304" pitchFamily="18" charset="0"/>
                <a:cs typeface="Times New Roman" panose="02020603050405020304" pitchFamily="18" charset="0"/>
              </a:rPr>
              <a:t>определенному участнику не в результате </a:t>
            </a:r>
            <a:r>
              <a:rPr lang="ru-RU" sz="1800" dirty="0" smtClean="0">
                <a:latin typeface="Times New Roman" panose="02020603050405020304" pitchFamily="18" charset="0"/>
                <a:cs typeface="Times New Roman" panose="02020603050405020304" pitchFamily="18" charset="0"/>
              </a:rPr>
              <a:t>добросовестной конкурентной </a:t>
            </a:r>
            <a:r>
              <a:rPr lang="ru-RU" sz="1800" dirty="0">
                <a:latin typeface="Times New Roman" panose="02020603050405020304" pitchFamily="18" charset="0"/>
                <a:cs typeface="Times New Roman" panose="02020603050405020304" pitchFamily="18" charset="0"/>
              </a:rPr>
              <a:t>борьбы (когда каждый самостоятельно, независимо от иных </a:t>
            </a:r>
            <a:r>
              <a:rPr lang="ru-RU" sz="1800" dirty="0" smtClean="0">
                <a:latin typeface="Times New Roman" panose="02020603050405020304" pitchFamily="18" charset="0"/>
                <a:cs typeface="Times New Roman" panose="02020603050405020304" pitchFamily="18" charset="0"/>
              </a:rPr>
              <a:t>и исходя </a:t>
            </a:r>
            <a:r>
              <a:rPr lang="ru-RU" sz="1800" dirty="0">
                <a:latin typeface="Times New Roman" panose="02020603050405020304" pitchFamily="18" charset="0"/>
                <a:cs typeface="Times New Roman" panose="02020603050405020304" pitchFamily="18" charset="0"/>
              </a:rPr>
              <a:t>исключительно из собственных возможностей и интересов), а </a:t>
            </a:r>
            <a:r>
              <a:rPr lang="ru-RU" sz="1800" dirty="0" smtClean="0">
                <a:latin typeface="Times New Roman" panose="02020603050405020304" pitchFamily="18" charset="0"/>
                <a:cs typeface="Times New Roman" panose="02020603050405020304" pitchFamily="18" charset="0"/>
              </a:rPr>
              <a:t>в результате </a:t>
            </a:r>
            <a:r>
              <a:rPr lang="ru-RU" sz="1800" dirty="0">
                <a:latin typeface="Times New Roman" panose="02020603050405020304" pitchFamily="18" charset="0"/>
                <a:cs typeface="Times New Roman" panose="02020603050405020304" pitchFamily="18" charset="0"/>
              </a:rPr>
              <a:t>отработанного неконкурентного </a:t>
            </a:r>
            <a:r>
              <a:rPr lang="ru-RU" sz="1800" dirty="0" smtClean="0">
                <a:latin typeface="Times New Roman" panose="02020603050405020304" pitchFamily="18" charset="0"/>
                <a:cs typeface="Times New Roman" panose="02020603050405020304" pitchFamily="18" charset="0"/>
              </a:rPr>
              <a:t>механизма;</a:t>
            </a:r>
          </a:p>
          <a:p>
            <a:pPr marL="109728" indent="0" algn="just">
              <a:spcBef>
                <a:spcPts val="0"/>
              </a:spcBef>
              <a:buNone/>
            </a:pPr>
            <a:r>
              <a:rPr lang="ru-RU" sz="1800" dirty="0">
                <a:latin typeface="Times New Roman" panose="02020603050405020304" pitchFamily="18" charset="0"/>
                <a:cs typeface="Times New Roman" panose="02020603050405020304" pitchFamily="18" charset="0"/>
              </a:rPr>
              <a:t>3) о</a:t>
            </a:r>
            <a:r>
              <a:rPr lang="ru-RU" sz="1800" dirty="0" smtClean="0">
                <a:latin typeface="Times New Roman" panose="02020603050405020304" pitchFamily="18" charset="0"/>
                <a:cs typeface="Times New Roman" panose="02020603050405020304" pitchFamily="18" charset="0"/>
              </a:rPr>
              <a:t>тветчики не </a:t>
            </a:r>
            <a:r>
              <a:rPr lang="ru-RU" sz="1800" dirty="0">
                <a:latin typeface="Times New Roman" panose="02020603050405020304" pitchFamily="18" charset="0"/>
                <a:cs typeface="Times New Roman" panose="02020603050405020304" pitchFamily="18" charset="0"/>
              </a:rPr>
              <a:t>являются </a:t>
            </a:r>
            <a:r>
              <a:rPr lang="ru-RU" sz="1800" dirty="0" smtClean="0">
                <a:latin typeface="Times New Roman" panose="02020603050405020304" pitchFamily="18" charset="0"/>
                <a:cs typeface="Times New Roman" panose="02020603050405020304" pitchFamily="18" charset="0"/>
              </a:rPr>
              <a:t>подконтрольными, </a:t>
            </a:r>
            <a:r>
              <a:rPr lang="ru-RU" sz="1800" dirty="0">
                <a:latin typeface="Times New Roman" panose="02020603050405020304" pitchFamily="18" charset="0"/>
                <a:cs typeface="Times New Roman" panose="02020603050405020304" pitchFamily="18" charset="0"/>
              </a:rPr>
              <a:t>поскольку </a:t>
            </a:r>
            <a:r>
              <a:rPr lang="ru-RU" sz="1800" dirty="0" smtClean="0">
                <a:latin typeface="Times New Roman" panose="02020603050405020304" pitchFamily="18" charset="0"/>
                <a:cs typeface="Times New Roman" panose="02020603050405020304" pitchFamily="18" charset="0"/>
              </a:rPr>
              <a:t>лицо является </a:t>
            </a:r>
            <a:r>
              <a:rPr lang="ru-RU" sz="1800" dirty="0">
                <a:latin typeface="Times New Roman" panose="02020603050405020304" pitchFamily="18" charset="0"/>
                <a:cs typeface="Times New Roman" panose="02020603050405020304" pitchFamily="18" charset="0"/>
              </a:rPr>
              <a:t>директором и распоряжается </a:t>
            </a:r>
            <a:r>
              <a:rPr lang="ru-RU" sz="1800" dirty="0" smtClean="0">
                <a:latin typeface="Times New Roman" panose="02020603050405020304" pitchFamily="18" charset="0"/>
                <a:cs typeface="Times New Roman" panose="02020603050405020304" pitchFamily="18" charset="0"/>
              </a:rPr>
              <a:t>более чем </a:t>
            </a:r>
            <a:r>
              <a:rPr lang="ru-RU" sz="1800" dirty="0">
                <a:latin typeface="Times New Roman" panose="02020603050405020304" pitchFamily="18" charset="0"/>
                <a:cs typeface="Times New Roman" panose="02020603050405020304" pitchFamily="18" charset="0"/>
              </a:rPr>
              <a:t>пятьюдесятью процентами общего количества голосов только </a:t>
            </a:r>
            <a:r>
              <a:rPr lang="ru-RU" sz="1800" dirty="0" smtClean="0">
                <a:latin typeface="Times New Roman" panose="02020603050405020304" pitchFamily="18" charset="0"/>
                <a:cs typeface="Times New Roman" panose="02020603050405020304" pitchFamily="18" charset="0"/>
              </a:rPr>
              <a:t>при осуществлении </a:t>
            </a:r>
            <a:r>
              <a:rPr lang="ru-RU" sz="1800" dirty="0">
                <a:latin typeface="Times New Roman" panose="02020603050405020304" pitchFamily="18" charset="0"/>
                <a:cs typeface="Times New Roman" panose="02020603050405020304" pitchFamily="18" charset="0"/>
              </a:rPr>
              <a:t>управления ООО «Форт Бит</a:t>
            </a:r>
            <a:r>
              <a:rPr lang="ru-RU" sz="1800" dirty="0" smtClean="0">
                <a:latin typeface="Times New Roman" panose="02020603050405020304" pitchFamily="18" charset="0"/>
                <a:cs typeface="Times New Roman" panose="02020603050405020304" pitchFamily="18" charset="0"/>
              </a:rPr>
              <a:t>». ООО </a:t>
            </a:r>
            <a:r>
              <a:rPr lang="ru-RU" sz="1800" dirty="0">
                <a:latin typeface="Times New Roman" panose="02020603050405020304" pitchFamily="18" charset="0"/>
                <a:cs typeface="Times New Roman" panose="02020603050405020304" pitchFamily="18" charset="0"/>
              </a:rPr>
              <a:t>«ЦИТ «Озон» не подконтрольно </a:t>
            </a:r>
            <a:r>
              <a:rPr lang="ru-RU" sz="1800" dirty="0" smtClean="0">
                <a:latin typeface="Times New Roman" panose="02020603050405020304" pitchFamily="18" charset="0"/>
                <a:cs typeface="Times New Roman" panose="02020603050405020304" pitchFamily="18" charset="0"/>
              </a:rPr>
              <a:t>данному лицу, </a:t>
            </a:r>
            <a:r>
              <a:rPr lang="ru-RU" sz="1800" dirty="0">
                <a:latin typeface="Times New Roman" panose="02020603050405020304" pitchFamily="18" charset="0"/>
                <a:cs typeface="Times New Roman" panose="02020603050405020304" pitchFamily="18" charset="0"/>
              </a:rPr>
              <a:t>так как его доля </a:t>
            </a:r>
            <a:r>
              <a:rPr lang="ru-RU" sz="1800" dirty="0" smtClean="0">
                <a:latin typeface="Times New Roman" panose="02020603050405020304" pitchFamily="18" charset="0"/>
                <a:cs typeface="Times New Roman" panose="02020603050405020304" pitchFamily="18" charset="0"/>
              </a:rPr>
              <a:t>в уставном </a:t>
            </a:r>
            <a:r>
              <a:rPr lang="ru-RU" sz="1800" dirty="0">
                <a:latin typeface="Times New Roman" panose="02020603050405020304" pitchFamily="18" charset="0"/>
                <a:cs typeface="Times New Roman" panose="02020603050405020304" pitchFamily="18" charset="0"/>
              </a:rPr>
              <a:t>капитале составляет менее 50 </a:t>
            </a:r>
            <a:r>
              <a:rPr lang="ru-RU" sz="1800" dirty="0" smtClean="0">
                <a:latin typeface="Times New Roman" panose="02020603050405020304" pitchFamily="18" charset="0"/>
                <a:cs typeface="Times New Roman" panose="02020603050405020304" pitchFamily="18" charset="0"/>
              </a:rPr>
              <a:t>%;</a:t>
            </a:r>
          </a:p>
          <a:p>
            <a:pPr marL="109728" indent="0" algn="just">
              <a:spcBef>
                <a:spcPts val="0"/>
              </a:spcBef>
              <a:buNone/>
            </a:pPr>
            <a:r>
              <a:rPr lang="ru-RU" sz="1800" dirty="0">
                <a:latin typeface="Times New Roman" panose="02020603050405020304" pitchFamily="18" charset="0"/>
                <a:cs typeface="Times New Roman" panose="02020603050405020304" pitchFamily="18" charset="0"/>
              </a:rPr>
              <a:t>4) </a:t>
            </a:r>
            <a:r>
              <a:rPr lang="ru-RU" sz="1800" dirty="0" smtClean="0">
                <a:latin typeface="Times New Roman" panose="02020603050405020304" pitchFamily="18" charset="0"/>
                <a:cs typeface="Times New Roman" panose="02020603050405020304" pitchFamily="18" charset="0"/>
              </a:rPr>
              <a:t>использование </a:t>
            </a:r>
            <a:r>
              <a:rPr lang="ru-RU" sz="1800" dirty="0">
                <a:latin typeface="Times New Roman" panose="02020603050405020304" pitchFamily="18" charset="0"/>
                <a:cs typeface="Times New Roman" panose="02020603050405020304" pitchFamily="18" charset="0"/>
              </a:rPr>
              <a:t>самостоятельными субъектами гражданского </a:t>
            </a:r>
            <a:r>
              <a:rPr lang="ru-RU" sz="1800" dirty="0" smtClean="0">
                <a:latin typeface="Times New Roman" panose="02020603050405020304" pitchFamily="18" charset="0"/>
                <a:cs typeface="Times New Roman" panose="02020603050405020304" pitchFamily="18" charset="0"/>
              </a:rPr>
              <a:t>оборота единой </a:t>
            </a:r>
            <a:r>
              <a:rPr lang="ru-RU" sz="1800" dirty="0">
                <a:latin typeface="Times New Roman" panose="02020603050405020304" pitchFamily="18" charset="0"/>
                <a:cs typeface="Times New Roman" panose="02020603050405020304" pitchFamily="18" charset="0"/>
              </a:rPr>
              <a:t>инфраструктуры, совместная подготовка к торгам и совместное в </a:t>
            </a:r>
            <a:r>
              <a:rPr lang="ru-RU" sz="1800" dirty="0" smtClean="0">
                <a:latin typeface="Times New Roman" panose="02020603050405020304" pitchFamily="18" charset="0"/>
                <a:cs typeface="Times New Roman" panose="02020603050405020304" pitchFamily="18" charset="0"/>
              </a:rPr>
              <a:t>них участие </a:t>
            </a:r>
            <a:r>
              <a:rPr lang="ru-RU" sz="1800" dirty="0">
                <a:latin typeface="Times New Roman" panose="02020603050405020304" pitchFamily="18" charset="0"/>
                <a:cs typeface="Times New Roman" panose="02020603050405020304" pitchFamily="18" charset="0"/>
              </a:rPr>
              <a:t>возможны только в случае предварительной договоренности, </a:t>
            </a:r>
            <a:r>
              <a:rPr lang="ru-RU" sz="1800" dirty="0" smtClean="0">
                <a:latin typeface="Times New Roman" panose="02020603050405020304" pitchFamily="18" charset="0"/>
                <a:cs typeface="Times New Roman" panose="02020603050405020304" pitchFamily="18" charset="0"/>
              </a:rPr>
              <a:t>при этом </a:t>
            </a:r>
            <a:r>
              <a:rPr lang="ru-RU" sz="1800" dirty="0">
                <a:latin typeface="Times New Roman" panose="02020603050405020304" pitchFamily="18" charset="0"/>
                <a:cs typeface="Times New Roman" panose="02020603050405020304" pitchFamily="18" charset="0"/>
              </a:rPr>
              <a:t>такие действия осуществляются для достижения единой для </a:t>
            </a:r>
            <a:r>
              <a:rPr lang="ru-RU" sz="1800" dirty="0" smtClean="0">
                <a:latin typeface="Times New Roman" panose="02020603050405020304" pitchFamily="18" charset="0"/>
                <a:cs typeface="Times New Roman" panose="02020603050405020304" pitchFamily="18" charset="0"/>
              </a:rPr>
              <a:t>участников соглашения цели.</a:t>
            </a:r>
            <a:endParaRPr lang="ru-RU" sz="1800" dirty="0">
              <a:latin typeface="Times New Roman" panose="02020603050405020304" pitchFamily="18" charset="0"/>
              <a:cs typeface="Times New Roman" panose="02020603050405020304" pitchFamily="18" charset="0"/>
            </a:endParaRPr>
          </a:p>
          <a:p>
            <a:pPr marL="109728" indent="0">
              <a:buNone/>
            </a:pPr>
            <a:endParaRPr lang="ru-RU" sz="18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42872" y="116632"/>
            <a:ext cx="8858256" cy="1475360"/>
          </a:xfrm>
          <a:prstGeom prst="rect">
            <a:avLst/>
          </a:prstGeom>
        </p:spPr>
      </p:pic>
    </p:spTree>
    <p:extLst>
      <p:ext uri="{BB962C8B-B14F-4D97-AF65-F5344CB8AC3E}">
        <p14:creationId xmlns:p14="http://schemas.microsoft.com/office/powerpoint/2010/main" val="10632881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5522" y="1700808"/>
            <a:ext cx="9111982" cy="4968552"/>
          </a:xfrm>
        </p:spPr>
        <p:txBody>
          <a:bodyPr>
            <a:normAutofit/>
          </a:bodyPr>
          <a:lstStyle/>
          <a:p>
            <a:pPr marL="109728" indent="0">
              <a:buNone/>
            </a:pPr>
            <a:r>
              <a:rPr lang="ru-RU" sz="2000" b="1" dirty="0" smtClean="0">
                <a:latin typeface="Times New Roman" panose="02020603050405020304" pitchFamily="18" charset="0"/>
                <a:cs typeface="Times New Roman" panose="02020603050405020304" pitchFamily="18" charset="0"/>
              </a:rPr>
              <a:t>Выводы первой инстанции:</a:t>
            </a:r>
          </a:p>
          <a:p>
            <a:pPr marL="109728" indent="0" algn="just">
              <a:buNone/>
            </a:pPr>
            <a:r>
              <a:rPr lang="ru-RU" sz="2000" dirty="0">
                <a:latin typeface="Times New Roman" panose="02020603050405020304" pitchFamily="18" charset="0"/>
                <a:cs typeface="Times New Roman" panose="02020603050405020304" pitchFamily="18" charset="0"/>
              </a:rPr>
              <a:t>1) ООО «Здравпоставка» и ООО МК «ВИТА» </a:t>
            </a:r>
            <a:r>
              <a:rPr lang="ru-RU" sz="2000" dirty="0" smtClean="0">
                <a:latin typeface="Times New Roman" panose="02020603050405020304" pitchFamily="18" charset="0"/>
                <a:cs typeface="Times New Roman" panose="02020603050405020304" pitchFamily="18" charset="0"/>
              </a:rPr>
              <a:t>являлись </a:t>
            </a:r>
            <a:r>
              <a:rPr lang="ru-RU" sz="2000" dirty="0">
                <a:latin typeface="Times New Roman" panose="02020603050405020304" pitchFamily="18" charset="0"/>
                <a:cs typeface="Times New Roman" panose="02020603050405020304" pitchFamily="18" charset="0"/>
              </a:rPr>
              <a:t>конкурентами, </a:t>
            </a:r>
            <a:r>
              <a:rPr lang="ru-RU" sz="2000" dirty="0" smtClean="0">
                <a:latin typeface="Times New Roman" panose="02020603050405020304" pitchFamily="18" charset="0"/>
                <a:cs typeface="Times New Roman" panose="02020603050405020304" pitchFamily="18" charset="0"/>
              </a:rPr>
              <a:t>поскольку принимали </a:t>
            </a:r>
            <a:r>
              <a:rPr lang="ru-RU" sz="2000" dirty="0">
                <a:latin typeface="Times New Roman" panose="02020603050405020304" pitchFamily="18" charset="0"/>
                <a:cs typeface="Times New Roman" panose="02020603050405020304" pitchFamily="18" charset="0"/>
              </a:rPr>
              <a:t>совместное участие в закупках </a:t>
            </a:r>
            <a:r>
              <a:rPr lang="ru-RU" sz="2000" dirty="0" smtClean="0">
                <a:latin typeface="Times New Roman" panose="02020603050405020304" pitchFamily="18" charset="0"/>
                <a:cs typeface="Times New Roman" panose="02020603050405020304" pitchFamily="18" charset="0"/>
              </a:rPr>
              <a:t>на </a:t>
            </a:r>
            <a:r>
              <a:rPr lang="ru-RU" sz="2000" dirty="0">
                <a:latin typeface="Times New Roman" panose="02020603050405020304" pitchFamily="18" charset="0"/>
                <a:cs typeface="Times New Roman" panose="02020603050405020304" pitchFamily="18" charset="0"/>
              </a:rPr>
              <a:t>поставку </a:t>
            </a:r>
            <a:r>
              <a:rPr lang="ru-RU" sz="2000" dirty="0" smtClean="0">
                <a:latin typeface="Times New Roman" panose="02020603050405020304" pitchFamily="18" charset="0"/>
                <a:cs typeface="Times New Roman" panose="02020603050405020304" pitchFamily="18" charset="0"/>
              </a:rPr>
              <a:t>фармацевтической продукции;</a:t>
            </a:r>
          </a:p>
          <a:p>
            <a:pPr marL="109728" indent="0" algn="just">
              <a:buNone/>
            </a:pPr>
            <a:r>
              <a:rPr lang="ru-RU" sz="2000" dirty="0">
                <a:latin typeface="Times New Roman" panose="02020603050405020304" pitchFamily="18" charset="0"/>
                <a:cs typeface="Times New Roman" panose="02020603050405020304" pitchFamily="18" charset="0"/>
              </a:rPr>
              <a:t>2) </a:t>
            </a:r>
            <a:r>
              <a:rPr lang="ru-RU" sz="2000" dirty="0" smtClean="0">
                <a:latin typeface="Times New Roman" panose="02020603050405020304" pitchFamily="18" charset="0"/>
                <a:cs typeface="Times New Roman" panose="02020603050405020304" pitchFamily="18" charset="0"/>
              </a:rPr>
              <a:t>совпадали </a:t>
            </a:r>
            <a:r>
              <a:rPr lang="en-US" sz="2000" dirty="0" smtClean="0">
                <a:latin typeface="Times New Roman" panose="02020603050405020304" pitchFamily="18" charset="0"/>
                <a:cs typeface="Times New Roman" panose="02020603050405020304" pitchFamily="18" charset="0"/>
              </a:rPr>
              <a:t>I</a:t>
            </a:r>
            <a:r>
              <a:rPr lang="ru-RU" sz="2000" dirty="0" smtClean="0">
                <a:latin typeface="Times New Roman" panose="02020603050405020304" pitchFamily="18" charset="0"/>
                <a:cs typeface="Times New Roman" panose="02020603050405020304" pitchFamily="18" charset="0"/>
              </a:rPr>
              <a:t>Р-адреса </a:t>
            </a:r>
            <a:r>
              <a:rPr lang="ru-RU" sz="2000" dirty="0">
                <a:latin typeface="Times New Roman" panose="02020603050405020304" pitchFamily="18" charset="0"/>
                <a:cs typeface="Times New Roman" panose="02020603050405020304" pitchFamily="18" charset="0"/>
              </a:rPr>
              <a:t>при подаче заявок и/или ценовых </a:t>
            </a:r>
            <a:r>
              <a:rPr lang="ru-RU" sz="2000" dirty="0" smtClean="0">
                <a:latin typeface="Times New Roman" panose="02020603050405020304" pitchFamily="18" charset="0"/>
                <a:cs typeface="Times New Roman" panose="02020603050405020304" pitchFamily="18" charset="0"/>
              </a:rPr>
              <a:t>предложений;</a:t>
            </a:r>
          </a:p>
          <a:p>
            <a:pPr marL="109728" indent="0" algn="just">
              <a:buNone/>
            </a:pPr>
            <a:r>
              <a:rPr lang="ru-RU" sz="2000" dirty="0">
                <a:latin typeface="Times New Roman" panose="02020603050405020304" pitchFamily="18" charset="0"/>
                <a:cs typeface="Times New Roman" panose="02020603050405020304" pitchFamily="18" charset="0"/>
              </a:rPr>
              <a:t>3) </a:t>
            </a:r>
            <a:r>
              <a:rPr lang="ru-RU" sz="2000" dirty="0" smtClean="0">
                <a:latin typeface="Times New Roman" panose="02020603050405020304" pitchFamily="18" charset="0"/>
                <a:cs typeface="Times New Roman" panose="02020603050405020304" pitchFamily="18" charset="0"/>
              </a:rPr>
              <a:t>директор </a:t>
            </a:r>
            <a:r>
              <a:rPr lang="ru-RU" sz="2000" dirty="0">
                <a:latin typeface="Times New Roman" panose="02020603050405020304" pitchFamily="18" charset="0"/>
                <a:cs typeface="Times New Roman" panose="02020603050405020304" pitchFamily="18" charset="0"/>
              </a:rPr>
              <a:t>и учредитель ООО МК «ВИТА» </a:t>
            </a:r>
            <a:r>
              <a:rPr lang="ru-RU" sz="2000" dirty="0" smtClean="0">
                <a:latin typeface="Times New Roman" panose="02020603050405020304" pitchFamily="18" charset="0"/>
                <a:cs typeface="Times New Roman" panose="02020603050405020304" pitchFamily="18" charset="0"/>
              </a:rPr>
              <a:t> являлся </a:t>
            </a:r>
            <a:r>
              <a:rPr lang="ru-RU" sz="2000" dirty="0">
                <a:latin typeface="Times New Roman" panose="02020603050405020304" pitchFamily="18" charset="0"/>
                <a:cs typeface="Times New Roman" panose="02020603050405020304" pitchFamily="18" charset="0"/>
              </a:rPr>
              <a:t>коммерческим директором </a:t>
            </a:r>
            <a:r>
              <a:rPr lang="ru-RU" sz="2000" dirty="0" smtClean="0">
                <a:latin typeface="Times New Roman" panose="02020603050405020304" pitchFamily="18" charset="0"/>
                <a:cs typeface="Times New Roman" panose="02020603050405020304" pitchFamily="18" charset="0"/>
              </a:rPr>
              <a:t>в ООО </a:t>
            </a:r>
            <a:r>
              <a:rPr lang="ru-RU" sz="2000" dirty="0">
                <a:latin typeface="Times New Roman" panose="02020603050405020304" pitchFamily="18" charset="0"/>
                <a:cs typeface="Times New Roman" panose="02020603050405020304" pitchFamily="18" charset="0"/>
              </a:rPr>
              <a:t>«Здравпоставка</a:t>
            </a:r>
            <a:r>
              <a:rPr lang="ru-RU" sz="2000" dirty="0" smtClean="0">
                <a:latin typeface="Times New Roman" panose="02020603050405020304" pitchFamily="18" charset="0"/>
                <a:cs typeface="Times New Roman" panose="02020603050405020304" pitchFamily="18" charset="0"/>
              </a:rPr>
              <a:t>»;</a:t>
            </a:r>
          </a:p>
          <a:p>
            <a:pPr marL="109728" indent="0" algn="just">
              <a:buNone/>
            </a:pPr>
            <a:r>
              <a:rPr lang="ru-RU" sz="2000" dirty="0" smtClean="0">
                <a:latin typeface="Times New Roman" panose="02020603050405020304" pitchFamily="18" charset="0"/>
                <a:cs typeface="Times New Roman" panose="02020603050405020304" pitchFamily="18" charset="0"/>
              </a:rPr>
              <a:t>4</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общества </a:t>
            </a:r>
            <a:r>
              <a:rPr lang="ru-RU" sz="2000" dirty="0">
                <a:latin typeface="Times New Roman" panose="02020603050405020304" pitchFamily="18" charset="0"/>
                <a:cs typeface="Times New Roman" panose="02020603050405020304" pitchFamily="18" charset="0"/>
              </a:rPr>
              <a:t>фактически </a:t>
            </a:r>
            <a:r>
              <a:rPr lang="ru-RU" sz="2000" dirty="0" smtClean="0">
                <a:latin typeface="Times New Roman" panose="02020603050405020304" pitchFamily="18" charset="0"/>
                <a:cs typeface="Times New Roman" panose="02020603050405020304" pitchFamily="18" charset="0"/>
              </a:rPr>
              <a:t>осуществляли </a:t>
            </a:r>
            <a:r>
              <a:rPr lang="ru-RU" sz="2000" dirty="0">
                <a:latin typeface="Times New Roman" panose="02020603050405020304" pitchFamily="18" charset="0"/>
                <a:cs typeface="Times New Roman" panose="02020603050405020304" pitchFamily="18" charset="0"/>
              </a:rPr>
              <a:t>свою деятельность по одному </a:t>
            </a:r>
            <a:r>
              <a:rPr lang="ru-RU" sz="2000" dirty="0" smtClean="0">
                <a:latin typeface="Times New Roman" panose="02020603050405020304" pitchFamily="18" charset="0"/>
                <a:cs typeface="Times New Roman" panose="02020603050405020304" pitchFamily="18" charset="0"/>
              </a:rPr>
              <a:t>адресу;</a:t>
            </a:r>
          </a:p>
          <a:p>
            <a:pPr marL="109728" indent="0" algn="just">
              <a:buNone/>
            </a:pPr>
            <a:r>
              <a:rPr lang="ru-RU" sz="2000" dirty="0">
                <a:latin typeface="Times New Roman" panose="02020603050405020304" pitchFamily="18" charset="0"/>
                <a:cs typeface="Times New Roman" panose="02020603050405020304" pitchFamily="18" charset="0"/>
              </a:rPr>
              <a:t>5) </a:t>
            </a:r>
            <a:r>
              <a:rPr lang="ru-RU" sz="2000" dirty="0" smtClean="0">
                <a:latin typeface="Times New Roman" panose="02020603050405020304" pitchFamily="18" charset="0"/>
                <a:cs typeface="Times New Roman" panose="02020603050405020304" pitchFamily="18" charset="0"/>
              </a:rPr>
              <a:t>при </a:t>
            </a:r>
            <a:r>
              <a:rPr lang="ru-RU" sz="2000" dirty="0">
                <a:latin typeface="Times New Roman" panose="02020603050405020304" pitchFamily="18" charset="0"/>
                <a:cs typeface="Times New Roman" panose="02020603050405020304" pitchFamily="18" charset="0"/>
              </a:rPr>
              <a:t>совместном участии ООО МК «ВИТА» и ООО «Здравпоставка» в случае </a:t>
            </a:r>
            <a:r>
              <a:rPr lang="ru-RU" sz="2000" dirty="0" smtClean="0">
                <a:latin typeface="Times New Roman" panose="02020603050405020304" pitchFamily="18" charset="0"/>
                <a:cs typeface="Times New Roman" panose="02020603050405020304" pitchFamily="18" charset="0"/>
              </a:rPr>
              <a:t>отсутствия иных </a:t>
            </a:r>
            <a:r>
              <a:rPr lang="ru-RU" sz="2000" dirty="0">
                <a:latin typeface="Times New Roman" panose="02020603050405020304" pitchFamily="18" charset="0"/>
                <a:cs typeface="Times New Roman" panose="02020603050405020304" pitchFamily="18" charset="0"/>
              </a:rPr>
              <a:t>участников в </a:t>
            </a:r>
            <a:r>
              <a:rPr lang="ru-RU" sz="2000" dirty="0" smtClean="0">
                <a:latin typeface="Times New Roman" panose="02020603050405020304" pitchFamily="18" charset="0"/>
                <a:cs typeface="Times New Roman" panose="02020603050405020304" pitchFamily="18" charset="0"/>
              </a:rPr>
              <a:t>торгах осуществляли минимальное </a:t>
            </a:r>
            <a:r>
              <a:rPr lang="ru-RU" sz="2000" dirty="0">
                <a:latin typeface="Times New Roman" panose="02020603050405020304" pitchFamily="18" charset="0"/>
                <a:cs typeface="Times New Roman" panose="02020603050405020304" pitchFamily="18" charset="0"/>
              </a:rPr>
              <a:t>снижение НМЦК (0,5-1,5%), </a:t>
            </a:r>
            <a:r>
              <a:rPr lang="ru-RU" sz="2000" dirty="0" smtClean="0">
                <a:latin typeface="Times New Roman" panose="02020603050405020304" pitchFamily="18" charset="0"/>
                <a:cs typeface="Times New Roman" panose="02020603050405020304" pitchFamily="18" charset="0"/>
              </a:rPr>
              <a:t>что обусловлено </a:t>
            </a:r>
            <a:r>
              <a:rPr lang="ru-RU" sz="2000" dirty="0">
                <a:latin typeface="Times New Roman" panose="02020603050405020304" pitchFamily="18" charset="0"/>
                <a:cs typeface="Times New Roman" panose="02020603050405020304" pitchFamily="18" charset="0"/>
              </a:rPr>
              <a:t>отсутствием соперничества между указанными </a:t>
            </a:r>
            <a:r>
              <a:rPr lang="ru-RU" sz="2000" dirty="0" smtClean="0">
                <a:latin typeface="Times New Roman" panose="02020603050405020304" pitchFamily="18" charset="0"/>
                <a:cs typeface="Times New Roman" panose="02020603050405020304" pitchFamily="18" charset="0"/>
              </a:rPr>
              <a:t>компаниями.</a:t>
            </a:r>
          </a:p>
          <a:p>
            <a:pPr marL="109728" indent="0" algn="just">
              <a:buNone/>
            </a:pPr>
            <a:r>
              <a:rPr lang="ru-RU" sz="2000" b="1" dirty="0" smtClean="0">
                <a:latin typeface="Times New Roman" panose="02020603050405020304" pitchFamily="18" charset="0"/>
                <a:cs typeface="Times New Roman" panose="02020603050405020304" pitchFamily="18" charset="0"/>
              </a:rPr>
              <a:t>Решением подтверждена законность назначения ООО МК «ВИТА» административного штрафа в размере 2 422 600 рублей за участие в картеле.</a:t>
            </a:r>
            <a:endParaRPr lang="ru-RU" sz="2000" b="1" dirty="0">
              <a:latin typeface="Times New Roman" panose="02020603050405020304" pitchFamily="18" charset="0"/>
              <a:cs typeface="Times New Roman" panose="02020603050405020304" pitchFamily="18" charset="0"/>
            </a:endParaRPr>
          </a:p>
          <a:p>
            <a:pPr marL="109728" indent="0" algn="just">
              <a:buNone/>
            </a:pPr>
            <a:endParaRPr lang="ru-RU" sz="20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107504" y="476672"/>
            <a:ext cx="8579296" cy="1570186"/>
          </a:xfrm>
        </p:spPr>
        <p:txBody>
          <a:bodyPr>
            <a:normAutofit fontScale="90000"/>
          </a:bodyPr>
          <a:lstStyle/>
          <a:p>
            <a:pPr algn="ctr"/>
            <a:r>
              <a:rPr lang="ru-RU" sz="2800" b="1" u="sng" dirty="0">
                <a:solidFill>
                  <a:schemeClr val="tx1"/>
                </a:solidFill>
                <a:latin typeface="Times New Roman" panose="02020603050405020304" pitchFamily="18" charset="0"/>
                <a:cs typeface="Times New Roman" panose="02020603050405020304" pitchFamily="18" charset="0"/>
              </a:rPr>
              <a:t>А76-20378/2021</a:t>
            </a:r>
            <a:r>
              <a:rPr lang="ru-RU" sz="2800" dirty="0">
                <a:solidFill>
                  <a:schemeClr val="tx1"/>
                </a:solidFill>
                <a:latin typeface="Times New Roman" panose="02020603050405020304" pitchFamily="18" charset="0"/>
                <a:cs typeface="Times New Roman" panose="02020603050405020304" pitchFamily="18" charset="0"/>
              </a:rPr>
              <a:t/>
            </a:r>
            <a:br>
              <a:rPr lang="ru-RU" sz="2800" dirty="0">
                <a:solidFill>
                  <a:schemeClr val="tx1"/>
                </a:solidFill>
                <a:latin typeface="Times New Roman" panose="02020603050405020304" pitchFamily="18" charset="0"/>
                <a:cs typeface="Times New Roman" panose="02020603050405020304" pitchFamily="18" charset="0"/>
              </a:rPr>
            </a:br>
            <a:r>
              <a:rPr lang="ru-RU" sz="2800" dirty="0" smtClean="0">
                <a:solidFill>
                  <a:schemeClr val="tx1"/>
                </a:solidFill>
                <a:latin typeface="Times New Roman" panose="02020603050405020304" pitchFamily="18" charset="0"/>
                <a:cs typeface="Times New Roman" panose="02020603050405020304" pitchFamily="18" charset="0"/>
              </a:rPr>
              <a:t>Истец: ООО «Здравпоставка</a:t>
            </a:r>
            <a:r>
              <a:rPr lang="ru-RU" sz="2800" dirty="0">
                <a:solidFill>
                  <a:schemeClr val="tx1"/>
                </a:solidFill>
                <a:latin typeface="Times New Roman" panose="02020603050405020304" pitchFamily="18" charset="0"/>
                <a:cs typeface="Times New Roman" panose="02020603050405020304" pitchFamily="18" charset="0"/>
              </a:rPr>
              <a:t>»</a:t>
            </a:r>
            <a:br>
              <a:rPr lang="ru-RU" sz="2800" dirty="0">
                <a:solidFill>
                  <a:schemeClr val="tx1"/>
                </a:solidFill>
                <a:latin typeface="Times New Roman" panose="02020603050405020304" pitchFamily="18" charset="0"/>
                <a:cs typeface="Times New Roman" panose="02020603050405020304" pitchFamily="18" charset="0"/>
              </a:rPr>
            </a:br>
            <a:r>
              <a:rPr lang="ru-RU" sz="2800" dirty="0">
                <a:solidFill>
                  <a:schemeClr val="tx1"/>
                </a:solidFill>
                <a:latin typeface="Times New Roman" panose="02020603050405020304" pitchFamily="18" charset="0"/>
                <a:cs typeface="Times New Roman" panose="02020603050405020304" pitchFamily="18" charset="0"/>
              </a:rPr>
              <a:t>Нарушение: пункта 2 части 1 статьи 11 Закона о защите конкуренции</a:t>
            </a:r>
            <a:br>
              <a:rPr lang="ru-RU" sz="2800" dirty="0">
                <a:solidFill>
                  <a:schemeClr val="tx1"/>
                </a:solidFill>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625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5496" y="980728"/>
            <a:ext cx="9108504" cy="6264696"/>
          </a:xfrm>
        </p:spPr>
        <p:txBody>
          <a:bodyPr>
            <a:normAutofit fontScale="85000" lnSpcReduction="10000"/>
          </a:bodyPr>
          <a:lstStyle/>
          <a:p>
            <a:pPr marL="109728" indent="0" algn="ctr">
              <a:buNone/>
            </a:pPr>
            <a:r>
              <a:rPr lang="ru-RU" sz="2400" dirty="0" smtClean="0">
                <a:latin typeface="Times New Roman" panose="02020603050405020304" pitchFamily="18" charset="0"/>
                <a:cs typeface="Times New Roman" panose="02020603050405020304" pitchFamily="18" charset="0"/>
              </a:rPr>
              <a:t>Судами подтверждена законность постановлений антимонопольного органа о наложении штрафов на ООО «Лига Строй» </a:t>
            </a:r>
            <a:r>
              <a:rPr lang="ru-RU" sz="2400" dirty="0">
                <a:latin typeface="Times New Roman" panose="02020603050405020304" pitchFamily="18" charset="0"/>
                <a:cs typeface="Times New Roman" panose="02020603050405020304" pitchFamily="18" charset="0"/>
              </a:rPr>
              <a:t>в размере  </a:t>
            </a:r>
            <a:r>
              <a:rPr lang="ru-RU" sz="2400" b="1" dirty="0">
                <a:latin typeface="Times New Roman" panose="02020603050405020304" pitchFamily="18" charset="0"/>
                <a:cs typeface="Times New Roman" panose="02020603050405020304" pitchFamily="18" charset="0"/>
              </a:rPr>
              <a:t>421 342 </a:t>
            </a:r>
            <a:r>
              <a:rPr lang="ru-RU" sz="2400" b="1" dirty="0" smtClean="0">
                <a:latin typeface="Times New Roman" panose="02020603050405020304" pitchFamily="18" charset="0"/>
                <a:cs typeface="Times New Roman" panose="02020603050405020304" pitchFamily="18" charset="0"/>
              </a:rPr>
              <a:t>рублей </a:t>
            </a:r>
            <a:r>
              <a:rPr lang="ru-RU" sz="2400" dirty="0" smtClean="0">
                <a:latin typeface="Times New Roman" panose="02020603050405020304" pitchFamily="18" charset="0"/>
                <a:cs typeface="Times New Roman" panose="02020603050405020304" pitchFamily="18" charset="0"/>
              </a:rPr>
              <a:t>и на ООО «ЭКО Евразия» </a:t>
            </a:r>
            <a:r>
              <a:rPr lang="ru-RU" sz="2400" dirty="0">
                <a:latin typeface="Times New Roman" panose="02020603050405020304" pitchFamily="18" charset="0"/>
                <a:cs typeface="Times New Roman" panose="02020603050405020304" pitchFamily="18" charset="0"/>
              </a:rPr>
              <a:t>в размере </a:t>
            </a:r>
            <a:r>
              <a:rPr lang="ru-RU" sz="2400" b="1" dirty="0">
                <a:latin typeface="Times New Roman" panose="02020603050405020304" pitchFamily="18" charset="0"/>
                <a:cs typeface="Times New Roman" panose="02020603050405020304" pitchFamily="18" charset="0"/>
              </a:rPr>
              <a:t>2 095 036,96 </a:t>
            </a:r>
            <a:r>
              <a:rPr lang="ru-RU" sz="2400" b="1" dirty="0" smtClean="0">
                <a:latin typeface="Times New Roman" panose="02020603050405020304" pitchFamily="18" charset="0"/>
                <a:cs typeface="Times New Roman" panose="02020603050405020304" pitchFamily="18" charset="0"/>
              </a:rPr>
              <a:t>рублей </a:t>
            </a:r>
            <a:r>
              <a:rPr lang="ru-RU" sz="2400" dirty="0" smtClean="0">
                <a:latin typeface="Times New Roman" panose="02020603050405020304" pitchFamily="18" charset="0"/>
                <a:cs typeface="Times New Roman" panose="02020603050405020304" pitchFamily="18" charset="0"/>
              </a:rPr>
              <a:t>за участие </a:t>
            </a:r>
            <a:r>
              <a:rPr lang="ru-RU" sz="2400" dirty="0">
                <a:latin typeface="Times New Roman" panose="02020603050405020304" pitchFamily="18" charset="0"/>
                <a:cs typeface="Times New Roman" panose="02020603050405020304" pitchFamily="18" charset="0"/>
              </a:rPr>
              <a:t>в картеле, </a:t>
            </a:r>
            <a:r>
              <a:rPr lang="ru-RU" sz="2400" dirty="0" smtClean="0">
                <a:latin typeface="Times New Roman" panose="02020603050405020304" pitchFamily="18" charset="0"/>
                <a:cs typeface="Times New Roman" panose="02020603050405020304" pitchFamily="18" charset="0"/>
              </a:rPr>
              <a:t>направленном </a:t>
            </a:r>
            <a:r>
              <a:rPr lang="ru-RU" sz="2400" dirty="0">
                <a:latin typeface="Times New Roman" panose="02020603050405020304" pitchFamily="18" charset="0"/>
                <a:cs typeface="Times New Roman" panose="02020603050405020304" pitchFamily="18" charset="0"/>
              </a:rPr>
              <a:t>на поддержание </a:t>
            </a:r>
            <a:r>
              <a:rPr lang="ru-RU" sz="2400" dirty="0" smtClean="0">
                <a:latin typeface="Times New Roman" panose="02020603050405020304" pitchFamily="18" charset="0"/>
                <a:cs typeface="Times New Roman" panose="02020603050405020304" pitchFamily="18" charset="0"/>
              </a:rPr>
              <a:t>цен </a:t>
            </a:r>
            <a:r>
              <a:rPr lang="ru-RU" sz="2400" dirty="0">
                <a:latin typeface="Times New Roman" panose="02020603050405020304" pitchFamily="18" charset="0"/>
                <a:cs typeface="Times New Roman" panose="02020603050405020304" pitchFamily="18" charset="0"/>
              </a:rPr>
              <a:t>на </a:t>
            </a:r>
            <a:r>
              <a:rPr lang="ru-RU" sz="2400" dirty="0" smtClean="0">
                <a:latin typeface="Times New Roman" panose="02020603050405020304" pitchFamily="18" charset="0"/>
                <a:cs typeface="Times New Roman" panose="02020603050405020304" pitchFamily="18" charset="0"/>
              </a:rPr>
              <a:t>аукционах </a:t>
            </a:r>
            <a:r>
              <a:rPr lang="ru-RU" sz="2400" dirty="0">
                <a:latin typeface="Times New Roman" panose="02020603050405020304" pitchFamily="18" charset="0"/>
                <a:cs typeface="Times New Roman" panose="02020603050405020304" pitchFamily="18" charset="0"/>
              </a:rPr>
              <a:t>на поставку </a:t>
            </a:r>
            <a:r>
              <a:rPr lang="ru-RU" sz="2400" dirty="0" smtClean="0">
                <a:latin typeface="Times New Roman" panose="02020603050405020304" pitchFamily="18" charset="0"/>
                <a:cs typeface="Times New Roman" panose="02020603050405020304" pitchFamily="18" charset="0"/>
              </a:rPr>
              <a:t>зданий </a:t>
            </a:r>
            <a:r>
              <a:rPr lang="ru-RU" sz="2400" dirty="0">
                <a:latin typeface="Times New Roman" panose="02020603050405020304" pitchFamily="18" charset="0"/>
                <a:cs typeface="Times New Roman" panose="02020603050405020304" pitchFamily="18" charset="0"/>
              </a:rPr>
              <a:t>сборно - разборного </a:t>
            </a:r>
            <a:r>
              <a:rPr lang="ru-RU" sz="2400" dirty="0" smtClean="0">
                <a:latin typeface="Times New Roman" panose="02020603050405020304" pitchFamily="18" charset="0"/>
                <a:cs typeface="Times New Roman" panose="02020603050405020304" pitchFamily="18" charset="0"/>
              </a:rPr>
              <a:t>типа.</a:t>
            </a:r>
          </a:p>
          <a:p>
            <a:pPr algn="just">
              <a:buFontTx/>
              <a:buChar char="-"/>
            </a:pPr>
            <a:r>
              <a:rPr lang="ru-RU" sz="1800" dirty="0">
                <a:latin typeface="Times New Roman" panose="02020603050405020304" pitchFamily="18" charset="0"/>
                <a:cs typeface="Times New Roman" panose="02020603050405020304" pitchFamily="18" charset="0"/>
              </a:rPr>
              <a:t>с</a:t>
            </a:r>
            <a:r>
              <a:rPr lang="ru-RU" sz="1800" dirty="0" smtClean="0">
                <a:latin typeface="Times New Roman" panose="02020603050405020304" pitchFamily="18" charset="0"/>
                <a:cs typeface="Times New Roman" panose="02020603050405020304" pitchFamily="18" charset="0"/>
              </a:rPr>
              <a:t>овпадение свойств (авторов, даты и времени изменения файлов) файлов заявок, логотипа в коммерческих предложениях;</a:t>
            </a:r>
          </a:p>
          <a:p>
            <a:pPr algn="just">
              <a:buFontTx/>
              <a:buChar char="-"/>
            </a:pPr>
            <a:r>
              <a:rPr lang="ru-RU" sz="1800" dirty="0">
                <a:latin typeface="Times New Roman" panose="02020603050405020304" pitchFamily="18" charset="0"/>
                <a:cs typeface="Times New Roman" panose="02020603050405020304" pitchFamily="18" charset="0"/>
              </a:rPr>
              <a:t>н</a:t>
            </a:r>
            <a:r>
              <a:rPr lang="ru-RU" sz="1800" dirty="0" smtClean="0">
                <a:latin typeface="Times New Roman" panose="02020603050405020304" pitchFamily="18" charset="0"/>
                <a:cs typeface="Times New Roman" panose="02020603050405020304" pitchFamily="18" charset="0"/>
              </a:rPr>
              <a:t>аличие безвозмездного займа между юридическими лицами в размере обеспечения заявки по одному из аукционов;</a:t>
            </a:r>
          </a:p>
          <a:p>
            <a:pPr algn="just">
              <a:buFontTx/>
              <a:buChar char="-"/>
            </a:pPr>
            <a:r>
              <a:rPr lang="ru-RU" sz="1800" dirty="0">
                <a:latin typeface="Times New Roman" panose="02020603050405020304" pitchFamily="18" charset="0"/>
                <a:cs typeface="Times New Roman" panose="02020603050405020304" pitchFamily="18" charset="0"/>
              </a:rPr>
              <a:t>и</a:t>
            </a:r>
            <a:r>
              <a:rPr lang="ru-RU" sz="1800" dirty="0" smtClean="0">
                <a:latin typeface="Times New Roman" panose="02020603050405020304" pitchFamily="18" charset="0"/>
                <a:cs typeface="Times New Roman" panose="02020603050405020304" pitchFamily="18" charset="0"/>
              </a:rPr>
              <a:t>спользование единой инфраструктуры (заключение договоров аутсорсинга по бухгалтерским услугам с одним индивидуальным предпринимателем, аффилированность лиц);</a:t>
            </a:r>
          </a:p>
          <a:p>
            <a:pPr algn="just">
              <a:buFontTx/>
              <a:buChar char="-"/>
            </a:pPr>
            <a:r>
              <a:rPr lang="ru-RU" sz="1800" dirty="0" smtClean="0">
                <a:latin typeface="Times New Roman" panose="02020603050405020304" pitchFamily="18" charset="0"/>
                <a:cs typeface="Times New Roman" panose="02020603050405020304" pitchFamily="18" charset="0"/>
              </a:rPr>
              <a:t>минимальное снижение цены контрактов (0-1 %);</a:t>
            </a:r>
          </a:p>
          <a:p>
            <a:pPr algn="just">
              <a:buFontTx/>
              <a:buChar char="-"/>
            </a:pPr>
            <a:r>
              <a:rPr lang="ru-RU" sz="1800" dirty="0" smtClean="0">
                <a:latin typeface="Times New Roman" panose="02020603050405020304" pitchFamily="18" charset="0"/>
                <a:cs typeface="Times New Roman" panose="02020603050405020304" pitchFamily="18" charset="0"/>
              </a:rPr>
              <a:t>использование моделей поведения «единственный победитель» и «единственный поставщик»; </a:t>
            </a:r>
          </a:p>
          <a:p>
            <a:pPr algn="just">
              <a:buFontTx/>
              <a:buChar char="-"/>
            </a:pPr>
            <a:r>
              <a:rPr lang="ru-RU" sz="1800" dirty="0">
                <a:latin typeface="Times New Roman" panose="02020603050405020304" pitchFamily="18" charset="0"/>
                <a:cs typeface="Times New Roman" panose="02020603050405020304" pitchFamily="18" charset="0"/>
              </a:rPr>
              <a:t>п</a:t>
            </a:r>
            <a:r>
              <a:rPr lang="ru-RU" sz="1800" dirty="0" smtClean="0">
                <a:latin typeface="Times New Roman" panose="02020603050405020304" pitchFamily="18" charset="0"/>
                <a:cs typeface="Times New Roman" panose="02020603050405020304" pitchFamily="18" charset="0"/>
              </a:rPr>
              <a:t>оручителем по банковской гарантии ООО «ЭКО Евразия» являлось ООО «Лига Строй».</a:t>
            </a:r>
          </a:p>
          <a:p>
            <a:pPr marL="109728" indent="0" algn="just">
              <a:buNone/>
            </a:pP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                         </a:t>
            </a:r>
          </a:p>
          <a:p>
            <a:pPr marL="109728" indent="0" algn="just">
              <a:buNone/>
            </a:pPr>
            <a:endParaRPr lang="ru-RU" sz="1800" dirty="0">
              <a:latin typeface="Times New Roman" panose="02020603050405020304" pitchFamily="18" charset="0"/>
              <a:cs typeface="Times New Roman" panose="02020603050405020304" pitchFamily="18" charset="0"/>
            </a:endParaRPr>
          </a:p>
          <a:p>
            <a:pPr marL="109728" indent="0" algn="ctr">
              <a:buNone/>
            </a:pPr>
            <a:r>
              <a:rPr lang="ru-RU" sz="1800" dirty="0" smtClean="0">
                <a:latin typeface="Times New Roman" panose="02020603050405020304" pitchFamily="18" charset="0"/>
                <a:cs typeface="Times New Roman" panose="02020603050405020304" pitchFamily="18" charset="0"/>
              </a:rPr>
              <a:t>  		</a:t>
            </a:r>
            <a:r>
              <a:rPr lang="ru-RU" sz="1800" b="1" dirty="0" smtClean="0">
                <a:latin typeface="Times New Roman" panose="02020603050405020304" pitchFamily="18" charset="0"/>
                <a:cs typeface="Times New Roman" panose="02020603050405020304" pitchFamily="18" charset="0"/>
              </a:rPr>
              <a:t> Следует отметить, что законность решения антимонопольного органа </a:t>
            </a:r>
          </a:p>
          <a:p>
            <a:pPr marL="109728" indent="0" algn="ctr">
              <a:buNone/>
            </a:pPr>
            <a:r>
              <a:rPr lang="ru-RU" sz="1800" b="1" dirty="0">
                <a:latin typeface="Times New Roman" panose="02020603050405020304" pitchFamily="18" charset="0"/>
                <a:cs typeface="Times New Roman" panose="02020603050405020304" pitchFamily="18" charset="0"/>
              </a:rPr>
              <a:t>	</a:t>
            </a:r>
            <a:r>
              <a:rPr lang="ru-RU" sz="1800" b="1" dirty="0" smtClean="0">
                <a:latin typeface="Times New Roman" panose="02020603050405020304" pitchFamily="18" charset="0"/>
                <a:cs typeface="Times New Roman" panose="02020603050405020304" pitchFamily="18" charset="0"/>
              </a:rPr>
              <a:t>	            о признании в действиях юридических лиц нарушения</a:t>
            </a:r>
          </a:p>
          <a:p>
            <a:pPr marL="109728" indent="0" algn="ctr">
              <a:buNone/>
            </a:pPr>
            <a:r>
              <a:rPr lang="ru-RU" sz="1800" b="1" dirty="0">
                <a:latin typeface="Times New Roman" panose="02020603050405020304" pitchFamily="18" charset="0"/>
                <a:cs typeface="Times New Roman" panose="02020603050405020304" pitchFamily="18" charset="0"/>
              </a:rPr>
              <a:t> </a:t>
            </a:r>
            <a:r>
              <a:rPr lang="ru-RU" sz="1800" b="1" dirty="0" smtClean="0">
                <a:latin typeface="Times New Roman" panose="02020603050405020304" pitchFamily="18" charset="0"/>
                <a:cs typeface="Times New Roman" panose="02020603050405020304" pitchFamily="18" charset="0"/>
              </a:rPr>
              <a:t>                                           антимонопольного законодательства подтверждена </a:t>
            </a:r>
            <a:r>
              <a:rPr lang="ru-RU" sz="1800" b="1" u="sng" dirty="0" smtClean="0">
                <a:solidFill>
                  <a:srgbClr val="FF0000"/>
                </a:solidFill>
                <a:latin typeface="Times New Roman" panose="02020603050405020304" pitchFamily="18" charset="0"/>
                <a:cs typeface="Times New Roman" panose="02020603050405020304" pitchFamily="18" charset="0"/>
              </a:rPr>
              <a:t>Постановлением </a:t>
            </a:r>
          </a:p>
          <a:p>
            <a:pPr marL="109728" indent="0" algn="ctr">
              <a:buNone/>
            </a:pPr>
            <a:r>
              <a:rPr lang="ru-RU" sz="1800" dirty="0">
                <a:solidFill>
                  <a:srgbClr val="FF0000"/>
                </a:solidFill>
                <a:latin typeface="Times New Roman" panose="02020603050405020304" pitchFamily="18" charset="0"/>
                <a:cs typeface="Times New Roman" panose="02020603050405020304" pitchFamily="18" charset="0"/>
              </a:rPr>
              <a:t> </a:t>
            </a:r>
            <a:r>
              <a:rPr lang="ru-RU" sz="1800" dirty="0" smtClean="0">
                <a:solidFill>
                  <a:srgbClr val="FF0000"/>
                </a:solidFill>
                <a:latin typeface="Times New Roman" panose="02020603050405020304" pitchFamily="18" charset="0"/>
                <a:cs typeface="Times New Roman" panose="02020603050405020304" pitchFamily="18" charset="0"/>
              </a:rPr>
              <a:t>                                           </a:t>
            </a:r>
            <a:r>
              <a:rPr lang="ru-RU" sz="1800" b="1" u="sng" dirty="0" smtClean="0">
                <a:solidFill>
                  <a:srgbClr val="FF0000"/>
                </a:solidFill>
                <a:latin typeface="Times New Roman" panose="02020603050405020304" pitchFamily="18" charset="0"/>
                <a:cs typeface="Times New Roman" panose="02020603050405020304" pitchFamily="18" charset="0"/>
              </a:rPr>
              <a:t>Арбитражного суда Уральского округа от 21.04.2022 № А76-5479/2021</a:t>
            </a:r>
          </a:p>
          <a:p>
            <a:pPr algn="just">
              <a:buFontTx/>
              <a:buChar char="-"/>
            </a:pPr>
            <a:endParaRPr lang="ru-RU" sz="1800" dirty="0">
              <a:latin typeface="Times New Roman" panose="02020603050405020304" pitchFamily="18" charset="0"/>
              <a:cs typeface="Times New Roman" panose="02020603050405020304" pitchFamily="18" charset="0"/>
            </a:endParaRPr>
          </a:p>
          <a:p>
            <a:pPr marL="109728" indent="0" algn="ctr">
              <a:buNone/>
            </a:pPr>
            <a:r>
              <a:rPr lang="ru-RU" sz="2800" dirty="0" smtClean="0">
                <a:latin typeface="Times New Roman" panose="02020603050405020304" pitchFamily="18" charset="0"/>
                <a:cs typeface="Times New Roman" panose="02020603050405020304" pitchFamily="18" charset="0"/>
              </a:rPr>
              <a:t> </a:t>
            </a:r>
            <a:endParaRPr lang="ru-RU" sz="28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74948" y="116632"/>
            <a:ext cx="8229600" cy="1143000"/>
          </a:xfrm>
        </p:spPr>
        <p:txBody>
          <a:bodyPr>
            <a:normAutofit/>
          </a:bodyPr>
          <a:lstStyle/>
          <a:p>
            <a:pPr algn="ctr"/>
            <a:r>
              <a:rPr lang="ru-RU" sz="3200" b="1" dirty="0" smtClean="0">
                <a:solidFill>
                  <a:schemeClr val="tx1"/>
                </a:solidFill>
                <a:latin typeface="Times New Roman" panose="02020603050405020304" pitchFamily="18" charset="0"/>
                <a:cs typeface="Times New Roman" panose="02020603050405020304" pitchFamily="18" charset="0"/>
              </a:rPr>
              <a:t>А76-12761/2021 </a:t>
            </a:r>
            <a:r>
              <a:rPr lang="ru-RU" sz="3200" b="1" dirty="0">
                <a:solidFill>
                  <a:schemeClr val="tx1"/>
                </a:solidFill>
                <a:latin typeface="Times New Roman" panose="02020603050405020304" pitchFamily="18" charset="0"/>
                <a:cs typeface="Times New Roman" panose="02020603050405020304" pitchFamily="18" charset="0"/>
              </a:rPr>
              <a:t>и А76-12508/2021</a:t>
            </a:r>
          </a:p>
        </p:txBody>
      </p:sp>
    </p:spTree>
    <p:extLst>
      <p:ext uri="{BB962C8B-B14F-4D97-AF65-F5344CB8AC3E}">
        <p14:creationId xmlns:p14="http://schemas.microsoft.com/office/powerpoint/2010/main" val="363236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908720"/>
            <a:ext cx="8856984" cy="5400600"/>
          </a:xfrm>
        </p:spPr>
        <p:txBody>
          <a:bodyPr>
            <a:normAutofit fontScale="92500"/>
          </a:bodyPr>
          <a:lstStyle/>
          <a:p>
            <a:pPr marL="109728" indent="0" algn="ctr">
              <a:buNone/>
            </a:pPr>
            <a:r>
              <a:rPr lang="ru-RU" sz="2400" dirty="0" smtClean="0">
                <a:latin typeface="Times New Roman" panose="02020603050405020304" pitchFamily="18" charset="0"/>
                <a:cs typeface="Times New Roman" panose="02020603050405020304" pitchFamily="18" charset="0"/>
              </a:rPr>
              <a:t>Арбитражным судом Челябинской области подтверждена законность наложения на ООО «Ильком» административного штрафа в </a:t>
            </a:r>
            <a:r>
              <a:rPr lang="ru-RU" sz="2400" dirty="0">
                <a:latin typeface="Times New Roman" panose="02020603050405020304" pitchFamily="18" charset="0"/>
                <a:cs typeface="Times New Roman" panose="02020603050405020304" pitchFamily="18" charset="0"/>
              </a:rPr>
              <a:t>размере </a:t>
            </a:r>
            <a:r>
              <a:rPr lang="ru-RU" sz="2400" b="1" dirty="0">
                <a:latin typeface="Times New Roman" panose="02020603050405020304" pitchFamily="18" charset="0"/>
                <a:cs typeface="Times New Roman" panose="02020603050405020304" pitchFamily="18" charset="0"/>
              </a:rPr>
              <a:t>659 520,02 </a:t>
            </a:r>
            <a:r>
              <a:rPr lang="ru-RU" sz="2400" b="1" dirty="0" smtClean="0">
                <a:latin typeface="Times New Roman" panose="02020603050405020304" pitchFamily="18" charset="0"/>
                <a:cs typeface="Times New Roman" panose="02020603050405020304" pitchFamily="18" charset="0"/>
              </a:rPr>
              <a:t>рублей </a:t>
            </a:r>
            <a:r>
              <a:rPr lang="ru-RU" sz="2400" dirty="0" smtClean="0">
                <a:latin typeface="Times New Roman" panose="02020603050405020304" pitchFamily="18" charset="0"/>
                <a:cs typeface="Times New Roman" panose="02020603050405020304" pitchFamily="18" charset="0"/>
              </a:rPr>
              <a:t>за участие с ООО «Веста» в картеле, направленном на поддержание цены в аукционе на поставку эндопротезов тазобедренного сустава.</a:t>
            </a:r>
          </a:p>
          <a:p>
            <a:pPr marL="109728" indent="0" algn="just">
              <a:buNone/>
            </a:pP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при </a:t>
            </a:r>
            <a:r>
              <a:rPr lang="ru-RU" sz="1800" dirty="0">
                <a:latin typeface="Times New Roman" panose="02020603050405020304" pitchFamily="18" charset="0"/>
                <a:cs typeface="Times New Roman" panose="02020603050405020304" pitchFamily="18" charset="0"/>
              </a:rPr>
              <a:t>участии в аукционе ООО «Веста» и ООО «Ильком</a:t>
            </a:r>
            <a:r>
              <a:rPr lang="ru-RU" sz="1800" dirty="0" smtClean="0">
                <a:latin typeface="Times New Roman" panose="02020603050405020304" pitchFamily="18" charset="0"/>
                <a:cs typeface="Times New Roman" panose="02020603050405020304" pitchFamily="18" charset="0"/>
              </a:rPr>
              <a:t>», являясь конкурентами, </a:t>
            </a:r>
            <a:r>
              <a:rPr lang="ru-RU" sz="1800" dirty="0">
                <a:latin typeface="Times New Roman" panose="02020603050405020304" pitchFamily="18" charset="0"/>
                <a:cs typeface="Times New Roman" panose="02020603050405020304" pitchFamily="18" charset="0"/>
              </a:rPr>
              <a:t>реализовали </a:t>
            </a:r>
            <a:r>
              <a:rPr lang="ru-RU" sz="1800" dirty="0" smtClean="0">
                <a:latin typeface="Times New Roman" panose="02020603050405020304" pitchFamily="18" charset="0"/>
                <a:cs typeface="Times New Roman" panose="02020603050405020304" pitchFamily="18" charset="0"/>
              </a:rPr>
              <a:t>модель поведения </a:t>
            </a:r>
            <a:r>
              <a:rPr lang="ru-RU" sz="1800" dirty="0">
                <a:latin typeface="Times New Roman" panose="02020603050405020304" pitchFamily="18" charset="0"/>
                <a:cs typeface="Times New Roman" panose="02020603050405020304" pitchFamily="18" charset="0"/>
              </a:rPr>
              <a:t>«единственный поставщик», то есть участники аукциона заранее </a:t>
            </a:r>
            <a:r>
              <a:rPr lang="ru-RU" sz="1800" dirty="0" smtClean="0">
                <a:latin typeface="Times New Roman" panose="02020603050405020304" pitchFamily="18" charset="0"/>
                <a:cs typeface="Times New Roman" panose="02020603050405020304" pitchFamily="18" charset="0"/>
              </a:rPr>
              <a:t>определили победителя </a:t>
            </a:r>
            <a:r>
              <a:rPr lang="ru-RU" sz="1800" dirty="0">
                <a:latin typeface="Times New Roman" panose="02020603050405020304" pitchFamily="18" charset="0"/>
                <a:cs typeface="Times New Roman" panose="02020603050405020304" pitchFamily="18" charset="0"/>
              </a:rPr>
              <a:t>торгов и ООО «Ильком» сознательно отказалось от подачи </a:t>
            </a:r>
            <a:r>
              <a:rPr lang="ru-RU" sz="1800" dirty="0" smtClean="0">
                <a:latin typeface="Times New Roman" panose="02020603050405020304" pitchFamily="18" charset="0"/>
                <a:cs typeface="Times New Roman" panose="02020603050405020304" pitchFamily="18" charset="0"/>
              </a:rPr>
              <a:t>ценового предложения </a:t>
            </a:r>
            <a:r>
              <a:rPr lang="ru-RU" sz="1800" dirty="0">
                <a:latin typeface="Times New Roman" panose="02020603050405020304" pitchFamily="18" charset="0"/>
                <a:cs typeface="Times New Roman" panose="02020603050405020304" pitchFamily="18" charset="0"/>
              </a:rPr>
              <a:t>(бойкотировало торги), при условии, что могло поставить товар в </a:t>
            </a:r>
            <a:r>
              <a:rPr lang="ru-RU" sz="1800" dirty="0" smtClean="0">
                <a:latin typeface="Times New Roman" panose="02020603050405020304" pitchFamily="18" charset="0"/>
                <a:cs typeface="Times New Roman" panose="02020603050405020304" pitchFamily="18" charset="0"/>
              </a:rPr>
              <a:t>ГБУЗ «ЧОКБ</a:t>
            </a:r>
            <a:r>
              <a:rPr lang="ru-RU" sz="1800" dirty="0">
                <a:latin typeface="Times New Roman" panose="02020603050405020304" pitchFamily="18" charset="0"/>
                <a:cs typeface="Times New Roman" panose="02020603050405020304" pitchFamily="18" charset="0"/>
              </a:rPr>
              <a:t>» дешевле минимум на миллион рублей, что позволило ООО «Весте» в</a:t>
            </a:r>
          </a:p>
          <a:p>
            <a:pPr marL="109728" indent="0" algn="just">
              <a:buNone/>
            </a:pPr>
            <a:r>
              <a:rPr lang="ru-RU" sz="1800" dirty="0">
                <a:latin typeface="Times New Roman" panose="02020603050405020304" pitchFamily="18" charset="0"/>
                <a:cs typeface="Times New Roman" panose="02020603050405020304" pitchFamily="18" charset="0"/>
              </a:rPr>
              <a:t>последующем заключить контракт с </a:t>
            </a:r>
            <a:r>
              <a:rPr lang="ru-RU" sz="1800" dirty="0" smtClean="0">
                <a:latin typeface="Times New Roman" panose="02020603050405020304" pitchFamily="18" charset="0"/>
                <a:cs typeface="Times New Roman" panose="02020603050405020304" pitchFamily="18" charset="0"/>
              </a:rPr>
              <a:t>заказчиком;</a:t>
            </a:r>
          </a:p>
          <a:p>
            <a:pPr marL="109728" indent="0" algn="just">
              <a:buNone/>
            </a:pPr>
            <a:r>
              <a:rPr lang="ru-RU" sz="1800" dirty="0">
                <a:latin typeface="Times New Roman" panose="02020603050405020304" pitchFamily="18" charset="0"/>
                <a:cs typeface="Times New Roman" panose="02020603050405020304" pitchFamily="18" charset="0"/>
              </a:rPr>
              <a:t>- ООО «Ильком», действуя в интересах ООО «Веста, отказав </a:t>
            </a:r>
            <a:r>
              <a:rPr lang="ru-RU" sz="1800" dirty="0" smtClean="0">
                <a:latin typeface="Times New Roman" panose="02020603050405020304" pitchFamily="18" charset="0"/>
                <a:cs typeface="Times New Roman" panose="02020603050405020304" pitchFamily="18" charset="0"/>
              </a:rPr>
              <a:t>в поставке </a:t>
            </a:r>
            <a:r>
              <a:rPr lang="ru-RU" sz="1800" dirty="0">
                <a:latin typeface="Times New Roman" panose="02020603050405020304" pitchFamily="18" charset="0"/>
                <a:cs typeface="Times New Roman" panose="02020603050405020304" pitchFamily="18" charset="0"/>
              </a:rPr>
              <a:t>товара ООО «Ортосервис» в устной форме, исключил </a:t>
            </a:r>
            <a:r>
              <a:rPr lang="ru-RU" sz="1800" dirty="0" smtClean="0">
                <a:latin typeface="Times New Roman" panose="02020603050405020304" pitchFamily="18" charset="0"/>
                <a:cs typeface="Times New Roman" panose="02020603050405020304" pitchFamily="18" charset="0"/>
              </a:rPr>
              <a:t>возможность указанного </a:t>
            </a:r>
            <a:r>
              <a:rPr lang="ru-RU" sz="1800" dirty="0">
                <a:latin typeface="Times New Roman" panose="02020603050405020304" pitchFamily="18" charset="0"/>
                <a:cs typeface="Times New Roman" panose="02020603050405020304" pitchFamily="18" charset="0"/>
              </a:rPr>
              <a:t>лица участвовать в аукционе, а, соответственно, обеспечил </a:t>
            </a:r>
            <a:r>
              <a:rPr lang="ru-RU" sz="1800" dirty="0" smtClean="0">
                <a:latin typeface="Times New Roman" panose="02020603050405020304" pitchFamily="18" charset="0"/>
                <a:cs typeface="Times New Roman" panose="02020603050405020304" pitchFamily="18" charset="0"/>
              </a:rPr>
              <a:t>заключение контракта </a:t>
            </a:r>
            <a:r>
              <a:rPr lang="ru-RU" sz="1800" dirty="0">
                <a:latin typeface="Times New Roman" panose="02020603050405020304" pitchFamily="18" charset="0"/>
                <a:cs typeface="Times New Roman" panose="02020603050405020304" pitchFamily="18" charset="0"/>
              </a:rPr>
              <a:t>по результатам аукциона с ООО «Веста</a:t>
            </a:r>
            <a:r>
              <a:rPr lang="ru-RU" sz="1800" dirty="0" smtClean="0">
                <a:latin typeface="Times New Roman" panose="02020603050405020304" pitchFamily="18" charset="0"/>
                <a:cs typeface="Times New Roman" panose="02020603050405020304" pitchFamily="18" charset="0"/>
              </a:rPr>
              <a:t>»;</a:t>
            </a:r>
          </a:p>
          <a:p>
            <a:pPr marL="109728" indent="0" algn="just">
              <a:buNone/>
            </a:pPr>
            <a:r>
              <a:rPr lang="ru-RU" sz="1800" dirty="0" smtClean="0">
                <a:latin typeface="Times New Roman" panose="02020603050405020304" pitchFamily="18" charset="0"/>
                <a:cs typeface="Times New Roman" panose="02020603050405020304" pitchFamily="18" charset="0"/>
              </a:rPr>
              <a:t>- наличие переговоров между директорами ООО «Ильком» и ООО «Веста», направленных на заключение и реализацию цели картеля, подтверждено стенограммами телефонных переговоров, полученными от правоохранительных органов.</a:t>
            </a:r>
            <a:endParaRPr lang="ru-RU" sz="18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421196" y="375320"/>
            <a:ext cx="8229600" cy="1066800"/>
          </a:xfrm>
        </p:spPr>
        <p:txBody>
          <a:bodyPr>
            <a:normAutofit fontScale="90000"/>
          </a:bodyPr>
          <a:lstStyle/>
          <a:p>
            <a:pPr algn="ctr"/>
            <a:r>
              <a:rPr lang="ru-RU" sz="3600" b="1" dirty="0">
                <a:solidFill>
                  <a:schemeClr val="tx1"/>
                </a:solidFill>
                <a:latin typeface="Times New Roman" panose="02020603050405020304" pitchFamily="18" charset="0"/>
                <a:cs typeface="Times New Roman" panose="02020603050405020304" pitchFamily="18" charset="0"/>
              </a:rPr>
              <a:t>А76-2714/2022</a:t>
            </a:r>
            <a:r>
              <a:rPr lang="ru-RU" dirty="0"/>
              <a:t/>
            </a:r>
            <a:br>
              <a:rPr lang="ru-RU" dirty="0"/>
            </a:br>
            <a:endParaRPr lang="ru-RU" dirty="0"/>
          </a:p>
        </p:txBody>
      </p:sp>
    </p:spTree>
    <p:extLst>
      <p:ext uri="{BB962C8B-B14F-4D97-AF65-F5344CB8AC3E}">
        <p14:creationId xmlns:p14="http://schemas.microsoft.com/office/powerpoint/2010/main" val="25535010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3466</TotalTime>
  <Words>18660</Words>
  <Application>Microsoft Office PowerPoint</Application>
  <PresentationFormat>Экран (4:3)</PresentationFormat>
  <Paragraphs>1178</Paragraphs>
  <Slides>143</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143</vt:i4>
      </vt:variant>
    </vt:vector>
  </HeadingPairs>
  <TitlesOfParts>
    <vt:vector size="144" baseType="lpstr">
      <vt:lpstr>Городская</vt:lpstr>
      <vt:lpstr>Контроль за соблюдением законодательства о контрактной системе при осуществлении закупок товаров, работ, услуг для обеспечения государственных и муниципальных нужд.  Типичные нарушения. Ответственность за нарушение законодательства о контрактной системе.</vt:lpstr>
      <vt:lpstr>Презентация PowerPoint</vt:lpstr>
      <vt:lpstr>Презентация PowerPoint</vt:lpstr>
      <vt:lpstr>Презентация PowerPoint</vt:lpstr>
      <vt:lpstr>Контроль в сфере закупок,  осуществляемый заказчиком (статья 101 ФЗ № 44)</vt:lpstr>
      <vt:lpstr>Презентация PowerPoint</vt:lpstr>
      <vt:lpstr>Письмо Министерства финансов Российской Федерации  от 13.09.2017 № 24-05-08/59009, Письмо Министерства экономического развития Российской Федерации от 15.12.2016 № Д28и-3287 </vt:lpstr>
      <vt:lpstr>Презентация PowerPoint</vt:lpstr>
      <vt:lpstr>Презентация PowerPoint</vt:lpstr>
      <vt:lpstr>Презентация PowerPoint</vt:lpstr>
      <vt:lpstr>Презентация PowerPoint</vt:lpstr>
      <vt:lpstr>Проблемные вопросы, связанные с взаимодействием антимонопольного органа  и органов ведомственного контроля</vt:lpstr>
      <vt:lpstr>Типичные нарушения, выявляемые в рамках ведомственного контроля в отношении федеральных заказчиков:</vt:lpstr>
      <vt:lpstr>Примеры из административной и судебной практики</vt:lpstr>
      <vt:lpstr>Презентация PowerPoint</vt:lpstr>
      <vt:lpstr>Презентация PowerPoint</vt:lpstr>
      <vt:lpstr>Презентация PowerPoint</vt:lpstr>
      <vt:lpstr>Презентация PowerPoint</vt:lpstr>
      <vt:lpstr>Презентация PowerPoint</vt:lpstr>
      <vt:lpstr>Приказ ФАС России от 13.10.2015 № 955/15 «О координации деятельности центрального аппарата ФАС России и территориальных органов ФАС России при осуществлении контроля в сфере закупок в соответствии с Федеральным законом от 05.04.2013 № 44-ФЗ «О контрактной системе в сфере закупок товаров, работ, услуг для обеспечения государственных и муниципальных нужд», а также при осуществлении полномочий по ведению реестра недобросовестных поставщиков (подрядчиков, исполнителей)» </vt:lpstr>
      <vt:lpstr>Приказ ФАС России от 13.10.2015 № 955/15 «О координации деятельности центрального аппарата ФАС России и территориальных органов ФАС России при осуществлении контроля в сфере закупок в соответствии с Федеральным законом от 05.04.2013 № 44-ФЗ «О контрактной системе в сфере закупок товаров, работ, услуг для обеспечения государственных и муниципальных нужд», а также при осуществлении полномочий по ведению реестра недобросовестных поставщиков (подрядчиков, исполнителей)» </vt:lpstr>
      <vt:lpstr>Презентация PowerPoint</vt:lpstr>
      <vt:lpstr>Формы контроля за соблюдением законодательства о контрактной системе, осуществляемые контрольными органами в сфере закупок</vt:lpstr>
      <vt:lpstr>Проведение плановых проверок (статья 99 ФЗ № 44)</vt:lpstr>
      <vt:lpstr>Осуществление плановой проверки  </vt:lpstr>
      <vt:lpstr>Презентация PowerPoint</vt:lpstr>
      <vt:lpstr>Презентация PowerPoint</vt:lpstr>
      <vt:lpstr>Презентация PowerPoint</vt:lpstr>
      <vt:lpstr>Презентация PowerPoint</vt:lpstr>
      <vt:lpstr>Презентация PowerPoint</vt:lpstr>
      <vt:lpstr>Осуществление плановой проверки  </vt:lpstr>
      <vt:lpstr>Осуществление плановой проверки  </vt:lpstr>
      <vt:lpstr>Осуществление плановой проверки</vt:lpstr>
      <vt:lpstr>Проведение внеплановых проверок  (статья 99 ФЗ № 44)</vt:lpstr>
      <vt:lpstr>Презентация PowerPoint</vt:lpstr>
      <vt:lpstr>Часть 15.1 статьи 99 ФЗ № 44 (исключение)</vt:lpstr>
      <vt:lpstr>Порядок проведения внеплановой проверки</vt:lpstr>
      <vt:lpstr>Права должностных лиц контрольного органа при проведении проверок:</vt:lpstr>
      <vt:lpstr>Обязанности должностных лиц контрольного органа при проведении проверок:</vt:lpstr>
      <vt:lpstr>Права лиц, в отношении которых проводится проверка:</vt:lpstr>
      <vt:lpstr>Обязанности лиц, в отношении которых проводится проверка:</vt:lpstr>
      <vt:lpstr>Воспрепятствование должностным лицам контрольного органа, осуществляющим проверку,  в доступе в помещения и на территории, занимаемые субъектами контроля, для получения информации и документов по закупкам</vt:lpstr>
      <vt:lpstr>Рассмотрение жалоб участников закупок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«Симбиоз» законодательства о защите конкуренции и законодательства о контрактной системе</vt:lpstr>
      <vt:lpstr>Презентация PowerPoint</vt:lpstr>
      <vt:lpstr>ЗАПРЕЩЕНЫ!!!  КАРТЕЛИ  соглашения между хозяйствующими субъектами-конкурентами, то есть между хозяйствующими субъектами, осуществляющими продажу товаров на одном товарном рынке, или между хозяйствующими субъектами, осуществляющими приобретение товаров на одном товарном рынке, если такие соглашения приводят или могут привести к: 1) установлению или поддержанию цен (тарифов), скидок, надбавок (доплат) и (или) наценок; 2) повышению, снижению или поддержанию цен на торгах; 3) разделу товарного рынка по территориальному принципу, объему продажи или покупки товаров, ассортименту реализуемых товаров либо составу продавцов или покупателей (заказчиков); 4) сокращению или прекращению производства товаров; 5) отказу от заключения договоров с определенными продавцами или покупателями (заказчиками).    </vt:lpstr>
      <vt:lpstr>Антиконкуретные соглашения</vt:lpstr>
      <vt:lpstr>Использование общедоступных  источников информации (стандартные источники)</vt:lpstr>
      <vt:lpstr>Презентация PowerPoint</vt:lpstr>
      <vt:lpstr>Презентация PowerPoint</vt:lpstr>
      <vt:lpstr>Презентация PowerPoint</vt:lpstr>
      <vt:lpstr>Использование общедоступных источников информации (нестандартные источники) Просмотр картографических ресурсов со спутниковым отображением карт                   («Google Maps», «Яндекс.Карты», «Google Earth Pro» и т.д.)</vt:lpstr>
      <vt:lpstr>Презентация PowerPoint</vt:lpstr>
      <vt:lpstr>Анализ информации, полученный из сети «Интернет», в том числе из социальных сетей, средств массовой информации, сайтов Дело № 074/01/16-275/2020 (ссылка из Базы решений ФАС России:  https://br.fas.gov.ru/to/chelyabinskoe-ufas-rossii/39c82a10-712e-48ed-b230-4bec6947f1c2/) Ответчики: Комитет дорожного хозяйства города Челябинска, ООО «ЧелябинскСвязьИнвест», ООО «УДС» Нарушение: статья 16 Закона о защите конкуренции</vt:lpstr>
      <vt:lpstr>Презентация PowerPoint</vt:lpstr>
      <vt:lpstr>Презентация PowerPoint</vt:lpstr>
      <vt:lpstr>Презентация PowerPoint</vt:lpstr>
      <vt:lpstr>Дело № 18-07/18 (ссылка из Базы решений ФАС России:  https://br.fas.gov.ru/cases/ac38a16a-a318-4c57-b753-71e78f68163d/) Ответчики: МУ КГО «Управление строительства» и ООО «Флагман» Нарушение: пункт 4 статьи 16 Закона о защите конкуренции - муниципальный контракт № 231-18 на выполнение подрядной организацией комплекса мероприятий по капитальному ремонту объекта: «Фонтан на площади Славы г. Копейска» от 06.08.2018» заключен без проведения конкурентных процедур. </vt:lpstr>
      <vt:lpstr>Презентация PowerPoint</vt:lpstr>
      <vt:lpstr>Презентация PowerPoint</vt:lpstr>
      <vt:lpstr>Презентация PowerPoint</vt:lpstr>
      <vt:lpstr>Презентация PowerPoint</vt:lpstr>
      <vt:lpstr>Презентация PowerPoint</vt:lpstr>
      <vt:lpstr>Использование информации, представленной операторами электронных площадок</vt:lpstr>
      <vt:lpstr>Презентация PowerPoint</vt:lpstr>
      <vt:lpstr>Презентация PowerPoint</vt:lpstr>
      <vt:lpstr>Презентация PowerPoint</vt:lpstr>
      <vt:lpstr>Презентация PowerPoint</vt:lpstr>
      <vt:lpstr>Презентация PowerPoint</vt:lpstr>
      <vt:lpstr>По результатам проведения 12 внеплановых проверок  Челябинским УФАС России в апреле 2022 года возбуждены дела по признакам нарушения пункта 2 части 1 статьи 11 Закона о защите конкуренции</vt:lpstr>
      <vt:lpstr>Признаки заключения картелей  по рассматриваемым делам:</vt:lpstr>
      <vt:lpstr>Ссылки на карточки дел, содержащие процессуальные документы, в Базе решений ФАС России: </vt:lpstr>
      <vt:lpstr>Презентация PowerPoint</vt:lpstr>
      <vt:lpstr>А76-20378/2021 Истец: ООО «Здравпоставка» Нарушение: пункта 2 части 1 статьи 11 Закона о защите конкуренции  </vt:lpstr>
      <vt:lpstr>А76-12761/2021 и А76-12508/2021</vt:lpstr>
      <vt:lpstr>А76-2714/2022 </vt:lpstr>
      <vt:lpstr>Презентация PowerPoint</vt:lpstr>
      <vt:lpstr>Презентация PowerPoint</vt:lpstr>
      <vt:lpstr>Презентация PowerPoint</vt:lpstr>
      <vt:lpstr>Презентация PowerPoint</vt:lpstr>
      <vt:lpstr>Презентация PowerPoint</vt:lpstr>
      <vt:lpstr>Нарушение порядка приемки товаров, работ, услуг как часть исполнения антиконкурентного соглашения между сторонами контракта</vt:lpstr>
      <vt:lpstr>Поводами к возбуждению дела об административном правонарушении являются:</vt:lpstr>
      <vt:lpstr>Субъекты административных правонарушений</vt:lpstr>
      <vt:lpstr>Каким документом может быть возбуждено дело об административном правонарушении?</vt:lpstr>
      <vt:lpstr>Что должен содержать протокол (постановление)?</vt:lpstr>
      <vt:lpstr>Каким документом возбужденное дело передаётся на рассмотрение уполномоченному лицу?</vt:lpstr>
      <vt:lpstr>Каким документом завершается рассмотрение дела об административном правонарушении???</vt:lpstr>
      <vt:lpstr>Проблемные сферы закупок</vt:lpstr>
      <vt:lpstr>Нарушения законодательства о контрактной системе можно условно разделить на следующие блоки:</vt:lpstr>
      <vt:lpstr>Презентация PowerPoint</vt:lpstr>
      <vt:lpstr>Презентация PowerPoint</vt:lpstr>
      <vt:lpstr>Постановление Президиума Верховного суда Российской Федерации от 24.03.2016 № 7</vt:lpstr>
      <vt:lpstr>Медицинская помощь в экстренной форме либо в оказании медицинской помощи в неотложной форме </vt:lpstr>
      <vt:lpstr>Федеральный закон от 21.12.1994 N 68-ФЗ «О защите населения и территорий от чрезвычайных ситуаций природного и техногенного характера» </vt:lpstr>
      <vt:lpstr>Закупка у единственного поставщика (подрядчика, исполнителя) по пункту 9 части 1 статьи 93 ФЗ № 44 с нарушением законодательства о контрактной системе</vt:lpstr>
      <vt:lpstr>Закупка у единственного поставщика (подрядчика, исполнителя) по пункту 6 части 1 статьи 93 ФЗ № 44 с нарушением законодательства о контрактной системе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Пример (ч. 1 ст. 7.32 КоАП РФ) </vt:lpstr>
      <vt:lpstr>Пример (ч. 4 ст. 7.32 КоАП РФ) </vt:lpstr>
      <vt:lpstr>Презентация PowerPoint</vt:lpstr>
      <vt:lpstr>Презентация PowerPoint</vt:lpstr>
      <vt:lpstr>  Пример (ч. 7 ст. 7.32 КоАП РФ)   </vt:lpstr>
      <vt:lpstr>Презентация PowerPoint</vt:lpstr>
      <vt:lpstr>Статья 7.32.5 КоАП РФ</vt:lpstr>
      <vt:lpstr>СПАСИБО ЗА ВНИМАНИЕ!!!!</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Евгения</dc:creator>
  <cp:lastModifiedBy>Пользователь Windows</cp:lastModifiedBy>
  <cp:revision>418</cp:revision>
  <cp:lastPrinted>2017-10-12T02:46:46Z</cp:lastPrinted>
  <dcterms:created xsi:type="dcterms:W3CDTF">2017-05-22T15:20:57Z</dcterms:created>
  <dcterms:modified xsi:type="dcterms:W3CDTF">2022-10-17T03:53:23Z</dcterms:modified>
</cp:coreProperties>
</file>