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7"/>
  </p:notesMasterIdLst>
  <p:sldIdLst>
    <p:sldId id="256" r:id="rId2"/>
    <p:sldId id="365" r:id="rId3"/>
    <p:sldId id="366" r:id="rId4"/>
    <p:sldId id="377" r:id="rId5"/>
    <p:sldId id="378" r:id="rId6"/>
    <p:sldId id="257" r:id="rId7"/>
    <p:sldId id="259" r:id="rId8"/>
    <p:sldId id="260" r:id="rId9"/>
    <p:sldId id="261" r:id="rId10"/>
    <p:sldId id="262" r:id="rId11"/>
    <p:sldId id="263" r:id="rId12"/>
    <p:sldId id="264" r:id="rId13"/>
    <p:sldId id="265" r:id="rId14"/>
    <p:sldId id="266" r:id="rId15"/>
    <p:sldId id="267" r:id="rId16"/>
    <p:sldId id="360" r:id="rId17"/>
    <p:sldId id="361" r:id="rId18"/>
    <p:sldId id="362" r:id="rId19"/>
    <p:sldId id="357" r:id="rId20"/>
    <p:sldId id="358" r:id="rId21"/>
    <p:sldId id="359" r:id="rId22"/>
    <p:sldId id="363" r:id="rId23"/>
    <p:sldId id="364" r:id="rId24"/>
    <p:sldId id="379" r:id="rId25"/>
    <p:sldId id="380"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381" r:id="rId54"/>
    <p:sldId id="382" r:id="rId55"/>
    <p:sldId id="383"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67" r:id="rId72"/>
    <p:sldId id="322" r:id="rId73"/>
    <p:sldId id="368" r:id="rId74"/>
    <p:sldId id="323" r:id="rId75"/>
    <p:sldId id="329" r:id="rId76"/>
    <p:sldId id="369" r:id="rId77"/>
    <p:sldId id="370" r:id="rId78"/>
    <p:sldId id="324" r:id="rId79"/>
    <p:sldId id="325" r:id="rId80"/>
    <p:sldId id="326" r:id="rId81"/>
    <p:sldId id="327" r:id="rId82"/>
    <p:sldId id="371" r:id="rId83"/>
    <p:sldId id="375" r:id="rId84"/>
    <p:sldId id="376" r:id="rId85"/>
    <p:sldId id="311" r:id="rId86"/>
    <p:sldId id="373" r:id="rId87"/>
    <p:sldId id="312" r:id="rId88"/>
    <p:sldId id="313" r:id="rId89"/>
    <p:sldId id="314" r:id="rId90"/>
    <p:sldId id="315" r:id="rId91"/>
    <p:sldId id="316" r:id="rId92"/>
    <p:sldId id="317" r:id="rId93"/>
    <p:sldId id="318" r:id="rId94"/>
    <p:sldId id="319" r:id="rId95"/>
    <p:sldId id="320" r:id="rId96"/>
    <p:sldId id="268" r:id="rId97"/>
    <p:sldId id="321" r:id="rId98"/>
    <p:sldId id="385" r:id="rId99"/>
    <p:sldId id="386" r:id="rId100"/>
    <p:sldId id="330" r:id="rId101"/>
    <p:sldId id="331" r:id="rId102"/>
    <p:sldId id="332" r:id="rId103"/>
    <p:sldId id="333" r:id="rId104"/>
    <p:sldId id="372" r:id="rId105"/>
    <p:sldId id="334" r:id="rId106"/>
    <p:sldId id="335" r:id="rId107"/>
    <p:sldId id="336" r:id="rId108"/>
    <p:sldId id="337" r:id="rId109"/>
    <p:sldId id="338" r:id="rId110"/>
    <p:sldId id="339" r:id="rId111"/>
    <p:sldId id="340" r:id="rId112"/>
    <p:sldId id="341" r:id="rId113"/>
    <p:sldId id="342" r:id="rId114"/>
    <p:sldId id="343" r:id="rId115"/>
    <p:sldId id="344" r:id="rId116"/>
    <p:sldId id="345" r:id="rId117"/>
    <p:sldId id="346" r:id="rId118"/>
    <p:sldId id="347" r:id="rId119"/>
    <p:sldId id="348" r:id="rId120"/>
    <p:sldId id="349" r:id="rId121"/>
    <p:sldId id="350" r:id="rId122"/>
    <p:sldId id="351" r:id="rId123"/>
    <p:sldId id="352" r:id="rId124"/>
    <p:sldId id="353" r:id="rId125"/>
    <p:sldId id="384" r:id="rId12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00" autoAdjust="0"/>
  </p:normalViewPr>
  <p:slideViewPr>
    <p:cSldViewPr snapToGrid="0" snapToObjects="1">
      <p:cViewPr varScale="1">
        <p:scale>
          <a:sx n="49" d="100"/>
          <a:sy n="49" d="100"/>
        </p:scale>
        <p:origin x="34" y="1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43815-EA3D-4453-948D-237750260B00}"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ru-RU"/>
        </a:p>
      </dgm:t>
    </dgm:pt>
    <dgm:pt modelId="{58A0787F-041C-434C-B6AE-EAF0AC802919}">
      <dgm:prSet phldrT="[Текст]"/>
      <dgm:spPr/>
      <dgm:t>
        <a:bodyPr/>
        <a:lstStyle/>
        <a:p>
          <a:r>
            <a:rPr lang="ru-RU" dirty="0" smtClean="0">
              <a:solidFill>
                <a:schemeClr val="tx1"/>
              </a:solidFill>
              <a:latin typeface="Times New Roman" pitchFamily="18" charset="0"/>
              <a:cs typeface="Times New Roman" pitchFamily="18" charset="0"/>
            </a:rPr>
            <a:t>1</a:t>
          </a:r>
          <a:endParaRPr lang="ru-RU" dirty="0">
            <a:solidFill>
              <a:schemeClr val="tx1"/>
            </a:solidFill>
            <a:latin typeface="Times New Roman" pitchFamily="18" charset="0"/>
            <a:cs typeface="Times New Roman" pitchFamily="18" charset="0"/>
          </a:endParaRPr>
        </a:p>
      </dgm:t>
    </dgm:pt>
    <dgm:pt modelId="{FC3D2F3F-0052-451D-807F-EA00C7621AC2}" type="parTrans" cxnId="{49BEC933-BA7B-4D7F-8499-F5D8F509536A}">
      <dgm:prSet/>
      <dgm:spPr/>
      <dgm:t>
        <a:bodyPr/>
        <a:lstStyle/>
        <a:p>
          <a:endParaRPr lang="ru-RU"/>
        </a:p>
      </dgm:t>
    </dgm:pt>
    <dgm:pt modelId="{3DE4014D-3A72-4900-9F0F-8BE591243864}" type="sibTrans" cxnId="{49BEC933-BA7B-4D7F-8499-F5D8F509536A}">
      <dgm:prSet/>
      <dgm:spPr/>
      <dgm:t>
        <a:bodyPr/>
        <a:lstStyle/>
        <a:p>
          <a:endParaRPr lang="ru-RU"/>
        </a:p>
      </dgm:t>
    </dgm:pt>
    <dgm:pt modelId="{CD382385-8398-4D53-B883-9D9A6E8CDCA5}">
      <dgm:prSet phldrT="[Текст]" custT="1"/>
      <dgm:spPr/>
      <dgm:t>
        <a:bodyPr/>
        <a:lstStyle/>
        <a:p>
          <a:pPr algn="just"/>
          <a:r>
            <a:rPr lang="ru-RU" sz="2400" dirty="0" smtClean="0">
              <a:latin typeface="Times New Roman" pitchFamily="18" charset="0"/>
              <a:cs typeface="Times New Roman" pitchFamily="18" charset="0"/>
            </a:rPr>
            <a:t>Посредством создания специального (самостоятельного) структурного подразделения</a:t>
          </a:r>
          <a:endParaRPr lang="ru-RU" sz="2400" dirty="0">
            <a:latin typeface="Times New Roman" pitchFamily="18" charset="0"/>
            <a:cs typeface="Times New Roman" pitchFamily="18" charset="0"/>
          </a:endParaRPr>
        </a:p>
      </dgm:t>
    </dgm:pt>
    <dgm:pt modelId="{69F107E9-D55E-45CE-ADDD-B0E9F0E55EA8}" type="parTrans" cxnId="{8AEE4ABF-AC37-4D03-B422-F5953E45404C}">
      <dgm:prSet/>
      <dgm:spPr/>
      <dgm:t>
        <a:bodyPr/>
        <a:lstStyle/>
        <a:p>
          <a:endParaRPr lang="ru-RU"/>
        </a:p>
      </dgm:t>
    </dgm:pt>
    <dgm:pt modelId="{6FFBCFAA-878F-44D4-8172-F2BE3BF43AD4}" type="sibTrans" cxnId="{8AEE4ABF-AC37-4D03-B422-F5953E45404C}">
      <dgm:prSet/>
      <dgm:spPr/>
      <dgm:t>
        <a:bodyPr/>
        <a:lstStyle/>
        <a:p>
          <a:endParaRPr lang="ru-RU"/>
        </a:p>
      </dgm:t>
    </dgm:pt>
    <dgm:pt modelId="{D20ECE45-1F55-4714-A364-6279EE2FE445}">
      <dgm:prSet phldrT="[Текст]"/>
      <dgm:spPr/>
      <dgm:t>
        <a:bodyPr/>
        <a:lstStyle/>
        <a:p>
          <a:r>
            <a:rPr lang="ru-RU" dirty="0" smtClean="0">
              <a:solidFill>
                <a:schemeClr val="tx1"/>
              </a:solidFill>
              <a:latin typeface="Times New Roman" pitchFamily="18" charset="0"/>
              <a:cs typeface="Times New Roman" pitchFamily="18" charset="0"/>
            </a:rPr>
            <a:t>2</a:t>
          </a:r>
          <a:endParaRPr lang="ru-RU" dirty="0">
            <a:solidFill>
              <a:schemeClr val="tx1"/>
            </a:solidFill>
            <a:latin typeface="Times New Roman" pitchFamily="18" charset="0"/>
            <a:cs typeface="Times New Roman" pitchFamily="18" charset="0"/>
          </a:endParaRPr>
        </a:p>
      </dgm:t>
    </dgm:pt>
    <dgm:pt modelId="{2E0DFB48-2A13-4794-BC2C-01274E63E95B}" type="parTrans" cxnId="{7BF525D3-67E4-4A77-9088-A40B8E5E89CD}">
      <dgm:prSet/>
      <dgm:spPr/>
      <dgm:t>
        <a:bodyPr/>
        <a:lstStyle/>
        <a:p>
          <a:endParaRPr lang="ru-RU"/>
        </a:p>
      </dgm:t>
    </dgm:pt>
    <dgm:pt modelId="{147FE0AE-0FD3-4C84-97A7-5ADB179E9B4A}" type="sibTrans" cxnId="{7BF525D3-67E4-4A77-9088-A40B8E5E89CD}">
      <dgm:prSet/>
      <dgm:spPr/>
      <dgm:t>
        <a:bodyPr/>
        <a:lstStyle/>
        <a:p>
          <a:endParaRPr lang="ru-RU"/>
        </a:p>
      </dgm:t>
    </dgm:pt>
    <dgm:pt modelId="{DA71CEF3-9F45-44F2-B339-97DDBEDB6443}">
      <dgm:prSet phldrT="[Текст]" custT="1"/>
      <dgm:spPr/>
      <dgm:t>
        <a:bodyPr/>
        <a:lstStyle/>
        <a:p>
          <a:pPr algn="just"/>
          <a:r>
            <a:rPr lang="ru-RU" sz="2400" dirty="0" smtClean="0">
              <a:latin typeface="Times New Roman" pitchFamily="18" charset="0"/>
              <a:cs typeface="Times New Roman" pitchFamily="18" charset="0"/>
            </a:rPr>
            <a:t>Посредством создания постоянно действующего органа без создания структурного подразделения (утвердить постоянный состав сотрудников</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выполняющих функции контрактной службы)</a:t>
          </a:r>
          <a:endParaRPr lang="ru-RU" sz="2400" dirty="0">
            <a:latin typeface="Times New Roman" pitchFamily="18" charset="0"/>
            <a:cs typeface="Times New Roman" pitchFamily="18" charset="0"/>
          </a:endParaRPr>
        </a:p>
      </dgm:t>
    </dgm:pt>
    <dgm:pt modelId="{FEC1B854-2A53-4F3C-9BE4-1A1E5BA4A0D2}" type="parTrans" cxnId="{8CD632C0-3221-4902-8088-2C343B67888B}">
      <dgm:prSet/>
      <dgm:spPr/>
      <dgm:t>
        <a:bodyPr/>
        <a:lstStyle/>
        <a:p>
          <a:endParaRPr lang="ru-RU"/>
        </a:p>
      </dgm:t>
    </dgm:pt>
    <dgm:pt modelId="{9E1DB8C6-6119-46F7-8F9A-04E5C3E414A0}" type="sibTrans" cxnId="{8CD632C0-3221-4902-8088-2C343B67888B}">
      <dgm:prSet/>
      <dgm:spPr/>
      <dgm:t>
        <a:bodyPr/>
        <a:lstStyle/>
        <a:p>
          <a:endParaRPr lang="ru-RU"/>
        </a:p>
      </dgm:t>
    </dgm:pt>
    <dgm:pt modelId="{EEEB148F-C1EC-478D-A284-52AA2C3BD4E0}">
      <dgm:prSet phldrT="[Текст]"/>
      <dgm:spPr/>
      <dgm:t>
        <a:bodyPr/>
        <a:lstStyle/>
        <a:p>
          <a:r>
            <a:rPr lang="ru-RU" dirty="0" smtClean="0">
              <a:solidFill>
                <a:schemeClr val="tx1"/>
              </a:solidFill>
              <a:latin typeface="Times New Roman" pitchFamily="18" charset="0"/>
              <a:cs typeface="Times New Roman" pitchFamily="18" charset="0"/>
            </a:rPr>
            <a:t>3</a:t>
          </a:r>
          <a:endParaRPr lang="ru-RU" dirty="0">
            <a:solidFill>
              <a:schemeClr val="tx1"/>
            </a:solidFill>
            <a:latin typeface="Times New Roman" pitchFamily="18" charset="0"/>
            <a:cs typeface="Times New Roman" pitchFamily="18" charset="0"/>
          </a:endParaRPr>
        </a:p>
      </dgm:t>
    </dgm:pt>
    <dgm:pt modelId="{309E2849-EEA4-4355-AA32-14C75D8C727C}" type="parTrans" cxnId="{63D37E17-4941-42D5-90FD-18E56AF67A0E}">
      <dgm:prSet/>
      <dgm:spPr/>
      <dgm:t>
        <a:bodyPr/>
        <a:lstStyle/>
        <a:p>
          <a:endParaRPr lang="ru-RU"/>
        </a:p>
      </dgm:t>
    </dgm:pt>
    <dgm:pt modelId="{A8F5BE37-7126-416A-B839-1EF7FB34BA03}" type="sibTrans" cxnId="{63D37E17-4941-42D5-90FD-18E56AF67A0E}">
      <dgm:prSet/>
      <dgm:spPr/>
      <dgm:t>
        <a:bodyPr/>
        <a:lstStyle/>
        <a:p>
          <a:endParaRPr lang="ru-RU"/>
        </a:p>
      </dgm:t>
    </dgm:pt>
    <dgm:pt modelId="{83671A61-B57E-4814-ABFB-52A4374657F2}">
      <dgm:prSet phldrT="[Текст]" custT="1"/>
      <dgm:spPr/>
      <dgm:t>
        <a:bodyPr/>
        <a:lstStyle/>
        <a:p>
          <a:pPr algn="just"/>
          <a:r>
            <a:rPr lang="ru-RU" sz="2400" dirty="0" smtClean="0">
              <a:latin typeface="Times New Roman" pitchFamily="18" charset="0"/>
              <a:cs typeface="Times New Roman" pitchFamily="18" charset="0"/>
            </a:rPr>
            <a:t>Смешанная форма – специальное (самостоятельное) структурное подразделение + сотрудники других подразделений</a:t>
          </a:r>
          <a:endParaRPr lang="ru-RU" sz="2400" dirty="0">
            <a:latin typeface="Times New Roman" pitchFamily="18" charset="0"/>
            <a:cs typeface="Times New Roman" pitchFamily="18" charset="0"/>
          </a:endParaRPr>
        </a:p>
      </dgm:t>
    </dgm:pt>
    <dgm:pt modelId="{95458C54-A97C-41C3-844E-4873102FC4C0}" type="parTrans" cxnId="{F19043AE-BF41-4EDF-A4F5-A8369849E8AA}">
      <dgm:prSet/>
      <dgm:spPr/>
      <dgm:t>
        <a:bodyPr/>
        <a:lstStyle/>
        <a:p>
          <a:endParaRPr lang="ru-RU"/>
        </a:p>
      </dgm:t>
    </dgm:pt>
    <dgm:pt modelId="{F51DB3CD-E344-4A25-8BED-10BA342DE748}" type="sibTrans" cxnId="{F19043AE-BF41-4EDF-A4F5-A8369849E8AA}">
      <dgm:prSet/>
      <dgm:spPr/>
      <dgm:t>
        <a:bodyPr/>
        <a:lstStyle/>
        <a:p>
          <a:endParaRPr lang="ru-RU"/>
        </a:p>
      </dgm:t>
    </dgm:pt>
    <dgm:pt modelId="{BCF5BD92-8795-40FB-BE61-B0EAC6430DC8}" type="pres">
      <dgm:prSet presAssocID="{DCA43815-EA3D-4453-948D-237750260B00}" presName="linearFlow" presStyleCnt="0">
        <dgm:presLayoutVars>
          <dgm:dir/>
          <dgm:animLvl val="lvl"/>
          <dgm:resizeHandles val="exact"/>
        </dgm:presLayoutVars>
      </dgm:prSet>
      <dgm:spPr/>
      <dgm:t>
        <a:bodyPr/>
        <a:lstStyle/>
        <a:p>
          <a:endParaRPr lang="ru-RU"/>
        </a:p>
      </dgm:t>
    </dgm:pt>
    <dgm:pt modelId="{F04C0EBA-05B4-47E8-B3F9-8B3C4DFC56A4}" type="pres">
      <dgm:prSet presAssocID="{58A0787F-041C-434C-B6AE-EAF0AC802919}" presName="composite" presStyleCnt="0"/>
      <dgm:spPr/>
    </dgm:pt>
    <dgm:pt modelId="{12C51D86-7B1A-49FE-B73B-E44EB2CE9AF9}" type="pres">
      <dgm:prSet presAssocID="{58A0787F-041C-434C-B6AE-EAF0AC802919}" presName="parentText" presStyleLbl="alignNode1" presStyleIdx="0" presStyleCnt="3">
        <dgm:presLayoutVars>
          <dgm:chMax val="1"/>
          <dgm:bulletEnabled val="1"/>
        </dgm:presLayoutVars>
      </dgm:prSet>
      <dgm:spPr/>
      <dgm:t>
        <a:bodyPr/>
        <a:lstStyle/>
        <a:p>
          <a:endParaRPr lang="ru-RU"/>
        </a:p>
      </dgm:t>
    </dgm:pt>
    <dgm:pt modelId="{E5677D11-A4F7-4732-AEEB-55DABC0E38E1}" type="pres">
      <dgm:prSet presAssocID="{58A0787F-041C-434C-B6AE-EAF0AC802919}" presName="descendantText" presStyleLbl="alignAcc1" presStyleIdx="0" presStyleCnt="3">
        <dgm:presLayoutVars>
          <dgm:bulletEnabled val="1"/>
        </dgm:presLayoutVars>
      </dgm:prSet>
      <dgm:spPr/>
      <dgm:t>
        <a:bodyPr/>
        <a:lstStyle/>
        <a:p>
          <a:endParaRPr lang="ru-RU"/>
        </a:p>
      </dgm:t>
    </dgm:pt>
    <dgm:pt modelId="{ECAC08F8-BA71-4EF5-81F5-392B1657B8EC}" type="pres">
      <dgm:prSet presAssocID="{3DE4014D-3A72-4900-9F0F-8BE591243864}" presName="sp" presStyleCnt="0"/>
      <dgm:spPr/>
    </dgm:pt>
    <dgm:pt modelId="{4BDCF6E0-27C7-4099-952E-3DB2448CB885}" type="pres">
      <dgm:prSet presAssocID="{D20ECE45-1F55-4714-A364-6279EE2FE445}" presName="composite" presStyleCnt="0"/>
      <dgm:spPr/>
    </dgm:pt>
    <dgm:pt modelId="{EB73BED6-E340-445B-9F97-BF5F9BF7B399}" type="pres">
      <dgm:prSet presAssocID="{D20ECE45-1F55-4714-A364-6279EE2FE445}" presName="parentText" presStyleLbl="alignNode1" presStyleIdx="1" presStyleCnt="3">
        <dgm:presLayoutVars>
          <dgm:chMax val="1"/>
          <dgm:bulletEnabled val="1"/>
        </dgm:presLayoutVars>
      </dgm:prSet>
      <dgm:spPr/>
      <dgm:t>
        <a:bodyPr/>
        <a:lstStyle/>
        <a:p>
          <a:endParaRPr lang="ru-RU"/>
        </a:p>
      </dgm:t>
    </dgm:pt>
    <dgm:pt modelId="{F53B5FEC-837E-49AB-A77F-439568882A4C}" type="pres">
      <dgm:prSet presAssocID="{D20ECE45-1F55-4714-A364-6279EE2FE445}" presName="descendantText" presStyleLbl="alignAcc1" presStyleIdx="1" presStyleCnt="3">
        <dgm:presLayoutVars>
          <dgm:bulletEnabled val="1"/>
        </dgm:presLayoutVars>
      </dgm:prSet>
      <dgm:spPr/>
      <dgm:t>
        <a:bodyPr/>
        <a:lstStyle/>
        <a:p>
          <a:endParaRPr lang="ru-RU"/>
        </a:p>
      </dgm:t>
    </dgm:pt>
    <dgm:pt modelId="{5A5ED602-701F-4ECD-90A9-60EBF41EAEDF}" type="pres">
      <dgm:prSet presAssocID="{147FE0AE-0FD3-4C84-97A7-5ADB179E9B4A}" presName="sp" presStyleCnt="0"/>
      <dgm:spPr/>
    </dgm:pt>
    <dgm:pt modelId="{ED24AF2D-5993-4F8F-AEAD-09D6FABAE638}" type="pres">
      <dgm:prSet presAssocID="{EEEB148F-C1EC-478D-A284-52AA2C3BD4E0}" presName="composite" presStyleCnt="0"/>
      <dgm:spPr/>
    </dgm:pt>
    <dgm:pt modelId="{6F9AE5A5-3040-40F5-B8C8-6ADDC1D76687}" type="pres">
      <dgm:prSet presAssocID="{EEEB148F-C1EC-478D-A284-52AA2C3BD4E0}" presName="parentText" presStyleLbl="alignNode1" presStyleIdx="2" presStyleCnt="3">
        <dgm:presLayoutVars>
          <dgm:chMax val="1"/>
          <dgm:bulletEnabled val="1"/>
        </dgm:presLayoutVars>
      </dgm:prSet>
      <dgm:spPr/>
      <dgm:t>
        <a:bodyPr/>
        <a:lstStyle/>
        <a:p>
          <a:endParaRPr lang="ru-RU"/>
        </a:p>
      </dgm:t>
    </dgm:pt>
    <dgm:pt modelId="{943AA8D8-A426-465A-8474-D8CC1E10F31E}" type="pres">
      <dgm:prSet presAssocID="{EEEB148F-C1EC-478D-A284-52AA2C3BD4E0}" presName="descendantText" presStyleLbl="alignAcc1" presStyleIdx="2" presStyleCnt="3">
        <dgm:presLayoutVars>
          <dgm:bulletEnabled val="1"/>
        </dgm:presLayoutVars>
      </dgm:prSet>
      <dgm:spPr/>
      <dgm:t>
        <a:bodyPr/>
        <a:lstStyle/>
        <a:p>
          <a:endParaRPr lang="ru-RU"/>
        </a:p>
      </dgm:t>
    </dgm:pt>
  </dgm:ptLst>
  <dgm:cxnLst>
    <dgm:cxn modelId="{F24ACBD9-C6C0-4E09-A39A-4AE6E415384B}" type="presOf" srcId="{83671A61-B57E-4814-ABFB-52A4374657F2}" destId="{943AA8D8-A426-465A-8474-D8CC1E10F31E}" srcOrd="0" destOrd="0" presId="urn:microsoft.com/office/officeart/2005/8/layout/chevron2"/>
    <dgm:cxn modelId="{F19043AE-BF41-4EDF-A4F5-A8369849E8AA}" srcId="{EEEB148F-C1EC-478D-A284-52AA2C3BD4E0}" destId="{83671A61-B57E-4814-ABFB-52A4374657F2}" srcOrd="0" destOrd="0" parTransId="{95458C54-A97C-41C3-844E-4873102FC4C0}" sibTransId="{F51DB3CD-E344-4A25-8BED-10BA342DE748}"/>
    <dgm:cxn modelId="{06E4CCCA-DE26-40FA-8F9E-7C58AAF492C2}" type="presOf" srcId="{EEEB148F-C1EC-478D-A284-52AA2C3BD4E0}" destId="{6F9AE5A5-3040-40F5-B8C8-6ADDC1D76687}" srcOrd="0" destOrd="0" presId="urn:microsoft.com/office/officeart/2005/8/layout/chevron2"/>
    <dgm:cxn modelId="{49BEC933-BA7B-4D7F-8499-F5D8F509536A}" srcId="{DCA43815-EA3D-4453-948D-237750260B00}" destId="{58A0787F-041C-434C-B6AE-EAF0AC802919}" srcOrd="0" destOrd="0" parTransId="{FC3D2F3F-0052-451D-807F-EA00C7621AC2}" sibTransId="{3DE4014D-3A72-4900-9F0F-8BE591243864}"/>
    <dgm:cxn modelId="{D6180F52-1A61-4629-9776-5E6E3A1DEC53}" type="presOf" srcId="{D20ECE45-1F55-4714-A364-6279EE2FE445}" destId="{EB73BED6-E340-445B-9F97-BF5F9BF7B399}" srcOrd="0" destOrd="0" presId="urn:microsoft.com/office/officeart/2005/8/layout/chevron2"/>
    <dgm:cxn modelId="{1461B423-C350-49C9-915D-FA6FC333233B}" type="presOf" srcId="{CD382385-8398-4D53-B883-9D9A6E8CDCA5}" destId="{E5677D11-A4F7-4732-AEEB-55DABC0E38E1}" srcOrd="0" destOrd="0" presId="urn:microsoft.com/office/officeart/2005/8/layout/chevron2"/>
    <dgm:cxn modelId="{7BF525D3-67E4-4A77-9088-A40B8E5E89CD}" srcId="{DCA43815-EA3D-4453-948D-237750260B00}" destId="{D20ECE45-1F55-4714-A364-6279EE2FE445}" srcOrd="1" destOrd="0" parTransId="{2E0DFB48-2A13-4794-BC2C-01274E63E95B}" sibTransId="{147FE0AE-0FD3-4C84-97A7-5ADB179E9B4A}"/>
    <dgm:cxn modelId="{8CD632C0-3221-4902-8088-2C343B67888B}" srcId="{D20ECE45-1F55-4714-A364-6279EE2FE445}" destId="{DA71CEF3-9F45-44F2-B339-97DDBEDB6443}" srcOrd="0" destOrd="0" parTransId="{FEC1B854-2A53-4F3C-9BE4-1A1E5BA4A0D2}" sibTransId="{9E1DB8C6-6119-46F7-8F9A-04E5C3E414A0}"/>
    <dgm:cxn modelId="{17D3B0B0-B2EC-4A9E-A3B4-93D46931D8FA}" type="presOf" srcId="{58A0787F-041C-434C-B6AE-EAF0AC802919}" destId="{12C51D86-7B1A-49FE-B73B-E44EB2CE9AF9}" srcOrd="0" destOrd="0" presId="urn:microsoft.com/office/officeart/2005/8/layout/chevron2"/>
    <dgm:cxn modelId="{8AEE4ABF-AC37-4D03-B422-F5953E45404C}" srcId="{58A0787F-041C-434C-B6AE-EAF0AC802919}" destId="{CD382385-8398-4D53-B883-9D9A6E8CDCA5}" srcOrd="0" destOrd="0" parTransId="{69F107E9-D55E-45CE-ADDD-B0E9F0E55EA8}" sibTransId="{6FFBCFAA-878F-44D4-8172-F2BE3BF43AD4}"/>
    <dgm:cxn modelId="{4FF54B59-19C8-4F47-B456-4E0D0EA4FF5A}" type="presOf" srcId="{DA71CEF3-9F45-44F2-B339-97DDBEDB6443}" destId="{F53B5FEC-837E-49AB-A77F-439568882A4C}" srcOrd="0" destOrd="0" presId="urn:microsoft.com/office/officeart/2005/8/layout/chevron2"/>
    <dgm:cxn modelId="{63D37E17-4941-42D5-90FD-18E56AF67A0E}" srcId="{DCA43815-EA3D-4453-948D-237750260B00}" destId="{EEEB148F-C1EC-478D-A284-52AA2C3BD4E0}" srcOrd="2" destOrd="0" parTransId="{309E2849-EEA4-4355-AA32-14C75D8C727C}" sibTransId="{A8F5BE37-7126-416A-B839-1EF7FB34BA03}"/>
    <dgm:cxn modelId="{CC7FFD21-6C07-46B0-99A8-221E16D2B2D9}" type="presOf" srcId="{DCA43815-EA3D-4453-948D-237750260B00}" destId="{BCF5BD92-8795-40FB-BE61-B0EAC6430DC8}" srcOrd="0" destOrd="0" presId="urn:microsoft.com/office/officeart/2005/8/layout/chevron2"/>
    <dgm:cxn modelId="{7686415D-5109-47A5-AAF2-EB6330370D48}" type="presParOf" srcId="{BCF5BD92-8795-40FB-BE61-B0EAC6430DC8}" destId="{F04C0EBA-05B4-47E8-B3F9-8B3C4DFC56A4}" srcOrd="0" destOrd="0" presId="urn:microsoft.com/office/officeart/2005/8/layout/chevron2"/>
    <dgm:cxn modelId="{D623490E-C085-4368-AEAC-E4EA4B490FF9}" type="presParOf" srcId="{F04C0EBA-05B4-47E8-B3F9-8B3C4DFC56A4}" destId="{12C51D86-7B1A-49FE-B73B-E44EB2CE9AF9}" srcOrd="0" destOrd="0" presId="urn:microsoft.com/office/officeart/2005/8/layout/chevron2"/>
    <dgm:cxn modelId="{BA521EFF-9AEC-4814-B33B-9ABA3F6A71F3}" type="presParOf" srcId="{F04C0EBA-05B4-47E8-B3F9-8B3C4DFC56A4}" destId="{E5677D11-A4F7-4732-AEEB-55DABC0E38E1}" srcOrd="1" destOrd="0" presId="urn:microsoft.com/office/officeart/2005/8/layout/chevron2"/>
    <dgm:cxn modelId="{EEF12FE2-8C74-4A70-8495-1219AD4CFB27}" type="presParOf" srcId="{BCF5BD92-8795-40FB-BE61-B0EAC6430DC8}" destId="{ECAC08F8-BA71-4EF5-81F5-392B1657B8EC}" srcOrd="1" destOrd="0" presId="urn:microsoft.com/office/officeart/2005/8/layout/chevron2"/>
    <dgm:cxn modelId="{C183C152-6350-4745-930F-1449516317F4}" type="presParOf" srcId="{BCF5BD92-8795-40FB-BE61-B0EAC6430DC8}" destId="{4BDCF6E0-27C7-4099-952E-3DB2448CB885}" srcOrd="2" destOrd="0" presId="urn:microsoft.com/office/officeart/2005/8/layout/chevron2"/>
    <dgm:cxn modelId="{C771FE28-B995-4523-B74D-C555A536D403}" type="presParOf" srcId="{4BDCF6E0-27C7-4099-952E-3DB2448CB885}" destId="{EB73BED6-E340-445B-9F97-BF5F9BF7B399}" srcOrd="0" destOrd="0" presId="urn:microsoft.com/office/officeart/2005/8/layout/chevron2"/>
    <dgm:cxn modelId="{4F946270-6836-45E3-8102-122AC8CC9417}" type="presParOf" srcId="{4BDCF6E0-27C7-4099-952E-3DB2448CB885}" destId="{F53B5FEC-837E-49AB-A77F-439568882A4C}" srcOrd="1" destOrd="0" presId="urn:microsoft.com/office/officeart/2005/8/layout/chevron2"/>
    <dgm:cxn modelId="{94C669D1-7E7F-4F74-95B3-555B2C06C18B}" type="presParOf" srcId="{BCF5BD92-8795-40FB-BE61-B0EAC6430DC8}" destId="{5A5ED602-701F-4ECD-90A9-60EBF41EAEDF}" srcOrd="3" destOrd="0" presId="urn:microsoft.com/office/officeart/2005/8/layout/chevron2"/>
    <dgm:cxn modelId="{E69B4000-8B21-4926-B9B1-DA937EFD7516}" type="presParOf" srcId="{BCF5BD92-8795-40FB-BE61-B0EAC6430DC8}" destId="{ED24AF2D-5993-4F8F-AEAD-09D6FABAE638}" srcOrd="4" destOrd="0" presId="urn:microsoft.com/office/officeart/2005/8/layout/chevron2"/>
    <dgm:cxn modelId="{24E75135-E34F-416D-8C3E-2594318486DA}" type="presParOf" srcId="{ED24AF2D-5993-4F8F-AEAD-09D6FABAE638}" destId="{6F9AE5A5-3040-40F5-B8C8-6ADDC1D76687}" srcOrd="0" destOrd="0" presId="urn:microsoft.com/office/officeart/2005/8/layout/chevron2"/>
    <dgm:cxn modelId="{847E5520-CD12-4796-AA5B-38D3C727A81D}" type="presParOf" srcId="{ED24AF2D-5993-4F8F-AEAD-09D6FABAE638}" destId="{943AA8D8-A426-465A-8474-D8CC1E10F31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51D86-7B1A-49FE-B73B-E44EB2CE9AF9}">
      <dsp:nvSpPr>
        <dsp:cNvPr id="0" name=""/>
        <dsp:cNvSpPr/>
      </dsp:nvSpPr>
      <dsp:spPr>
        <a:xfrm rot="5400000">
          <a:off x="-316270" y="317389"/>
          <a:ext cx="2108468" cy="147592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ru-RU" sz="4300" kern="1200" dirty="0" smtClean="0">
              <a:solidFill>
                <a:schemeClr val="tx1"/>
              </a:solidFill>
              <a:latin typeface="Times New Roman" pitchFamily="18" charset="0"/>
              <a:cs typeface="Times New Roman" pitchFamily="18" charset="0"/>
            </a:rPr>
            <a:t>1</a:t>
          </a:r>
          <a:endParaRPr lang="ru-RU" sz="4300" kern="1200" dirty="0">
            <a:solidFill>
              <a:schemeClr val="tx1"/>
            </a:solidFill>
            <a:latin typeface="Times New Roman" pitchFamily="18" charset="0"/>
            <a:cs typeface="Times New Roman" pitchFamily="18" charset="0"/>
          </a:endParaRPr>
        </a:p>
      </dsp:txBody>
      <dsp:txXfrm rot="-5400000">
        <a:off x="1" y="739083"/>
        <a:ext cx="1475927" cy="632541"/>
      </dsp:txXfrm>
    </dsp:sp>
    <dsp:sp modelId="{E5677D11-A4F7-4732-AEEB-55DABC0E38E1}">
      <dsp:nvSpPr>
        <dsp:cNvPr id="0" name=""/>
        <dsp:cNvSpPr/>
      </dsp:nvSpPr>
      <dsp:spPr>
        <a:xfrm rot="5400000">
          <a:off x="5958253" y="-4481205"/>
          <a:ext cx="1370504" cy="1033515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ru-RU" sz="2400" kern="1200" dirty="0" smtClean="0">
              <a:latin typeface="Times New Roman" pitchFamily="18" charset="0"/>
              <a:cs typeface="Times New Roman" pitchFamily="18" charset="0"/>
            </a:rPr>
            <a:t>Посредством создания специального (самостоятельного) структурного подразделения</a:t>
          </a:r>
          <a:endParaRPr lang="ru-RU" sz="2400" kern="1200" dirty="0">
            <a:latin typeface="Times New Roman" pitchFamily="18" charset="0"/>
            <a:cs typeface="Times New Roman" pitchFamily="18" charset="0"/>
          </a:endParaRPr>
        </a:p>
      </dsp:txBody>
      <dsp:txXfrm rot="-5400000">
        <a:off x="1475928" y="68022"/>
        <a:ext cx="10268253" cy="1236700"/>
      </dsp:txXfrm>
    </dsp:sp>
    <dsp:sp modelId="{EB73BED6-E340-445B-9F97-BF5F9BF7B399}">
      <dsp:nvSpPr>
        <dsp:cNvPr id="0" name=""/>
        <dsp:cNvSpPr/>
      </dsp:nvSpPr>
      <dsp:spPr>
        <a:xfrm rot="5400000">
          <a:off x="-316270" y="2235964"/>
          <a:ext cx="2108468" cy="1475927"/>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ru-RU" sz="4300" kern="1200" dirty="0" smtClean="0">
              <a:solidFill>
                <a:schemeClr val="tx1"/>
              </a:solidFill>
              <a:latin typeface="Times New Roman" pitchFamily="18" charset="0"/>
              <a:cs typeface="Times New Roman" pitchFamily="18" charset="0"/>
            </a:rPr>
            <a:t>2</a:t>
          </a:r>
          <a:endParaRPr lang="ru-RU" sz="4300" kern="1200" dirty="0">
            <a:solidFill>
              <a:schemeClr val="tx1"/>
            </a:solidFill>
            <a:latin typeface="Times New Roman" pitchFamily="18" charset="0"/>
            <a:cs typeface="Times New Roman" pitchFamily="18" charset="0"/>
          </a:endParaRPr>
        </a:p>
      </dsp:txBody>
      <dsp:txXfrm rot="-5400000">
        <a:off x="1" y="2657658"/>
        <a:ext cx="1475927" cy="632541"/>
      </dsp:txXfrm>
    </dsp:sp>
    <dsp:sp modelId="{F53B5FEC-837E-49AB-A77F-439568882A4C}">
      <dsp:nvSpPr>
        <dsp:cNvPr id="0" name=""/>
        <dsp:cNvSpPr/>
      </dsp:nvSpPr>
      <dsp:spPr>
        <a:xfrm rot="5400000">
          <a:off x="5958253" y="-2562631"/>
          <a:ext cx="1370504" cy="10335155"/>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ru-RU" sz="2400" kern="1200" dirty="0" smtClean="0">
              <a:latin typeface="Times New Roman" pitchFamily="18" charset="0"/>
              <a:cs typeface="Times New Roman" pitchFamily="18" charset="0"/>
            </a:rPr>
            <a:t>Посредством создания постоянно действующего органа без создания структурного подразделения (утвердить постоянный состав сотрудников</a:t>
          </a:r>
          <a:r>
            <a:rPr lang="en-US" sz="2400" kern="1200" dirty="0" smtClean="0">
              <a:latin typeface="Times New Roman" pitchFamily="18" charset="0"/>
              <a:cs typeface="Times New Roman" pitchFamily="18" charset="0"/>
            </a:rPr>
            <a:t>, </a:t>
          </a:r>
          <a:r>
            <a:rPr lang="ru-RU" sz="2400" kern="1200" dirty="0" smtClean="0">
              <a:latin typeface="Times New Roman" pitchFamily="18" charset="0"/>
              <a:cs typeface="Times New Roman" pitchFamily="18" charset="0"/>
            </a:rPr>
            <a:t>выполняющих функции контрактной службы)</a:t>
          </a:r>
          <a:endParaRPr lang="ru-RU" sz="2400" kern="1200" dirty="0">
            <a:latin typeface="Times New Roman" pitchFamily="18" charset="0"/>
            <a:cs typeface="Times New Roman" pitchFamily="18" charset="0"/>
          </a:endParaRPr>
        </a:p>
      </dsp:txBody>
      <dsp:txXfrm rot="-5400000">
        <a:off x="1475928" y="1986596"/>
        <a:ext cx="10268253" cy="1236700"/>
      </dsp:txXfrm>
    </dsp:sp>
    <dsp:sp modelId="{6F9AE5A5-3040-40F5-B8C8-6ADDC1D76687}">
      <dsp:nvSpPr>
        <dsp:cNvPr id="0" name=""/>
        <dsp:cNvSpPr/>
      </dsp:nvSpPr>
      <dsp:spPr>
        <a:xfrm rot="5400000">
          <a:off x="-316270" y="4154538"/>
          <a:ext cx="2108468" cy="1475927"/>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ru-RU" sz="4300" kern="1200" dirty="0" smtClean="0">
              <a:solidFill>
                <a:schemeClr val="tx1"/>
              </a:solidFill>
              <a:latin typeface="Times New Roman" pitchFamily="18" charset="0"/>
              <a:cs typeface="Times New Roman" pitchFamily="18" charset="0"/>
            </a:rPr>
            <a:t>3</a:t>
          </a:r>
          <a:endParaRPr lang="ru-RU" sz="4300" kern="1200" dirty="0">
            <a:solidFill>
              <a:schemeClr val="tx1"/>
            </a:solidFill>
            <a:latin typeface="Times New Roman" pitchFamily="18" charset="0"/>
            <a:cs typeface="Times New Roman" pitchFamily="18" charset="0"/>
          </a:endParaRPr>
        </a:p>
      </dsp:txBody>
      <dsp:txXfrm rot="-5400000">
        <a:off x="1" y="4576232"/>
        <a:ext cx="1475927" cy="632541"/>
      </dsp:txXfrm>
    </dsp:sp>
    <dsp:sp modelId="{943AA8D8-A426-465A-8474-D8CC1E10F31E}">
      <dsp:nvSpPr>
        <dsp:cNvPr id="0" name=""/>
        <dsp:cNvSpPr/>
      </dsp:nvSpPr>
      <dsp:spPr>
        <a:xfrm rot="5400000">
          <a:off x="5958253" y="-644057"/>
          <a:ext cx="1370504" cy="1033515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ru-RU" sz="2400" kern="1200" dirty="0" smtClean="0">
              <a:latin typeface="Times New Roman" pitchFamily="18" charset="0"/>
              <a:cs typeface="Times New Roman" pitchFamily="18" charset="0"/>
            </a:rPr>
            <a:t>Смешанная форма – специальное (самостоятельное) структурное подразделение + сотрудники других подразделений</a:t>
          </a:r>
          <a:endParaRPr lang="ru-RU" sz="2400" kern="1200" dirty="0">
            <a:latin typeface="Times New Roman" pitchFamily="18" charset="0"/>
            <a:cs typeface="Times New Roman" pitchFamily="18" charset="0"/>
          </a:endParaRPr>
        </a:p>
      </dsp:txBody>
      <dsp:txXfrm rot="-5400000">
        <a:off x="1475928" y="3905170"/>
        <a:ext cx="10268253" cy="12367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CED00-0721-4327-A74F-CD881ACD4833}" type="datetimeFigureOut">
              <a:rPr lang="ru-RU" smtClean="0"/>
              <a:t>13.11.2022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7C614-F26D-4EFF-A636-0C8EAE980783}" type="slidenum">
              <a:rPr lang="ru-RU" smtClean="0"/>
              <a:t>‹#›</a:t>
            </a:fld>
            <a:endParaRPr lang="ru-RU"/>
          </a:p>
        </p:txBody>
      </p:sp>
    </p:spTree>
    <p:extLst>
      <p:ext uri="{BB962C8B-B14F-4D97-AF65-F5344CB8AC3E}">
        <p14:creationId xmlns:p14="http://schemas.microsoft.com/office/powerpoint/2010/main" val="278794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26</a:t>
            </a:fld>
            <a:endParaRPr lang="ru-RU"/>
          </a:p>
        </p:txBody>
      </p:sp>
    </p:spTree>
    <p:extLst>
      <p:ext uri="{BB962C8B-B14F-4D97-AF65-F5344CB8AC3E}">
        <p14:creationId xmlns:p14="http://schemas.microsoft.com/office/powerpoint/2010/main" val="4225402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35</a:t>
            </a:fld>
            <a:endParaRPr lang="ru-RU"/>
          </a:p>
        </p:txBody>
      </p:sp>
    </p:spTree>
    <p:extLst>
      <p:ext uri="{BB962C8B-B14F-4D97-AF65-F5344CB8AC3E}">
        <p14:creationId xmlns:p14="http://schemas.microsoft.com/office/powerpoint/2010/main" val="373370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40</a:t>
            </a:fld>
            <a:endParaRPr lang="ru-RU"/>
          </a:p>
        </p:txBody>
      </p:sp>
    </p:spTree>
    <p:extLst>
      <p:ext uri="{BB962C8B-B14F-4D97-AF65-F5344CB8AC3E}">
        <p14:creationId xmlns:p14="http://schemas.microsoft.com/office/powerpoint/2010/main" val="360011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43</a:t>
            </a:fld>
            <a:endParaRPr lang="ru-RU"/>
          </a:p>
        </p:txBody>
      </p:sp>
    </p:spTree>
    <p:extLst>
      <p:ext uri="{BB962C8B-B14F-4D97-AF65-F5344CB8AC3E}">
        <p14:creationId xmlns:p14="http://schemas.microsoft.com/office/powerpoint/2010/main" val="351140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44</a:t>
            </a:fld>
            <a:endParaRPr lang="ru-RU"/>
          </a:p>
        </p:txBody>
      </p:sp>
    </p:spTree>
    <p:extLst>
      <p:ext uri="{BB962C8B-B14F-4D97-AF65-F5344CB8AC3E}">
        <p14:creationId xmlns:p14="http://schemas.microsoft.com/office/powerpoint/2010/main" val="344278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45</a:t>
            </a:fld>
            <a:endParaRPr lang="ru-RU"/>
          </a:p>
        </p:txBody>
      </p:sp>
    </p:spTree>
    <p:extLst>
      <p:ext uri="{BB962C8B-B14F-4D97-AF65-F5344CB8AC3E}">
        <p14:creationId xmlns:p14="http://schemas.microsoft.com/office/powerpoint/2010/main" val="1015597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46</a:t>
            </a:fld>
            <a:endParaRPr lang="ru-RU"/>
          </a:p>
        </p:txBody>
      </p:sp>
    </p:spTree>
    <p:extLst>
      <p:ext uri="{BB962C8B-B14F-4D97-AF65-F5344CB8AC3E}">
        <p14:creationId xmlns:p14="http://schemas.microsoft.com/office/powerpoint/2010/main" val="2554208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47</a:t>
            </a:fld>
            <a:endParaRPr lang="ru-RU"/>
          </a:p>
        </p:txBody>
      </p:sp>
    </p:spTree>
    <p:extLst>
      <p:ext uri="{BB962C8B-B14F-4D97-AF65-F5344CB8AC3E}">
        <p14:creationId xmlns:p14="http://schemas.microsoft.com/office/powerpoint/2010/main" val="3412838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48</a:t>
            </a:fld>
            <a:endParaRPr lang="ru-RU"/>
          </a:p>
        </p:txBody>
      </p:sp>
    </p:spTree>
    <p:extLst>
      <p:ext uri="{BB962C8B-B14F-4D97-AF65-F5344CB8AC3E}">
        <p14:creationId xmlns:p14="http://schemas.microsoft.com/office/powerpoint/2010/main" val="378172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49</a:t>
            </a:fld>
            <a:endParaRPr lang="ru-RU"/>
          </a:p>
        </p:txBody>
      </p:sp>
    </p:spTree>
    <p:extLst>
      <p:ext uri="{BB962C8B-B14F-4D97-AF65-F5344CB8AC3E}">
        <p14:creationId xmlns:p14="http://schemas.microsoft.com/office/powerpoint/2010/main" val="805321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50</a:t>
            </a:fld>
            <a:endParaRPr lang="ru-RU"/>
          </a:p>
        </p:txBody>
      </p:sp>
    </p:spTree>
    <p:extLst>
      <p:ext uri="{BB962C8B-B14F-4D97-AF65-F5344CB8AC3E}">
        <p14:creationId xmlns:p14="http://schemas.microsoft.com/office/powerpoint/2010/main" val="285372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27</a:t>
            </a:fld>
            <a:endParaRPr lang="ru-RU"/>
          </a:p>
        </p:txBody>
      </p:sp>
    </p:spTree>
    <p:extLst>
      <p:ext uri="{BB962C8B-B14F-4D97-AF65-F5344CB8AC3E}">
        <p14:creationId xmlns:p14="http://schemas.microsoft.com/office/powerpoint/2010/main" val="2075873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51</a:t>
            </a:fld>
            <a:endParaRPr lang="ru-RU"/>
          </a:p>
        </p:txBody>
      </p:sp>
    </p:spTree>
    <p:extLst>
      <p:ext uri="{BB962C8B-B14F-4D97-AF65-F5344CB8AC3E}">
        <p14:creationId xmlns:p14="http://schemas.microsoft.com/office/powerpoint/2010/main" val="1998280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52</a:t>
            </a:fld>
            <a:endParaRPr lang="ru-RU"/>
          </a:p>
        </p:txBody>
      </p:sp>
    </p:spTree>
    <p:extLst>
      <p:ext uri="{BB962C8B-B14F-4D97-AF65-F5344CB8AC3E}">
        <p14:creationId xmlns:p14="http://schemas.microsoft.com/office/powerpoint/2010/main" val="268695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28</a:t>
            </a:fld>
            <a:endParaRPr lang="ru-RU"/>
          </a:p>
        </p:txBody>
      </p:sp>
    </p:spTree>
    <p:extLst>
      <p:ext uri="{BB962C8B-B14F-4D97-AF65-F5344CB8AC3E}">
        <p14:creationId xmlns:p14="http://schemas.microsoft.com/office/powerpoint/2010/main" val="376266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29</a:t>
            </a:fld>
            <a:endParaRPr lang="ru-RU"/>
          </a:p>
        </p:txBody>
      </p:sp>
    </p:spTree>
    <p:extLst>
      <p:ext uri="{BB962C8B-B14F-4D97-AF65-F5344CB8AC3E}">
        <p14:creationId xmlns:p14="http://schemas.microsoft.com/office/powerpoint/2010/main" val="96428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30</a:t>
            </a:fld>
            <a:endParaRPr lang="ru-RU"/>
          </a:p>
        </p:txBody>
      </p:sp>
    </p:spTree>
    <p:extLst>
      <p:ext uri="{BB962C8B-B14F-4D97-AF65-F5344CB8AC3E}">
        <p14:creationId xmlns:p14="http://schemas.microsoft.com/office/powerpoint/2010/main" val="223600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31</a:t>
            </a:fld>
            <a:endParaRPr lang="ru-RU"/>
          </a:p>
        </p:txBody>
      </p:sp>
    </p:spTree>
    <p:extLst>
      <p:ext uri="{BB962C8B-B14F-4D97-AF65-F5344CB8AC3E}">
        <p14:creationId xmlns:p14="http://schemas.microsoft.com/office/powerpoint/2010/main" val="59610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32</a:t>
            </a:fld>
            <a:endParaRPr lang="ru-RU"/>
          </a:p>
        </p:txBody>
      </p:sp>
    </p:spTree>
    <p:extLst>
      <p:ext uri="{BB962C8B-B14F-4D97-AF65-F5344CB8AC3E}">
        <p14:creationId xmlns:p14="http://schemas.microsoft.com/office/powerpoint/2010/main" val="11086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33</a:t>
            </a:fld>
            <a:endParaRPr lang="ru-RU"/>
          </a:p>
        </p:txBody>
      </p:sp>
    </p:spTree>
    <p:extLst>
      <p:ext uri="{BB962C8B-B14F-4D97-AF65-F5344CB8AC3E}">
        <p14:creationId xmlns:p14="http://schemas.microsoft.com/office/powerpoint/2010/main" val="306583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34</a:t>
            </a:fld>
            <a:endParaRPr lang="ru-RU"/>
          </a:p>
        </p:txBody>
      </p:sp>
    </p:spTree>
    <p:extLst>
      <p:ext uri="{BB962C8B-B14F-4D97-AF65-F5344CB8AC3E}">
        <p14:creationId xmlns:p14="http://schemas.microsoft.com/office/powerpoint/2010/main" val="2317056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B9C34-F880-924B-9EBA-EEFB0833BE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D13AC1FA-976B-F445-99D6-C81F2BD2E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xmlns="" id="{2F2354C7-C357-0A43-87D7-E9CF07CB1B19}"/>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5" name="Footer Placeholder 4">
            <a:extLst>
              <a:ext uri="{FF2B5EF4-FFF2-40B4-BE49-F238E27FC236}">
                <a16:creationId xmlns:a16="http://schemas.microsoft.com/office/drawing/2014/main" xmlns="" id="{B3F0A624-CF2D-9545-AFD8-7FC981238BA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123849D-DA58-FA4B-9264-A1602FFC1D1E}"/>
              </a:ext>
            </a:extLst>
          </p:cNvPr>
          <p:cNvSpPr>
            <a:spLocks noGrp="1"/>
          </p:cNvSpPr>
          <p:nvPr>
            <p:ph type="sldNum" sz="quarter" idx="12"/>
          </p:nvPr>
        </p:nvSpPr>
        <p:spPr/>
        <p:txBody>
          <a:bodyPr/>
          <a:lstStyle/>
          <a:p>
            <a:fld id="{6AED6350-9B76-E744-A4AD-BC1C7D4FFA23}" type="slidenum">
              <a:rPr lang="x-none" smtClean="0"/>
              <a:t>‹#›</a:t>
            </a:fld>
            <a:endParaRPr lang="x-none"/>
          </a:p>
        </p:txBody>
      </p:sp>
      <p:pic>
        <p:nvPicPr>
          <p:cNvPr id="8" name="Picture 7">
            <a:extLst>
              <a:ext uri="{FF2B5EF4-FFF2-40B4-BE49-F238E27FC236}">
                <a16:creationId xmlns:a16="http://schemas.microsoft.com/office/drawing/2014/main" xmlns="" id="{080CD46E-4D5E-E945-BC37-AB805774B41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546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A0B665-13B0-144F-9ADE-A1FA9F972652}"/>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95F876D8-7AA2-7D43-AEBC-9E65CDBE4B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4B7748CC-C55A-E445-81BD-D1A476B20B0B}"/>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5" name="Footer Placeholder 4">
            <a:extLst>
              <a:ext uri="{FF2B5EF4-FFF2-40B4-BE49-F238E27FC236}">
                <a16:creationId xmlns:a16="http://schemas.microsoft.com/office/drawing/2014/main" xmlns="" id="{0B7FEDE1-332E-1E47-B491-401FB6A351C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D312445-C576-1E4D-9E13-4AA59F6F26E9}"/>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151540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33C297A-0254-704B-86BD-679567261BD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ABE3BB89-F184-5B41-AF4E-2DB7DBF287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6EBB3254-9491-B24E-9F8F-4D85B87F5E41}"/>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5" name="Footer Placeholder 4">
            <a:extLst>
              <a:ext uri="{FF2B5EF4-FFF2-40B4-BE49-F238E27FC236}">
                <a16:creationId xmlns:a16="http://schemas.microsoft.com/office/drawing/2014/main" xmlns="" id="{AC323639-F158-2F4F-894D-FE932CF92D8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8810DE2-7CE7-E041-B3D2-1E148D016C16}"/>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73548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ED964-02A7-AD42-B19E-FF32BB889545}"/>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4EB22614-0C20-694D-97C3-25E3B4E79C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433FF027-61EB-9E47-88F1-F8FDA76944A2}"/>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5" name="Footer Placeholder 4">
            <a:extLst>
              <a:ext uri="{FF2B5EF4-FFF2-40B4-BE49-F238E27FC236}">
                <a16:creationId xmlns:a16="http://schemas.microsoft.com/office/drawing/2014/main" xmlns="" id="{967CEBDF-43E2-1244-9582-4470238E5A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F4A0D8D-568F-BB4D-BC14-2284DC86C34C}"/>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27159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1AC825-5156-4042-ACCB-CB572252E5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0F106E33-BC56-164B-B72A-074A8CAF2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31B9469-B610-0245-B83B-89F34DE0818F}"/>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5" name="Footer Placeholder 4">
            <a:extLst>
              <a:ext uri="{FF2B5EF4-FFF2-40B4-BE49-F238E27FC236}">
                <a16:creationId xmlns:a16="http://schemas.microsoft.com/office/drawing/2014/main" xmlns="" id="{3A233CA7-4774-FD4F-A3F1-9000D23459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B7E05D7-9208-9B41-80C9-EC7DDFBE4D37}"/>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299546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43A92-E276-6E4D-8D10-AD64D97E51A3}"/>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4B07918C-4F5C-7B4A-9CD4-FBFD0C198B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xmlns="" id="{5559EA38-EC7B-4945-880E-EA883D0629F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xmlns="" id="{7CA82F83-7EE8-8E43-B351-B877AC536018}"/>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6" name="Footer Placeholder 5">
            <a:extLst>
              <a:ext uri="{FF2B5EF4-FFF2-40B4-BE49-F238E27FC236}">
                <a16:creationId xmlns:a16="http://schemas.microsoft.com/office/drawing/2014/main" xmlns="" id="{887461D7-3964-444F-98B2-8F2C67CC2B4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2D3530C-D99C-EE4A-BBB8-A87CB9AE02E1}"/>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249311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0CC8C-C6D1-264E-AD9A-2BCA11D0B955}"/>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AE1FE4D1-9EAE-6346-86EC-0416766F84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C777B8E6-189D-F441-9419-1167707938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B70B3628-6C31-9241-BD58-3822FB2053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A463F2A8-13A4-A744-8AE0-53403A8BCE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32467B65-6B25-1F4A-87FA-0C5AC8376001}"/>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8" name="Footer Placeholder 7">
            <a:extLst>
              <a:ext uri="{FF2B5EF4-FFF2-40B4-BE49-F238E27FC236}">
                <a16:creationId xmlns:a16="http://schemas.microsoft.com/office/drawing/2014/main" xmlns="" id="{B6406934-09B2-2740-89F7-4B6A123C90C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D7E664FE-BD85-AD4C-9946-CDEC2BB9D862}"/>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191255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9E406-A280-6F43-9757-66BC2A460AAE}"/>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E8FC6B53-2282-F345-988D-065F5D8D7EE2}"/>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4" name="Footer Placeholder 3">
            <a:extLst>
              <a:ext uri="{FF2B5EF4-FFF2-40B4-BE49-F238E27FC236}">
                <a16:creationId xmlns:a16="http://schemas.microsoft.com/office/drawing/2014/main" xmlns="" id="{A55CA7F2-D979-C44C-896F-043FF5E75B7F}"/>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2A94563F-1FAD-6A44-9530-BE236CF51467}"/>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158562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7562F39-ACE5-7D4C-AD12-29EA09E406CA}"/>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3" name="Footer Placeholder 2">
            <a:extLst>
              <a:ext uri="{FF2B5EF4-FFF2-40B4-BE49-F238E27FC236}">
                <a16:creationId xmlns:a16="http://schemas.microsoft.com/office/drawing/2014/main" xmlns="" id="{F888D722-B716-8643-9739-1D6F0FF5D2B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5AFE9410-6428-3B4B-B821-AAC5B646BCF8}"/>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124543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698F0-F3C3-A043-B49E-441E42DFBF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0220F97C-6D59-A748-BE2F-0AFE767E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E4FC2ACC-3E96-4544-ABED-85FA052EB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9B1319A7-BDF9-3942-8921-99C13F81C6CF}"/>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6" name="Footer Placeholder 5">
            <a:extLst>
              <a:ext uri="{FF2B5EF4-FFF2-40B4-BE49-F238E27FC236}">
                <a16:creationId xmlns:a16="http://schemas.microsoft.com/office/drawing/2014/main" xmlns="" id="{FAFC3658-F638-6941-9F7A-C39D46F46D0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3DF0771F-DCF8-7445-B01E-83D97D252F49}"/>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369335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38DD7-324B-C047-9299-A7471424DF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4288E8D4-A763-6F42-B8D3-EB02BD94D9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A36EADD9-6D5A-D54E-9DBE-5B9C7539F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7589E4E-5BE9-2847-B3AC-7220185BDD8E}"/>
              </a:ext>
            </a:extLst>
          </p:cNvPr>
          <p:cNvSpPr>
            <a:spLocks noGrp="1"/>
          </p:cNvSpPr>
          <p:nvPr>
            <p:ph type="dt" sz="half" idx="10"/>
          </p:nvPr>
        </p:nvSpPr>
        <p:spPr/>
        <p:txBody>
          <a:bodyPr/>
          <a:lstStyle/>
          <a:p>
            <a:fld id="{55D2BCE5-E442-194D-AFE1-EABBA8E1CC0D}" type="datetimeFigureOut">
              <a:rPr lang="x-none" smtClean="0"/>
              <a:t>13.11.2022</a:t>
            </a:fld>
            <a:endParaRPr lang="x-none"/>
          </a:p>
        </p:txBody>
      </p:sp>
      <p:sp>
        <p:nvSpPr>
          <p:cNvPr id="6" name="Footer Placeholder 5">
            <a:extLst>
              <a:ext uri="{FF2B5EF4-FFF2-40B4-BE49-F238E27FC236}">
                <a16:creationId xmlns:a16="http://schemas.microsoft.com/office/drawing/2014/main" xmlns="" id="{C99C036E-F0CD-6649-AC0E-A3C7BBCA263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15593F0-045A-7042-AD89-DB94B7E00201}"/>
              </a:ext>
            </a:extLst>
          </p:cNvPr>
          <p:cNvSpPr>
            <a:spLocks noGrp="1"/>
          </p:cNvSpPr>
          <p:nvPr>
            <p:ph type="sldNum" sz="quarter" idx="12"/>
          </p:nvPr>
        </p:nvSpPr>
        <p:spPr/>
        <p:txBody>
          <a:bodyPr/>
          <a:lstStyle/>
          <a:p>
            <a:fld id="{6AED6350-9B76-E744-A4AD-BC1C7D4FFA23}" type="slidenum">
              <a:rPr lang="x-none" smtClean="0"/>
              <a:t>‹#›</a:t>
            </a:fld>
            <a:endParaRPr lang="x-none"/>
          </a:p>
        </p:txBody>
      </p:sp>
    </p:spTree>
    <p:extLst>
      <p:ext uri="{BB962C8B-B14F-4D97-AF65-F5344CB8AC3E}">
        <p14:creationId xmlns:p14="http://schemas.microsoft.com/office/powerpoint/2010/main" val="214695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3F3C21-13AC-4B4D-B52E-00A9E2575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E8F28BCD-E046-944A-BFAE-4AFEC240E9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DBD31935-8C24-A341-8FCD-614C6880C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2BCE5-E442-194D-AFE1-EABBA8E1CC0D}" type="datetimeFigureOut">
              <a:rPr lang="x-none" smtClean="0"/>
              <a:t>13.11.2022</a:t>
            </a:fld>
            <a:endParaRPr lang="x-none"/>
          </a:p>
        </p:txBody>
      </p:sp>
      <p:sp>
        <p:nvSpPr>
          <p:cNvPr id="5" name="Footer Placeholder 4">
            <a:extLst>
              <a:ext uri="{FF2B5EF4-FFF2-40B4-BE49-F238E27FC236}">
                <a16:creationId xmlns:a16="http://schemas.microsoft.com/office/drawing/2014/main" xmlns="" id="{4AF70BEE-FBB6-B241-B54D-D80E6D66ED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8B7AADE2-FD05-474F-8F94-0390360A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D6350-9B76-E744-A4AD-BC1C7D4FFA23}" type="slidenum">
              <a:rPr lang="x-none" smtClean="0"/>
              <a:t>‹#›</a:t>
            </a:fld>
            <a:endParaRPr lang="x-none"/>
          </a:p>
        </p:txBody>
      </p:sp>
      <p:pic>
        <p:nvPicPr>
          <p:cNvPr id="8" name="Picture 7">
            <a:extLst>
              <a:ext uri="{FF2B5EF4-FFF2-40B4-BE49-F238E27FC236}">
                <a16:creationId xmlns:a16="http://schemas.microsoft.com/office/drawing/2014/main" xmlns="" id="{0B6AED4E-2349-D041-A6F7-5BD50A733E7D}"/>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475975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07945-0F01-2F4A-9D23-55290EE12082}"/>
              </a:ext>
            </a:extLst>
          </p:cNvPr>
          <p:cNvSpPr>
            <a:spLocks noGrp="1"/>
          </p:cNvSpPr>
          <p:nvPr>
            <p:ph type="ctrTitle"/>
          </p:nvPr>
        </p:nvSpPr>
        <p:spPr>
          <a:xfrm>
            <a:off x="128186" y="1341691"/>
            <a:ext cx="7274469" cy="2644951"/>
          </a:xfrm>
        </p:spPr>
        <p:txBody>
          <a:bodyPr>
            <a:noAutofit/>
          </a:bodyPr>
          <a:lstStyle/>
          <a:p>
            <a:r>
              <a:rPr lang="ru-RU" sz="4800" b="1" dirty="0" smtClean="0">
                <a:latin typeface="Times New Roman" panose="02020603050405020304" pitchFamily="18" charset="0"/>
                <a:cs typeface="Times New Roman" panose="02020603050405020304" pitchFamily="18" charset="0"/>
              </a:rPr>
              <a:t>Изм</a:t>
            </a:r>
            <a:r>
              <a:rPr lang="ru-RU" sz="4800" b="1" dirty="0" smtClean="0">
                <a:latin typeface="Times New Roman" panose="02020603050405020304" pitchFamily="18" charset="0"/>
                <a:cs typeface="Times New Roman" panose="02020603050405020304" pitchFamily="18" charset="0"/>
              </a:rPr>
              <a:t>енения в законодательстве о контрактной системе </a:t>
            </a:r>
            <a:r>
              <a:rPr lang="ru-RU" sz="4800" b="1" dirty="0" smtClean="0">
                <a:latin typeface="Times New Roman" panose="02020603050405020304" pitchFamily="18" charset="0"/>
                <a:cs typeface="Times New Roman" panose="02020603050405020304" pitchFamily="18" charset="0"/>
              </a:rPr>
              <a:t>с 01.01.2022</a:t>
            </a:r>
            <a:endParaRPr lang="x-none"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467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427518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2116398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9050"/>
            <a:ext cx="12192000" cy="6877050"/>
          </a:xfrm>
          <a:prstGeom prst="rect">
            <a:avLst/>
          </a:prstGeom>
        </p:spPr>
      </p:pic>
      <p:pic>
        <p:nvPicPr>
          <p:cNvPr id="6" name="Рисунок 5"/>
          <p:cNvPicPr>
            <a:picLocks noChangeAspect="1"/>
          </p:cNvPicPr>
          <p:nvPr/>
        </p:nvPicPr>
        <p:blipFill>
          <a:blip r:embed="rId3"/>
          <a:stretch>
            <a:fillRect/>
          </a:stretch>
        </p:blipFill>
        <p:spPr>
          <a:xfrm>
            <a:off x="9781095" y="0"/>
            <a:ext cx="2410905" cy="591671"/>
          </a:xfrm>
          <a:prstGeom prst="rect">
            <a:avLst/>
          </a:prstGeom>
        </p:spPr>
      </p:pic>
    </p:spTree>
    <p:extLst>
      <p:ext uri="{BB962C8B-B14F-4D97-AF65-F5344CB8AC3E}">
        <p14:creationId xmlns:p14="http://schemas.microsoft.com/office/powerpoint/2010/main" val="2117827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6490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2868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9772131" y="98611"/>
            <a:ext cx="2312293" cy="816375"/>
          </a:xfrm>
          <a:prstGeom prst="rect">
            <a:avLst/>
          </a:prstGeom>
        </p:spPr>
      </p:pic>
    </p:spTree>
    <p:extLst>
      <p:ext uri="{BB962C8B-B14F-4D97-AF65-F5344CB8AC3E}">
        <p14:creationId xmlns:p14="http://schemas.microsoft.com/office/powerpoint/2010/main" val="15311653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55628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2603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5394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83521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558552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98417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23476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3172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929718"/>
          </a:xfrm>
          <a:prstGeom prst="rect">
            <a:avLst/>
          </a:prstGeom>
        </p:spPr>
      </p:pic>
    </p:spTree>
    <p:extLst>
      <p:ext uri="{BB962C8B-B14F-4D97-AF65-F5344CB8AC3E}">
        <p14:creationId xmlns:p14="http://schemas.microsoft.com/office/powerpoint/2010/main" val="39406595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68121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83751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1"/>
            <a:ext cx="12192001" cy="6920753"/>
          </a:xfrm>
          <a:prstGeom prst="rect">
            <a:avLst/>
          </a:prstGeom>
        </p:spPr>
      </p:pic>
    </p:spTree>
    <p:extLst>
      <p:ext uri="{BB962C8B-B14F-4D97-AF65-F5344CB8AC3E}">
        <p14:creationId xmlns:p14="http://schemas.microsoft.com/office/powerpoint/2010/main" val="13806341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6088842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1611968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938682"/>
          </a:xfrm>
          <a:prstGeom prst="rect">
            <a:avLst/>
          </a:prstGeom>
        </p:spPr>
      </p:pic>
    </p:spTree>
    <p:extLst>
      <p:ext uri="{BB962C8B-B14F-4D97-AF65-F5344CB8AC3E}">
        <p14:creationId xmlns:p14="http://schemas.microsoft.com/office/powerpoint/2010/main" val="28770035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655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649033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2895015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84907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53000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6742870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2910727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07945-0F01-2F4A-9D23-55290EE12082}"/>
              </a:ext>
            </a:extLst>
          </p:cNvPr>
          <p:cNvSpPr>
            <a:spLocks noGrp="1"/>
          </p:cNvSpPr>
          <p:nvPr>
            <p:ph type="ctrTitle"/>
          </p:nvPr>
        </p:nvSpPr>
        <p:spPr>
          <a:xfrm>
            <a:off x="128186" y="1344706"/>
            <a:ext cx="7274469" cy="1001395"/>
          </a:xfrm>
        </p:spPr>
        <p:txBody>
          <a:bodyPr>
            <a:noAutofit/>
          </a:bodyPr>
          <a:lstStyle/>
          <a:p>
            <a:r>
              <a:rPr lang="ru-RU" sz="4800" b="1" dirty="0" smtClean="0">
                <a:latin typeface="Times New Roman" panose="02020603050405020304" pitchFamily="18" charset="0"/>
                <a:cs typeface="Times New Roman" panose="02020603050405020304" pitchFamily="18" charset="0"/>
              </a:rPr>
              <a:t>Спасибо за внимание!!!</a:t>
            </a:r>
            <a:endParaRPr lang="x-none"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2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711147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3813"/>
            <a:ext cx="12192000" cy="6905625"/>
          </a:xfrm>
          <a:prstGeom prst="rect">
            <a:avLst/>
          </a:prstGeom>
        </p:spPr>
      </p:pic>
    </p:spTree>
    <p:extLst>
      <p:ext uri="{BB962C8B-B14F-4D97-AF65-F5344CB8AC3E}">
        <p14:creationId xmlns:p14="http://schemas.microsoft.com/office/powerpoint/2010/main" val="3732397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96856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0332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8477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281647" cy="6858000"/>
          </a:xfrm>
          <a:prstGeom prst="rect">
            <a:avLst/>
          </a:prstGeom>
        </p:spPr>
      </p:pic>
    </p:spTree>
    <p:extLst>
      <p:ext uri="{BB962C8B-B14F-4D97-AF65-F5344CB8AC3E}">
        <p14:creationId xmlns:p14="http://schemas.microsoft.com/office/powerpoint/2010/main" val="250685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550218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76" y="1"/>
            <a:ext cx="7723095" cy="1255058"/>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Предусмотрен новый случай неприменения</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Закона о контрактной системе</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(пункт 12 части 2 статьи 1) </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07894" y="1531159"/>
            <a:ext cx="5248835" cy="4179639"/>
          </a:xfrm>
        </p:spPr>
        <p:txBody>
          <a:bodyPr>
            <a:normAutofit/>
          </a:bodyPr>
          <a:lstStyle/>
          <a:p>
            <a:pPr marL="0" indent="0" algn="just">
              <a:buNone/>
            </a:pPr>
            <a:r>
              <a:rPr lang="ru-RU" sz="2400" dirty="0">
                <a:latin typeface="Times New Roman" panose="02020603050405020304" pitchFamily="18" charset="0"/>
                <a:cs typeface="Times New Roman" panose="02020603050405020304" pitchFamily="18" charset="0"/>
              </a:rPr>
              <a:t>оплата судебных издержек (издержек) в случаях и в порядке, предусмотренных </a:t>
            </a:r>
            <a:r>
              <a:rPr lang="ru-RU" sz="2400" dirty="0" smtClean="0">
                <a:latin typeface="Times New Roman" panose="02020603050405020304" pitchFamily="18" charset="0"/>
                <a:cs typeface="Times New Roman" panose="02020603050405020304" pitchFamily="18" charset="0"/>
              </a:rPr>
              <a:t>Арбитражным процессуальным </a:t>
            </a:r>
            <a:r>
              <a:rPr lang="ru-RU" sz="2400" dirty="0">
                <a:latin typeface="Times New Roman" panose="02020603050405020304" pitchFamily="18" charset="0"/>
                <a:cs typeface="Times New Roman" panose="02020603050405020304" pitchFamily="18" charset="0"/>
              </a:rPr>
              <a:t>кодексом РФ, Гражданским процессуальным кодексом РФ, </a:t>
            </a:r>
            <a:r>
              <a:rPr lang="ru-RU" sz="2400" dirty="0" smtClean="0">
                <a:latin typeface="Times New Roman" panose="02020603050405020304" pitchFamily="18" charset="0"/>
                <a:cs typeface="Times New Roman" panose="02020603050405020304" pitchFamily="18" charset="0"/>
              </a:rPr>
              <a:t>Кодексом административного </a:t>
            </a:r>
            <a:r>
              <a:rPr lang="ru-RU" sz="2400" dirty="0">
                <a:latin typeface="Times New Roman" panose="02020603050405020304" pitchFamily="18" charset="0"/>
                <a:cs typeface="Times New Roman" panose="02020603050405020304" pitchFamily="18" charset="0"/>
              </a:rPr>
              <a:t>судопроизводства РФ, Уголовно-процессуальным кодексом РФ </a:t>
            </a:r>
          </a:p>
        </p:txBody>
      </p:sp>
      <p:pic>
        <p:nvPicPr>
          <p:cNvPr id="5" name="Рисунок 4"/>
          <p:cNvPicPr>
            <a:picLocks noChangeAspect="1"/>
          </p:cNvPicPr>
          <p:nvPr/>
        </p:nvPicPr>
        <p:blipFill>
          <a:blip r:embed="rId2"/>
          <a:stretch>
            <a:fillRect/>
          </a:stretch>
        </p:blipFill>
        <p:spPr>
          <a:xfrm>
            <a:off x="5889094" y="1531160"/>
            <a:ext cx="6222223" cy="4007940"/>
          </a:xfrm>
          <a:prstGeom prst="rect">
            <a:avLst/>
          </a:prstGeom>
        </p:spPr>
      </p:pic>
    </p:spTree>
    <p:extLst>
      <p:ext uri="{BB962C8B-B14F-4D97-AF65-F5344CB8AC3E}">
        <p14:creationId xmlns:p14="http://schemas.microsoft.com/office/powerpoint/2010/main" val="2170823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1999" cy="6929718"/>
          </a:xfrm>
          <a:prstGeom prst="rect">
            <a:avLst/>
          </a:prstGeom>
        </p:spPr>
      </p:pic>
    </p:spTree>
    <p:extLst>
      <p:ext uri="{BB962C8B-B14F-4D97-AF65-F5344CB8AC3E}">
        <p14:creationId xmlns:p14="http://schemas.microsoft.com/office/powerpoint/2010/main" val="3979768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0975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6182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6756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8014447" cy="905435"/>
          </a:xfrm>
        </p:spPr>
        <p:txBody>
          <a:bodyPr>
            <a:normAutofit/>
          </a:bodyPr>
          <a:lstStyle/>
          <a:p>
            <a:pPr algn="ctr"/>
            <a:r>
              <a:rPr lang="ru-RU" sz="2900" b="1" dirty="0" smtClean="0">
                <a:latin typeface="Times New Roman" panose="02020603050405020304" pitchFamily="18" charset="0"/>
                <a:cs typeface="Times New Roman" panose="02020603050405020304" pitchFamily="18" charset="0"/>
              </a:rPr>
              <a:t>Совместные конкурсы и аукционы                    (статья 25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901047"/>
            <a:ext cx="11864790" cy="5284600"/>
          </a:xfrm>
        </p:spPr>
        <p:txBody>
          <a:bodyPr>
            <a:normAutofit/>
          </a:bodyPr>
          <a:lstStyle/>
          <a:p>
            <a:pPr algn="just">
              <a:buFont typeface="Wingdings" panose="05000000000000000000" pitchFamily="2" charset="2"/>
              <a:buChar char="ü"/>
            </a:pPr>
            <a:r>
              <a:rPr lang="ru-RU" sz="2000" dirty="0" smtClean="0">
                <a:latin typeface="Times New Roman" panose="02020603050405020304" pitchFamily="18" charset="0"/>
                <a:cs typeface="Times New Roman" panose="02020603050405020304" pitchFamily="18" charset="0"/>
              </a:rPr>
              <a:t>Отменено Постановление Правительства РФ от 28.11.2013 № 1088, определявшее правила проведения совместных конкурсов и аукционов.</a:t>
            </a:r>
          </a:p>
          <a:p>
            <a:pPr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Предметом совместных конкурсов и аукционов могут являть исключительно одни и те же товары, работы, услуги.</a:t>
            </a:r>
          </a:p>
          <a:p>
            <a:pPr algn="just">
              <a:buFont typeface="Wingdings" panose="05000000000000000000" pitchFamily="2" charset="2"/>
              <a:buChar char="ü"/>
            </a:pPr>
            <a:r>
              <a:rPr lang="ru-RU" sz="2000" dirty="0" smtClean="0">
                <a:latin typeface="Times New Roman" panose="02020603050405020304" pitchFamily="18" charset="0"/>
                <a:cs typeface="Times New Roman" panose="02020603050405020304" pitchFamily="18" charset="0"/>
              </a:rPr>
              <a:t>Основание для проведения совместных конкурсов и аукционов  - соглашение между заказчиками.</a:t>
            </a:r>
          </a:p>
          <a:p>
            <a:pPr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Требования к соглашению определены в части 2 статьи 25 Закона о контрактной системе, а обязанности организатора в части 3 статьи 25 Закона о контрактной системе.</a:t>
            </a:r>
          </a:p>
          <a:p>
            <a:pPr algn="just">
              <a:buFont typeface="Wingdings" panose="05000000000000000000" pitchFamily="2" charset="2"/>
              <a:buChar char="ü"/>
            </a:pPr>
            <a:r>
              <a:rPr lang="ru-RU" sz="2000" dirty="0" smtClean="0">
                <a:latin typeface="Times New Roman" panose="02020603050405020304" pitchFamily="18" charset="0"/>
                <a:cs typeface="Times New Roman" panose="02020603050405020304" pitchFamily="18" charset="0"/>
              </a:rPr>
              <a:t>Особенности:</a:t>
            </a:r>
          </a:p>
          <a:p>
            <a:pPr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т</a:t>
            </a:r>
            <a:r>
              <a:rPr lang="ru-RU" sz="2000" dirty="0" smtClean="0">
                <a:latin typeface="Times New Roman" panose="02020603050405020304" pitchFamily="18" charset="0"/>
                <a:cs typeface="Times New Roman" panose="02020603050405020304" pitchFamily="18" charset="0"/>
              </a:rPr>
              <a:t>орги осуществляются организатором (один </a:t>
            </a:r>
            <a:r>
              <a:rPr lang="ru-RU" sz="2000" dirty="0">
                <a:latin typeface="Times New Roman" panose="02020603050405020304" pitchFamily="18" charset="0"/>
                <a:cs typeface="Times New Roman" panose="02020603050405020304" pitchFamily="18" charset="0"/>
              </a:rPr>
              <a:t>из </a:t>
            </a:r>
            <a:r>
              <a:rPr lang="ru-RU" sz="2000" dirty="0" smtClean="0">
                <a:latin typeface="Times New Roman" panose="02020603050405020304" pitchFamily="18" charset="0"/>
                <a:cs typeface="Times New Roman" panose="02020603050405020304" pitchFamily="18" charset="0"/>
              </a:rPr>
              <a:t>заказчиков или уполномоченных </a:t>
            </a:r>
            <a:r>
              <a:rPr lang="ru-RU" sz="2000" dirty="0">
                <a:latin typeface="Times New Roman" panose="02020603050405020304" pitchFamily="18" charset="0"/>
                <a:cs typeface="Times New Roman" panose="02020603050405020304" pitchFamily="18" charset="0"/>
              </a:rPr>
              <a:t>органов или уполномоченных </a:t>
            </a:r>
            <a:r>
              <a:rPr lang="ru-RU" sz="2000" dirty="0" smtClean="0">
                <a:latin typeface="Times New Roman" panose="02020603050405020304" pitchFamily="18" charset="0"/>
                <a:cs typeface="Times New Roman" panose="02020603050405020304" pitchFamily="18" charset="0"/>
              </a:rPr>
              <a:t>учреждений), информация об организаторе </a:t>
            </a:r>
            <a:r>
              <a:rPr lang="ru-RU" sz="2000" dirty="0">
                <a:latin typeface="Times New Roman" panose="02020603050405020304" pitchFamily="18" charset="0"/>
                <a:cs typeface="Times New Roman" panose="02020603050405020304" pitchFamily="18" charset="0"/>
              </a:rPr>
              <a:t>подлежит включению </a:t>
            </a:r>
            <a:r>
              <a:rPr lang="ru-RU" sz="2000" dirty="0" smtClean="0">
                <a:latin typeface="Times New Roman" panose="02020603050405020304" pitchFamily="18" charset="0"/>
                <a:cs typeface="Times New Roman" panose="02020603050405020304" pitchFamily="18" charset="0"/>
              </a:rPr>
              <a:t>заказчиками</a:t>
            </a:r>
            <a:r>
              <a:rPr lang="ru-RU" sz="2000" dirty="0">
                <a:latin typeface="Times New Roman" panose="02020603050405020304" pitchFamily="18" charset="0"/>
                <a:cs typeface="Times New Roman" panose="02020603050405020304" pitchFamily="18" charset="0"/>
              </a:rPr>
              <a:t>, уполномоченными органами или уполномоченными учреждениями в планы-графики после заключения соглашения и до начала осуществления </a:t>
            </a:r>
            <a:r>
              <a:rPr lang="ru-RU" sz="2000" dirty="0" smtClean="0">
                <a:latin typeface="Times New Roman" panose="02020603050405020304" pitchFamily="18" charset="0"/>
                <a:cs typeface="Times New Roman" panose="02020603050405020304" pitchFamily="18" charset="0"/>
              </a:rPr>
              <a:t>закупки;</a:t>
            </a:r>
          </a:p>
          <a:p>
            <a:pPr algn="just">
              <a:buFont typeface="Wingdings" panose="05000000000000000000" pitchFamily="2" charset="2"/>
              <a:buChar char="Ø"/>
            </a:pPr>
            <a:r>
              <a:rPr lang="ru-RU" sz="2000" dirty="0" smtClean="0">
                <a:latin typeface="Times New Roman" panose="02020603050405020304" pitchFamily="18" charset="0"/>
                <a:cs typeface="Times New Roman" panose="02020603050405020304" pitchFamily="18" charset="0"/>
              </a:rPr>
              <a:t>извещение </a:t>
            </a:r>
            <a:r>
              <a:rPr lang="ru-RU" sz="2000" dirty="0">
                <a:latin typeface="Times New Roman" panose="02020603050405020304" pitchFamily="18" charset="0"/>
                <a:cs typeface="Times New Roman" panose="02020603050405020304" pitchFamily="18" charset="0"/>
              </a:rPr>
              <a:t>об осуществлении закупки, приглашение должны содержать </a:t>
            </a:r>
            <a:r>
              <a:rPr lang="ru-RU" sz="2000" dirty="0" smtClean="0">
                <a:latin typeface="Times New Roman" panose="02020603050405020304" pitchFamily="18" charset="0"/>
                <a:cs typeface="Times New Roman" panose="02020603050405020304" pitchFamily="18" charset="0"/>
              </a:rPr>
              <a:t>НМЦК, </a:t>
            </a:r>
            <a:r>
              <a:rPr lang="ru-RU" sz="2000" dirty="0">
                <a:latin typeface="Times New Roman" panose="02020603050405020304" pitchFamily="18" charset="0"/>
                <a:cs typeface="Times New Roman" panose="02020603050405020304" pitchFamily="18" charset="0"/>
              </a:rPr>
              <a:t>и сумму </a:t>
            </a:r>
            <a:r>
              <a:rPr lang="ru-RU" sz="2000" dirty="0" smtClean="0">
                <a:latin typeface="Times New Roman" panose="02020603050405020304" pitchFamily="18" charset="0"/>
                <a:cs typeface="Times New Roman" panose="02020603050405020304" pitchFamily="18" charset="0"/>
              </a:rPr>
              <a:t>НМЦК, </a:t>
            </a:r>
            <a:r>
              <a:rPr lang="ru-RU" sz="2000" dirty="0">
                <a:latin typeface="Times New Roman" panose="02020603050405020304" pitchFamily="18" charset="0"/>
                <a:cs typeface="Times New Roman" panose="02020603050405020304" pitchFamily="18" charset="0"/>
              </a:rPr>
              <a:t>а в случае, предусмотренном частью 24 статьи 22 </a:t>
            </a:r>
            <a:r>
              <a:rPr lang="ru-RU" sz="2000" dirty="0" smtClean="0">
                <a:latin typeface="Times New Roman" panose="02020603050405020304" pitchFamily="18" charset="0"/>
                <a:cs typeface="Times New Roman" panose="02020603050405020304" pitchFamily="18" charset="0"/>
              </a:rPr>
              <a:t>Закона о контрактной системе, </a:t>
            </a:r>
            <a:r>
              <a:rPr lang="ru-RU" sz="2000" dirty="0">
                <a:latin typeface="Times New Roman" panose="02020603050405020304" pitchFamily="18" charset="0"/>
                <a:cs typeface="Times New Roman" panose="02020603050405020304" pitchFamily="18" charset="0"/>
              </a:rPr>
              <a:t>- начальную цену единицы товара, работы, услуги, а также начальную сумму цен указанных единиц и максимальное значение цены каждого контракта, заключаемого по результатам </a:t>
            </a:r>
            <a:r>
              <a:rPr lang="ru-RU" sz="2000" dirty="0" smtClean="0">
                <a:latin typeface="Times New Roman" panose="02020603050405020304" pitchFamily="18" charset="0"/>
                <a:cs typeface="Times New Roman" panose="02020603050405020304" pitchFamily="18" charset="0"/>
              </a:rPr>
              <a:t>совместных торгов;</a:t>
            </a:r>
          </a:p>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60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8014447" cy="1325563"/>
          </a:xfrm>
        </p:spPr>
        <p:txBody>
          <a:bodyPr>
            <a:normAutofit/>
          </a:bodyPr>
          <a:lstStyle/>
          <a:p>
            <a:pPr algn="ctr"/>
            <a:r>
              <a:rPr lang="ru-RU" sz="2900" b="1" dirty="0" smtClean="0">
                <a:latin typeface="Times New Roman" panose="02020603050405020304" pitchFamily="18" charset="0"/>
                <a:cs typeface="Times New Roman" panose="02020603050405020304" pitchFamily="18" charset="0"/>
              </a:rPr>
              <a:t>Совместные конкурсы и аукционы                    (статья 25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1304459"/>
            <a:ext cx="11864790" cy="5284600"/>
          </a:xfrm>
        </p:spPr>
        <p:txBody>
          <a:bodyPr>
            <a:normAutofit/>
          </a:bodyPr>
          <a:lstStyle/>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9647" y="1141156"/>
            <a:ext cx="11958917" cy="5324535"/>
          </a:xfrm>
          <a:prstGeom prst="rect">
            <a:avLst/>
          </a:prstGeom>
          <a:noFill/>
        </p:spPr>
        <p:txBody>
          <a:bodyPr wrap="square" rtlCol="0">
            <a:spAutoFit/>
          </a:bodyPr>
          <a:lstStyle/>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участник закупки </a:t>
            </a:r>
            <a:r>
              <a:rPr lang="ru-RU" sz="2000" dirty="0" smtClean="0">
                <a:latin typeface="Times New Roman" panose="02020603050405020304" pitchFamily="18" charset="0"/>
                <a:cs typeface="Times New Roman" panose="02020603050405020304" pitchFamily="18" charset="0"/>
              </a:rPr>
              <a:t>для </a:t>
            </a:r>
            <a:r>
              <a:rPr lang="ru-RU" sz="2000" dirty="0">
                <a:latin typeface="Times New Roman" panose="02020603050405020304" pitchFamily="18" charset="0"/>
                <a:cs typeface="Times New Roman" panose="02020603050405020304" pitchFamily="18" charset="0"/>
              </a:rPr>
              <a:t>подачи предложения о цене контракта, подает предложение о сумме цен всех контрактов, заключаемых по результатам проведения совместного конкурса или аукциона, предусматривающее снижение определенной </a:t>
            </a:r>
            <a:r>
              <a:rPr lang="ru-RU" sz="2000" dirty="0" smtClean="0">
                <a:latin typeface="Times New Roman" panose="02020603050405020304" pitchFamily="18" charset="0"/>
                <a:cs typeface="Times New Roman" panose="02020603050405020304" pitchFamily="18" charset="0"/>
              </a:rPr>
              <a:t>суммы </a:t>
            </a:r>
            <a:r>
              <a:rPr lang="ru-RU" sz="2000" dirty="0">
                <a:latin typeface="Times New Roman" panose="02020603050405020304" pitchFamily="18" charset="0"/>
                <a:cs typeface="Times New Roman" panose="02020603050405020304" pitchFamily="18" charset="0"/>
              </a:rPr>
              <a:t>начальных (максимальных) цен всех таких </a:t>
            </a:r>
            <a:r>
              <a:rPr lang="ru-RU" sz="2000" dirty="0" smtClean="0">
                <a:latin typeface="Times New Roman" panose="02020603050405020304" pitchFamily="18" charset="0"/>
                <a:cs typeface="Times New Roman" panose="02020603050405020304" pitchFamily="18" charset="0"/>
              </a:rPr>
              <a:t>контрактов,  а в </a:t>
            </a:r>
            <a:r>
              <a:rPr lang="ru-RU" sz="2000" dirty="0">
                <a:latin typeface="Times New Roman" panose="02020603050405020304" pitchFamily="18" charset="0"/>
                <a:cs typeface="Times New Roman" panose="02020603050405020304" pitchFamily="18" charset="0"/>
              </a:rPr>
              <a:t>случае, </a:t>
            </a:r>
            <a:r>
              <a:rPr lang="ru-RU" sz="2000" dirty="0" smtClean="0">
                <a:latin typeface="Times New Roman" panose="02020603050405020304" pitchFamily="18" charset="0"/>
                <a:cs typeface="Times New Roman" panose="02020603050405020304" pitchFamily="18" charset="0"/>
              </a:rPr>
              <a:t>предусмотренном часть 24 статьи 22 </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Закона о контрактной системе, </a:t>
            </a:r>
            <a:r>
              <a:rPr lang="ru-RU" sz="2000" dirty="0">
                <a:latin typeface="Times New Roman" panose="02020603050405020304" pitchFamily="18" charset="0"/>
                <a:cs typeface="Times New Roman" panose="02020603050405020304" pitchFamily="18" charset="0"/>
              </a:rPr>
              <a:t>участник закупки подает предложение о сумме цен единиц товара, работы, услуги</a:t>
            </a:r>
            <a:r>
              <a:rPr lang="ru-RU" sz="20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контракт по результатам проведения совместного конкурса или аукциона заключается каждой стороной соглашения в порядке, предусмотренном </a:t>
            </a:r>
            <a:r>
              <a:rPr lang="ru-RU" sz="2000" dirty="0" smtClean="0">
                <a:latin typeface="Times New Roman" panose="02020603050405020304" pitchFamily="18" charset="0"/>
                <a:cs typeface="Times New Roman" panose="02020603050405020304" pitchFamily="18" charset="0"/>
              </a:rPr>
              <a:t>Законом о контрактной системе. </a:t>
            </a:r>
            <a:r>
              <a:rPr lang="ru-RU" sz="2000" dirty="0">
                <a:latin typeface="Times New Roman" panose="02020603050405020304" pitchFamily="18" charset="0"/>
                <a:cs typeface="Times New Roman" panose="02020603050405020304" pitchFamily="18" charset="0"/>
              </a:rPr>
              <a:t>Цена контракта определяется путем уменьшения начальной (максимальной) цены соответствующего контракта пропорционально предложенному участником закупки снижению суммы начальных (максимальных) цен всех контрактов. В случае, предусмотренном частью 24 статьи 22 </a:t>
            </a:r>
            <a:r>
              <a:rPr lang="ru-RU" sz="2000" dirty="0" smtClean="0">
                <a:latin typeface="Times New Roman" panose="02020603050405020304" pitchFamily="18" charset="0"/>
                <a:cs typeface="Times New Roman" panose="02020603050405020304" pitchFamily="18" charset="0"/>
              </a:rPr>
              <a:t>Закона о контрактной системе, </a:t>
            </a:r>
            <a:r>
              <a:rPr lang="ru-RU" sz="2000" dirty="0">
                <a:latin typeface="Times New Roman" panose="02020603050405020304" pitchFamily="18" charset="0"/>
                <a:cs typeface="Times New Roman" panose="02020603050405020304" pitchFamily="18" charset="0"/>
              </a:rPr>
              <a:t>в проект каждого контракта включается максимальное значение цены соответствующего контракта, а также цена единицы товара, работы, услуги, которая определяется путем уменьшения начальной цены такой единицы пропорционально снижению начальной суммы цен указанных единиц, предложенному участником закупки, с которым заключается контракт</a:t>
            </a:r>
            <a:r>
              <a:rPr lang="ru-RU" sz="20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обращение о согласовании заключения контракта с единственным поставщиком (подрядчиком, исполнителем) в соответствии с </a:t>
            </a:r>
            <a:r>
              <a:rPr lang="ru-RU" sz="2000" dirty="0" smtClean="0">
                <a:latin typeface="Times New Roman" panose="02020603050405020304" pitchFamily="18" charset="0"/>
                <a:cs typeface="Times New Roman" panose="02020603050405020304" pitchFamily="18" charset="0"/>
              </a:rPr>
              <a:t> Законом о контрактной системе направляется </a:t>
            </a:r>
            <a:r>
              <a:rPr lang="ru-RU" sz="2000" dirty="0">
                <a:latin typeface="Times New Roman" panose="02020603050405020304" pitchFamily="18" charset="0"/>
                <a:cs typeface="Times New Roman" panose="02020603050405020304" pitchFamily="18" charset="0"/>
              </a:rPr>
              <a:t>в контрольный орган в сфере закупок каждой стороной соглашения.</a:t>
            </a:r>
          </a:p>
        </p:txBody>
      </p:sp>
    </p:spTree>
    <p:extLst>
      <p:ext uri="{BB962C8B-B14F-4D97-AF65-F5344CB8AC3E}">
        <p14:creationId xmlns:p14="http://schemas.microsoft.com/office/powerpoint/2010/main" val="956643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583499" y="81789"/>
            <a:ext cx="8657792" cy="379656"/>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Кто такой заказчик? Виды заказчиков? </a:t>
            </a:r>
            <a:endParaRPr lang="ru-RU" sz="1867"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785133" y="-123394"/>
            <a:ext cx="6375615" cy="584775"/>
          </a:xfrm>
          <a:prstGeom prst="rect">
            <a:avLst/>
          </a:prstGeom>
        </p:spPr>
        <p:txBody>
          <a:bodyPr wrap="square">
            <a:spAutoFit/>
          </a:bodyPr>
          <a:lstStyle/>
          <a:p>
            <a:pPr algn="ctr"/>
            <a:endParaRPr lang="ru-RU" sz="1600" b="1" u="sng" dirty="0">
              <a:latin typeface="Times New Roman" panose="02020603050405020304" pitchFamily="18" charset="0"/>
              <a:cs typeface="Times New Roman" panose="02020603050405020304" pitchFamily="18" charset="0"/>
            </a:endParaRPr>
          </a:p>
          <a:p>
            <a:pPr algn="ctr"/>
            <a:endParaRPr lang="ru-RU" sz="1600" b="1" u="sng"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nvPr>
        </p:nvGraphicFramePr>
        <p:xfrm>
          <a:off x="47328" y="711587"/>
          <a:ext cx="12001333" cy="5681451"/>
        </p:xfrm>
        <a:graphic>
          <a:graphicData uri="http://schemas.openxmlformats.org/drawingml/2006/table">
            <a:tbl>
              <a:tblPr firstRow="1" bandRow="1">
                <a:tableStyleId>{35758FB7-9AC5-4552-8A53-C91805E547FA}</a:tableStyleId>
              </a:tblPr>
              <a:tblGrid>
                <a:gridCol w="2592288"/>
                <a:gridCol w="3408379"/>
                <a:gridCol w="3000333"/>
                <a:gridCol w="3000333"/>
              </a:tblGrid>
              <a:tr h="1536171">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Заказчик</a:t>
                      </a:r>
                    </a:p>
                    <a:p>
                      <a:pPr algn="ctr"/>
                      <a:r>
                        <a:rPr lang="ru-RU" sz="1600" b="1" dirty="0" smtClean="0">
                          <a:solidFill>
                            <a:schemeClr val="tx1"/>
                          </a:solidFill>
                          <a:latin typeface="Times New Roman" panose="02020603050405020304" pitchFamily="18" charset="0"/>
                          <a:cs typeface="Times New Roman" panose="02020603050405020304" pitchFamily="18" charset="0"/>
                        </a:rPr>
                        <a:t>(пункт 7 статьи 3 ФЗ № 44)</a:t>
                      </a:r>
                    </a:p>
                    <a:p>
                      <a:pPr algn="ctr"/>
                      <a:endParaRPr lang="ru-RU" sz="16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Государственный заказчик</a:t>
                      </a:r>
                    </a:p>
                    <a:p>
                      <a:pPr algn="ctr"/>
                      <a:r>
                        <a:rPr lang="ru-RU" sz="1600" b="1" dirty="0" smtClean="0">
                          <a:solidFill>
                            <a:schemeClr val="tx1"/>
                          </a:solidFill>
                          <a:latin typeface="Times New Roman" panose="02020603050405020304" pitchFamily="18" charset="0"/>
                          <a:cs typeface="Times New Roman" panose="02020603050405020304" pitchFamily="18" charset="0"/>
                        </a:rPr>
                        <a:t>(пункт 5 статьи 3 ФЗ № 44)</a:t>
                      </a:r>
                    </a:p>
                    <a:p>
                      <a:pPr algn="ctr"/>
                      <a:endParaRPr lang="ru-RU" sz="16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Муниципальный заказчик</a:t>
                      </a:r>
                    </a:p>
                    <a:p>
                      <a:pPr algn="ctr"/>
                      <a:r>
                        <a:rPr lang="ru-RU" sz="1600" b="1" dirty="0" smtClean="0">
                          <a:solidFill>
                            <a:schemeClr val="tx1"/>
                          </a:solidFill>
                          <a:latin typeface="Times New Roman" panose="02020603050405020304" pitchFamily="18" charset="0"/>
                          <a:cs typeface="Times New Roman" panose="02020603050405020304" pitchFamily="18" charset="0"/>
                        </a:rPr>
                        <a:t>(пункт 6 статьи 3 ФЗ № 44)</a:t>
                      </a:r>
                    </a:p>
                    <a:p>
                      <a:pPr algn="ctr"/>
                      <a:endParaRPr lang="ru-RU" sz="1600" b="1" dirty="0">
                        <a:solidFill>
                          <a:schemeClr val="tx1"/>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Заказчик, осуществляющий деятельность на территории иностранного государства</a:t>
                      </a:r>
                    </a:p>
                    <a:p>
                      <a:pPr algn="ctr"/>
                      <a:r>
                        <a:rPr lang="ru-RU" sz="1600" b="1" dirty="0" smtClean="0">
                          <a:solidFill>
                            <a:schemeClr val="tx1"/>
                          </a:solidFill>
                          <a:latin typeface="Times New Roman" panose="02020603050405020304" pitchFamily="18" charset="0"/>
                          <a:cs typeface="Times New Roman" panose="02020603050405020304" pitchFamily="18" charset="0"/>
                        </a:rPr>
                        <a:t>(пункт</a:t>
                      </a:r>
                      <a:r>
                        <a:rPr lang="ru-RU" sz="1600" b="1" baseline="0" dirty="0" smtClean="0">
                          <a:solidFill>
                            <a:schemeClr val="tx1"/>
                          </a:solidFill>
                          <a:latin typeface="Times New Roman" panose="02020603050405020304" pitchFamily="18" charset="0"/>
                          <a:cs typeface="Times New Roman" panose="02020603050405020304" pitchFamily="18" charset="0"/>
                        </a:rPr>
                        <a:t> 7.1 статьи 3 ФЗ № 44</a:t>
                      </a:r>
                      <a:endParaRPr lang="ru-RU" sz="1600" b="1" dirty="0" smtClean="0">
                        <a:solidFill>
                          <a:schemeClr val="tx1"/>
                        </a:solidFill>
                        <a:latin typeface="Times New Roman" panose="02020603050405020304" pitchFamily="18" charset="0"/>
                        <a:cs typeface="Times New Roman" panose="02020603050405020304" pitchFamily="18" charset="0"/>
                      </a:endParaRPr>
                    </a:p>
                  </a:txBody>
                  <a:tcPr marL="121920" marR="121920" marT="60960" marB="60960"/>
                </a:tc>
              </a:tr>
              <a:tr h="41452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dirty="0" smtClean="0">
                          <a:latin typeface="Times New Roman" panose="02020603050405020304" pitchFamily="18" charset="0"/>
                          <a:cs typeface="Times New Roman" panose="02020603050405020304" pitchFamily="18" charset="0"/>
                        </a:rPr>
                        <a:t>Заказчик - государственный или муниципальный заказчик либо в соответствии с частями 1 и 2.1 статьи 15 ФЗ № 44 бюджетное учреждение, государственное, муниципальное унитарные предприятия, осуществляющие закупки</a:t>
                      </a:r>
                    </a:p>
                    <a:p>
                      <a:pPr algn="just"/>
                      <a:endParaRPr lang="ru-RU" sz="1300" dirty="0" smtClean="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dirty="0" smtClean="0">
                          <a:latin typeface="Times New Roman" panose="02020603050405020304" pitchFamily="18" charset="0"/>
                          <a:cs typeface="Times New Roman" panose="02020603050405020304" pitchFamily="18" charset="0"/>
                        </a:rPr>
                        <a:t>Государственный орган, Государственная корпорация по атомной энергии «Росатом», Государственная корпорация по космической деятельности «</a:t>
                      </a:r>
                      <a:r>
                        <a:rPr lang="ru-RU" sz="1300" dirty="0" err="1" smtClean="0">
                          <a:latin typeface="Times New Roman" panose="02020603050405020304" pitchFamily="18" charset="0"/>
                          <a:cs typeface="Times New Roman" panose="02020603050405020304" pitchFamily="18" charset="0"/>
                        </a:rPr>
                        <a:t>Роскосмос</a:t>
                      </a:r>
                      <a:r>
                        <a:rPr lang="ru-RU" sz="1300" dirty="0" smtClean="0">
                          <a:latin typeface="Times New Roman" panose="02020603050405020304" pitchFamily="18" charset="0"/>
                          <a:cs typeface="Times New Roman" panose="02020603050405020304" pitchFamily="18" charset="0"/>
                        </a:rPr>
                        <a:t>», публично-правовая компания «Единый заказчик в сфере строительства», орган управления государственным внебюджетным фондом либо государственное казенное учреждение, действующие от имени Российской Федерации или субъекта Российской Федерации, уполномоченные принимать бюджетные обязательства в соответствии с бюджетным законодательством Российской Федерации от имени Российской Федерации или субъекта Российской Федерации и осуществляющие закупки</a:t>
                      </a:r>
                    </a:p>
                    <a:p>
                      <a:endParaRPr lang="ru-RU" sz="2400" dirty="0"/>
                    </a:p>
                  </a:txBody>
                  <a:tcPr marL="121920" marR="121920" marT="60960" marB="609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dirty="0" smtClean="0">
                          <a:latin typeface="Times New Roman" panose="02020603050405020304" pitchFamily="18" charset="0"/>
                          <a:cs typeface="Times New Roman" panose="02020603050405020304" pitchFamily="18" charset="0"/>
                        </a:rPr>
                        <a:t>Муниципальный орган или муниципальное казенное учреждение, действующие от имени муниципального образования, уполномоченные принимать бюджетные обязательства в соответствии с бюджетным законодательством Российской Федерации от имени муниципального образования и осуществляющие закупки</a:t>
                      </a:r>
                    </a:p>
                    <a:p>
                      <a:endParaRPr lang="ru-RU" sz="2400" dirty="0"/>
                    </a:p>
                  </a:txBody>
                  <a:tcPr marL="121920" marR="121920" marT="60960" marB="60960">
                    <a:solidFill>
                      <a:schemeClr val="bg1"/>
                    </a:solidFill>
                  </a:tcPr>
                </a:tc>
                <a:tc>
                  <a:txBody>
                    <a:bodyPr/>
                    <a:lstStyle/>
                    <a:p>
                      <a:pPr algn="just"/>
                      <a:r>
                        <a:rPr lang="ru-RU" sz="1300" dirty="0" smtClean="0">
                          <a:latin typeface="Times New Roman" panose="02020603050405020304" pitchFamily="18" charset="0"/>
                          <a:cs typeface="Times New Roman" panose="02020603050405020304" pitchFamily="18" charset="0"/>
                        </a:rPr>
                        <a:t>Заказчик из числа дипломатических представительств, консульских учреждений Российской Федерации, торговых представительств Российской Федерации, представительств Российской Федерации при международных (межгосударственных, межправительственных) организациях, а также заказчик, осуществляющий деятельность на территории иностранного государства</a:t>
                      </a:r>
                    </a:p>
                    <a:p>
                      <a:endParaRPr lang="ru-RU" sz="1300" dirty="0">
                        <a:latin typeface="Times New Roman" panose="02020603050405020304" pitchFamily="18" charset="0"/>
                        <a:cs typeface="Times New Roman" panose="02020603050405020304" pitchFamily="18" charset="0"/>
                      </a:endParaRPr>
                    </a:p>
                  </a:txBody>
                  <a:tcPr marL="121920" marR="121920" marT="60960" marB="60960">
                    <a:solidFill>
                      <a:schemeClr val="bg1"/>
                    </a:solidFill>
                  </a:tcPr>
                </a:tc>
              </a:tr>
            </a:tbl>
          </a:graphicData>
        </a:graphic>
      </p:graphicFrame>
    </p:spTree>
    <p:extLst>
      <p:ext uri="{BB962C8B-B14F-4D97-AF65-F5344CB8AC3E}">
        <p14:creationId xmlns:p14="http://schemas.microsoft.com/office/powerpoint/2010/main" val="2437590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бюджетные учреждения должны осуществлять закупки по ФЗ № 44?</a:t>
            </a:r>
            <a:endParaRPr lang="ru-RU" sz="1867" dirty="0">
              <a:latin typeface="Times New Roman" panose="02020603050405020304" pitchFamily="18" charset="0"/>
              <a:cs typeface="Times New Roman" panose="02020603050405020304" pitchFamily="18" charset="0"/>
            </a:endParaRPr>
          </a:p>
        </p:txBody>
      </p:sp>
      <p:pic>
        <p:nvPicPr>
          <p:cNvPr id="1026" name="Picture 2" descr="Тендерное сопровожд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41" y="1690859"/>
            <a:ext cx="3666112" cy="44363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79776" y="356659"/>
            <a:ext cx="8160907" cy="6483954"/>
          </a:xfrm>
          <a:prstGeom prst="rect">
            <a:avLst/>
          </a:prstGeom>
          <a:noFill/>
        </p:spPr>
        <p:txBody>
          <a:bodyPr wrap="square" rtlCol="0">
            <a:spAutoFit/>
          </a:bodyPr>
          <a:lstStyle/>
          <a:p>
            <a:pPr algn="just"/>
            <a:r>
              <a:rPr lang="ru-RU" b="1" u="sng" dirty="0">
                <a:solidFill>
                  <a:srgbClr val="067082"/>
                </a:solidFill>
                <a:latin typeface="Times New Roman" panose="02020603050405020304" pitchFamily="18" charset="0"/>
                <a:cs typeface="Times New Roman" panose="02020603050405020304" pitchFamily="18" charset="0"/>
              </a:rPr>
              <a:t>Общее правило!!! </a:t>
            </a:r>
            <a:r>
              <a:rPr lang="ru-RU" dirty="0">
                <a:latin typeface="Times New Roman" panose="02020603050405020304" pitchFamily="18" charset="0"/>
                <a:cs typeface="Times New Roman" panose="02020603050405020304" pitchFamily="18" charset="0"/>
              </a:rPr>
              <a:t>закупки </a:t>
            </a:r>
            <a:r>
              <a:rPr lang="ru-RU" dirty="0">
                <a:latin typeface="Times New Roman" panose="02020603050405020304" pitchFamily="18" charset="0"/>
                <a:cs typeface="Times New Roman" panose="02020603050405020304" pitchFamily="18" charset="0"/>
              </a:rPr>
              <a:t>за счет субсидий, предоставленных из бюджетов бюджетной системы Российской Федерации, и иных средств в соответствии с требованиями настоящего Федерального </a:t>
            </a:r>
            <a:r>
              <a:rPr lang="ru-RU" dirty="0">
                <a:latin typeface="Times New Roman" panose="02020603050405020304" pitchFamily="18" charset="0"/>
                <a:cs typeface="Times New Roman" panose="02020603050405020304" pitchFamily="18" charset="0"/>
              </a:rPr>
              <a:t>закона.</a:t>
            </a:r>
          </a:p>
          <a:p>
            <a:pPr algn="just"/>
            <a:endParaRPr lang="ru-RU" b="1" u="sng" dirty="0">
              <a:solidFill>
                <a:srgbClr val="067082"/>
              </a:solidFill>
              <a:latin typeface="Times New Roman" panose="02020603050405020304" pitchFamily="18" charset="0"/>
              <a:cs typeface="Times New Roman" panose="02020603050405020304" pitchFamily="18" charset="0"/>
            </a:endParaRPr>
          </a:p>
          <a:p>
            <a:pPr algn="just"/>
            <a:r>
              <a:rPr lang="ru-RU" b="1" u="sng" dirty="0">
                <a:solidFill>
                  <a:srgbClr val="067082"/>
                </a:solidFill>
                <a:latin typeface="Times New Roman" panose="02020603050405020304" pitchFamily="18" charset="0"/>
                <a:cs typeface="Times New Roman" panose="02020603050405020304" pitchFamily="18" charset="0"/>
              </a:rPr>
              <a:t>Исключения из правила!!!</a:t>
            </a:r>
          </a:p>
          <a:p>
            <a:pPr algn="just"/>
            <a:r>
              <a:rPr lang="ru-RU" dirty="0">
                <a:latin typeface="Times New Roman" panose="02020603050405020304" pitchFamily="18" charset="0"/>
                <a:cs typeface="Times New Roman" panose="02020603050405020304" pitchFamily="18" charset="0"/>
              </a:rPr>
              <a:t>при наличии правового акта, принятого </a:t>
            </a:r>
            <a:r>
              <a:rPr lang="ru-RU" dirty="0">
                <a:latin typeface="Times New Roman" panose="02020603050405020304" pitchFamily="18" charset="0"/>
                <a:cs typeface="Times New Roman" panose="02020603050405020304" pitchFamily="18" charset="0"/>
              </a:rPr>
              <a:t>в соответствии с ФЗ № 223 и размещенного до начала года в единой информационной </a:t>
            </a:r>
            <a:r>
              <a:rPr lang="ru-RU" dirty="0">
                <a:latin typeface="Times New Roman" panose="02020603050405020304" pitchFamily="18" charset="0"/>
                <a:cs typeface="Times New Roman" panose="02020603050405020304" pitchFamily="18" charset="0"/>
              </a:rPr>
              <a:t>системе,</a:t>
            </a: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r>
              <a:rPr lang="ru-RU" b="1" u="sng" dirty="0">
                <a:latin typeface="Times New Roman" panose="02020603050405020304" pitchFamily="18" charset="0"/>
                <a:cs typeface="Times New Roman" panose="02020603050405020304" pitchFamily="18" charset="0"/>
              </a:rPr>
              <a:t>бюджетное учреждение вправе не руководствоваться ФЗ № 44</a:t>
            </a:r>
            <a:r>
              <a:rPr lang="ru-RU" dirty="0">
                <a:latin typeface="Times New Roman" panose="02020603050405020304" pitchFamily="18" charset="0"/>
                <a:cs typeface="Times New Roman" panose="02020603050405020304" pitchFamily="18" charset="0"/>
              </a:rPr>
              <a:t>, если осуществляет закупки за счет:</a:t>
            </a:r>
          </a:p>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4" cstate="print"/>
          <a:stretch>
            <a:fillRect/>
          </a:stretch>
        </p:blipFill>
        <p:spPr>
          <a:xfrm>
            <a:off x="4367808" y="2372883"/>
            <a:ext cx="7200800" cy="3168351"/>
          </a:xfrm>
          <a:prstGeom prst="rect">
            <a:avLst/>
          </a:prstGeom>
        </p:spPr>
      </p:pic>
    </p:spTree>
    <p:extLst>
      <p:ext uri="{BB962C8B-B14F-4D97-AF65-F5344CB8AC3E}">
        <p14:creationId xmlns:p14="http://schemas.microsoft.com/office/powerpoint/2010/main" val="601787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бюджетные учреждения должны осуществлять закупки по ФЗ № 44?</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86916"/>
            <a:ext cx="8160907" cy="6740307"/>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1.1) </a:t>
            </a:r>
            <a:r>
              <a:rPr lang="ru-RU" dirty="0">
                <a:latin typeface="Times New Roman" panose="02020603050405020304" pitchFamily="18" charset="0"/>
                <a:cs typeface="Times New Roman" panose="02020603050405020304" pitchFamily="18" charset="0"/>
              </a:rPr>
              <a:t>за счет средств, полученных в качестве дара, в том числе пожертвования (благотворительного пожертвования), по завещанию, грантов, передаваемых безвозмездно и безвозвратно гражданами и юридическими лицами, в том числе иностранными гражданами и иностранными юридическими лицами, а также международными организациями, получившими право на предоставление грантов на территории Российской Федерации в порядке, установленном Постановлением Правительства РФ от 23.04.2013 </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367 «Об утверждении Правил получения международными организациями права на предоставление грантов на территории Российской Федерации на осуществление конкретных научных, научно-технических программ и проектов, инновационных проектов, проведение конкретных научных исследований на условиях, предусмотренных грантодателями», субсидий (грантов), предоставляемых на конкурсной основе из соответствующих бюджетов бюджетной системы Российской Федерации, если условиями, определенными грантодателями, не установлено иное</a:t>
            </a:r>
            <a:r>
              <a:rPr lang="ru-RU" dirty="0">
                <a:latin typeface="Times New Roman" panose="02020603050405020304" pitchFamily="18" charset="0"/>
                <a:cs typeface="Times New Roman" panose="02020603050405020304" pitchFamily="18" charset="0"/>
              </a:rPr>
              <a:t>;</a:t>
            </a:r>
          </a:p>
          <a:p>
            <a:pPr algn="just"/>
            <a:r>
              <a:rPr lang="ru-RU" b="1" dirty="0">
                <a:latin typeface="Times New Roman" panose="02020603050405020304" pitchFamily="18" charset="0"/>
                <a:cs typeface="Times New Roman" panose="02020603050405020304" pitchFamily="18" charset="0"/>
              </a:rPr>
              <a:t>1.2) </a:t>
            </a:r>
            <a:r>
              <a:rPr lang="ru-RU" dirty="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качестве исполнителя по контракту в случае привлечения на основании договора в ходе исполнения данного контракта иных лиц для поставки товара, выполнения работы или оказания услуги, необходимых для исполнения предусмотренных контрактом обязательств данного учреждения</a:t>
            </a:r>
            <a:r>
              <a:rPr lang="ru-RU" dirty="0">
                <a:latin typeface="Times New Roman" panose="02020603050405020304" pitchFamily="18" charset="0"/>
                <a:cs typeface="Times New Roman" panose="02020603050405020304" pitchFamily="18" charset="0"/>
              </a:rPr>
              <a:t>;</a:t>
            </a:r>
          </a:p>
          <a:p>
            <a:pPr algn="just"/>
            <a:r>
              <a:rPr lang="ru-RU" b="1" dirty="0">
                <a:latin typeface="Times New Roman" panose="02020603050405020304" pitchFamily="18" charset="0"/>
                <a:cs typeface="Times New Roman" panose="02020603050405020304" pitchFamily="18" charset="0"/>
              </a:rPr>
              <a:t>1.3) </a:t>
            </a:r>
            <a:r>
              <a:rPr lang="ru-RU" dirty="0">
                <a:latin typeface="Times New Roman" panose="02020603050405020304" pitchFamily="18" charset="0"/>
                <a:cs typeface="Times New Roman" panose="02020603050405020304" pitchFamily="18" charset="0"/>
              </a:rPr>
              <a:t>за счет средств, полученных при осуществлении им иной приносящей доход деятельности от физических лиц, юридических лиц, в том числе в рамках предусмотренных его учредительным документом основных видов деятельности (за исключением средств, полученных на оказание и оплату медицинской помощи по обязательному медицинскому страхованию).</a:t>
            </a:r>
          </a:p>
          <a:p>
            <a:pPr algn="just"/>
            <a:endParaRPr lang="ru-RU"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86214" y="1636797"/>
            <a:ext cx="3736967" cy="4546815"/>
          </a:xfrm>
          <a:prstGeom prst="rect">
            <a:avLst/>
          </a:prstGeom>
        </p:spPr>
      </p:pic>
    </p:spTree>
    <p:extLst>
      <p:ext uri="{BB962C8B-B14F-4D97-AF65-F5344CB8AC3E}">
        <p14:creationId xmlns:p14="http://schemas.microsoft.com/office/powerpoint/2010/main" val="24078794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335360" y="452670"/>
            <a:ext cx="3736965" cy="666977"/>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Что такое положение о закупках по ФЗ № 223?</a:t>
            </a:r>
            <a:endParaRPr lang="ru-RU" sz="1867"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50789" y="1652803"/>
            <a:ext cx="3736967" cy="4512501"/>
          </a:xfrm>
          <a:prstGeom prst="rect">
            <a:avLst/>
          </a:prstGeom>
        </p:spPr>
      </p:pic>
      <p:sp>
        <p:nvSpPr>
          <p:cNvPr id="4" name="TextBox 3"/>
          <p:cNvSpPr txBox="1"/>
          <p:nvPr/>
        </p:nvSpPr>
        <p:spPr>
          <a:xfrm>
            <a:off x="4367808" y="452669"/>
            <a:ext cx="7296811" cy="5672258"/>
          </a:xfrm>
          <a:prstGeom prst="rect">
            <a:avLst/>
          </a:prstGeom>
          <a:noFill/>
        </p:spPr>
        <p:txBody>
          <a:bodyPr wrap="square" rtlCol="0">
            <a:spAutoFit/>
          </a:bodyPr>
          <a:lstStyle/>
          <a:p>
            <a:pPr algn="just"/>
            <a:r>
              <a:rPr lang="ru-RU" sz="2133" dirty="0">
                <a:latin typeface="Times New Roman" panose="02020603050405020304" pitchFamily="18" charset="0"/>
                <a:cs typeface="Times New Roman" panose="02020603050405020304" pitchFamily="18" charset="0"/>
              </a:rPr>
              <a:t>	</a:t>
            </a:r>
            <a:r>
              <a:rPr lang="ru-RU" sz="2133" b="1" u="sng" dirty="0">
                <a:latin typeface="Times New Roman" panose="02020603050405020304" pitchFamily="18" charset="0"/>
                <a:cs typeface="Times New Roman" panose="02020603050405020304" pitchFamily="18" charset="0"/>
              </a:rPr>
              <a:t>Положение </a:t>
            </a:r>
            <a:r>
              <a:rPr lang="ru-RU" sz="2133" b="1" u="sng" dirty="0">
                <a:latin typeface="Times New Roman" panose="02020603050405020304" pitchFamily="18" charset="0"/>
                <a:cs typeface="Times New Roman" panose="02020603050405020304" pitchFamily="18" charset="0"/>
              </a:rPr>
              <a:t>о закупке </a:t>
            </a:r>
            <a:r>
              <a:rPr lang="ru-RU" sz="2133" dirty="0">
                <a:latin typeface="Times New Roman" panose="02020603050405020304" pitchFamily="18" charset="0"/>
                <a:cs typeface="Times New Roman" panose="02020603050405020304" pitchFamily="18" charset="0"/>
              </a:rPr>
              <a:t>является документом, который регламентирует закупочную деятельность заказчика и должен содержать требования к закупке, в том числе порядок определения и обоснования начальной (максимальной) цены договора, цены договора, заключаемого с единственным поставщиком (исполнителем, подрядчиком), включая порядок определения формулы цены, устанавливающей правила расчета сумм, подлежащих уплате заказчиком поставщику (исполнителю, подрядчику) в ходе исполнения договора (далее - формула цены), определения и обоснования цены единицы товара, работы, услуги, определения максимального значения цены договора, порядок подготовки и осуществления закупок способами, указанными в частях 3.1 и 3.2 статьи 3 </a:t>
            </a:r>
            <a:r>
              <a:rPr lang="ru-RU" sz="2133" dirty="0">
                <a:latin typeface="Times New Roman" panose="02020603050405020304" pitchFamily="18" charset="0"/>
                <a:cs typeface="Times New Roman" panose="02020603050405020304" pitchFamily="18" charset="0"/>
              </a:rPr>
              <a:t>ФЗ № 223, </a:t>
            </a:r>
            <a:r>
              <a:rPr lang="ru-RU" sz="2133" dirty="0">
                <a:latin typeface="Times New Roman" panose="02020603050405020304" pitchFamily="18" charset="0"/>
                <a:cs typeface="Times New Roman" panose="02020603050405020304" pitchFamily="18" charset="0"/>
              </a:rPr>
              <a:t>порядок и условия их применения, порядок заключения и исполнения договоров, а также иные связанные с обеспечением закупки положения.</a:t>
            </a:r>
          </a:p>
        </p:txBody>
      </p:sp>
    </p:spTree>
    <p:extLst>
      <p:ext uri="{BB962C8B-B14F-4D97-AF65-F5344CB8AC3E}">
        <p14:creationId xmlns:p14="http://schemas.microsoft.com/office/powerpoint/2010/main" val="4148204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036" y="6538"/>
            <a:ext cx="6512859" cy="889934"/>
          </a:xfrm>
        </p:spPr>
        <p:txBody>
          <a:bodyPr>
            <a:normAutofit/>
          </a:bodyPr>
          <a:lstStyle/>
          <a:p>
            <a:pPr algn="ctr"/>
            <a:r>
              <a:rPr lang="ru-RU" sz="2900" b="1" dirty="0" smtClean="0">
                <a:latin typeface="Times New Roman" panose="02020603050405020304" pitchFamily="18" charset="0"/>
                <a:cs typeface="Times New Roman" panose="02020603050405020304" pitchFamily="18" charset="0"/>
              </a:rPr>
              <a:t>Введены новые понятия (статья 3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 y="905437"/>
            <a:ext cx="12254753" cy="5137057"/>
          </a:xfrm>
        </p:spPr>
        <p:txBody>
          <a:bodyPr>
            <a:normAutofit fontScale="92500" lnSpcReduction="10000"/>
          </a:bodyPr>
          <a:lstStyle/>
          <a:p>
            <a:pPr algn="just">
              <a:buFont typeface="Wingdings" panose="05000000000000000000" pitchFamily="2" charset="2"/>
              <a:buChar char="ü"/>
            </a:pPr>
            <a:r>
              <a:rPr lang="ru-RU" sz="2000" b="1" u="sng" dirty="0">
                <a:latin typeface="Times New Roman" panose="02020603050405020304" pitchFamily="18" charset="0"/>
                <a:cs typeface="Times New Roman" panose="02020603050405020304" pitchFamily="18" charset="0"/>
              </a:rPr>
              <a:t>заказчик, осуществляющий деятельность на территории иностранного государства</a:t>
            </a:r>
            <a:r>
              <a:rPr lang="ru-RU" sz="2000" dirty="0">
                <a:latin typeface="Times New Roman" panose="02020603050405020304" pitchFamily="18" charset="0"/>
                <a:cs typeface="Times New Roman" panose="02020603050405020304" pitchFamily="18" charset="0"/>
              </a:rPr>
              <a:t>, - заказчик из числа дипломатических представительств, консульских учреждений Российской Федерации, торговых представительств Российской Федерации, представительств Российской Федерации при международных (межгосударственных, межправительственных) организациях, а также заказчик, осуществляющий деятельность на территории иностранного </a:t>
            </a:r>
            <a:r>
              <a:rPr lang="ru-RU" sz="2000" dirty="0" smtClean="0">
                <a:latin typeface="Times New Roman" panose="02020603050405020304" pitchFamily="18" charset="0"/>
                <a:cs typeface="Times New Roman" panose="02020603050405020304" pitchFamily="18" charset="0"/>
              </a:rPr>
              <a:t>государства;</a:t>
            </a:r>
          </a:p>
          <a:p>
            <a:pPr algn="just">
              <a:buFont typeface="Wingdings" panose="05000000000000000000" pitchFamily="2" charset="2"/>
              <a:buChar char="ü"/>
            </a:pPr>
            <a:r>
              <a:rPr lang="ru-RU" sz="2000" b="1" u="sng" dirty="0">
                <a:latin typeface="Times New Roman" panose="02020603050405020304" pitchFamily="18" charset="0"/>
                <a:cs typeface="Times New Roman" panose="02020603050405020304" pitchFamily="18" charset="0"/>
              </a:rPr>
              <a:t>контракт на поставку товаров, необходимых для нормального жизнеобеспечения граждан</a:t>
            </a:r>
            <a:r>
              <a:rPr lang="ru-RU" sz="2000" dirty="0">
                <a:latin typeface="Times New Roman" panose="02020603050405020304" pitchFamily="18" charset="0"/>
                <a:cs typeface="Times New Roman" panose="02020603050405020304" pitchFamily="18" charset="0"/>
              </a:rPr>
              <a:t>, - контракт, предусматривающий поставку продовольствия, средств, необходимых для оказания скорой, в том числе скорой специализированной, медицинской помощи в экстренной или неотложной форме, лекарственных средств, медицинских изделий, технических средств реабилитации, топлива, отсутствие которых приведет к нарушению нормального жизнеобеспечения граждан</a:t>
            </a:r>
            <a:r>
              <a:rPr lang="ru-RU" sz="20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ru-RU" sz="2000" b="1" u="sng" dirty="0">
                <a:latin typeface="Times New Roman" panose="02020603050405020304" pitchFamily="18" charset="0"/>
                <a:cs typeface="Times New Roman" panose="02020603050405020304" pitchFamily="18" charset="0"/>
              </a:rPr>
              <a:t>отдельный этап исполнения контракта </a:t>
            </a:r>
            <a:r>
              <a:rPr lang="ru-RU" sz="2000" dirty="0">
                <a:latin typeface="Times New Roman" panose="02020603050405020304" pitchFamily="18" charset="0"/>
                <a:cs typeface="Times New Roman" panose="02020603050405020304" pitchFamily="18" charset="0"/>
              </a:rPr>
              <a:t>- часть обязательства поставщика (подрядчика, исполнителя), в отношении которого контрактом установлена обязанность заказчика обеспечить приемку (с оформлением в соответствии с настоящим Федеральным законом документа о приемке) и оплату поставленного товара, выполненной работы, оказанной услуги</a:t>
            </a:r>
            <a:r>
              <a:rPr lang="ru-RU" sz="20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ru-RU" sz="2000" b="1" u="sng" dirty="0">
                <a:latin typeface="Times New Roman" panose="02020603050405020304" pitchFamily="18" charset="0"/>
                <a:cs typeface="Times New Roman" panose="02020603050405020304" pitchFamily="18" charset="0"/>
              </a:rPr>
              <a:t>контракт со встречными инвестиционными обязательствами </a:t>
            </a:r>
            <a:r>
              <a:rPr lang="ru-RU" sz="2000" dirty="0">
                <a:latin typeface="Times New Roman" panose="02020603050405020304" pitchFamily="18" charset="0"/>
                <a:cs typeface="Times New Roman" panose="02020603050405020304" pitchFamily="18" charset="0"/>
              </a:rPr>
              <a:t>- контракт на поставку товара, оказание услуги, заключенный в соответствии со статьей 111.4 настоящего Федерального закона и предусматривающий встречные инвестиционные обязательства поставщика (исполнителя) по созданию, модернизации, освоению производства такого товара и (или) по созданию, реконструкции имущества (недвижимого имущества или недвижимого имущества и движимого имущества, технологически связанных между собой), предназначенного для оказания такой услуги</a:t>
            </a:r>
          </a:p>
        </p:txBody>
      </p:sp>
    </p:spTree>
    <p:extLst>
      <p:ext uri="{BB962C8B-B14F-4D97-AF65-F5344CB8AC3E}">
        <p14:creationId xmlns:p14="http://schemas.microsoft.com/office/powerpoint/2010/main" val="156228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88" y="246593"/>
            <a:ext cx="3736965" cy="1241622"/>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государственные и муниципальные унитарные предприятия осуществляют закупки по ФЗ № 44?</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7037952"/>
          </a:xfrm>
          <a:prstGeom prst="rect">
            <a:avLst/>
          </a:prstGeom>
          <a:noFill/>
        </p:spPr>
        <p:txBody>
          <a:bodyPr wrap="square" rtlCol="0">
            <a:spAutoFit/>
          </a:bodyPr>
          <a:lstStyle/>
          <a:p>
            <a:pPr algn="just"/>
            <a:r>
              <a:rPr lang="ru-RU" b="1" u="sng" dirty="0">
                <a:solidFill>
                  <a:srgbClr val="067082"/>
                </a:solidFill>
                <a:latin typeface="Times New Roman" panose="02020603050405020304" pitchFamily="18" charset="0"/>
                <a:cs typeface="Times New Roman" panose="02020603050405020304" pitchFamily="18" charset="0"/>
              </a:rPr>
              <a:t>Общее правило!!! </a:t>
            </a:r>
            <a:r>
              <a:rPr lang="ru-RU" dirty="0">
                <a:latin typeface="Times New Roman" panose="02020603050405020304" pitchFamily="18" charset="0"/>
                <a:cs typeface="Times New Roman" panose="02020603050405020304" pitchFamily="18" charset="0"/>
              </a:rPr>
              <a:t>во всех случаях, не попадающих под исключения.</a:t>
            </a:r>
          </a:p>
          <a:p>
            <a:pPr algn="just"/>
            <a:endParaRPr lang="ru-RU" b="1" u="sng" dirty="0">
              <a:solidFill>
                <a:srgbClr val="067082"/>
              </a:solidFill>
              <a:latin typeface="Times New Roman" panose="02020603050405020304" pitchFamily="18" charset="0"/>
              <a:cs typeface="Times New Roman" panose="02020603050405020304" pitchFamily="18" charset="0"/>
            </a:endParaRPr>
          </a:p>
          <a:p>
            <a:pPr algn="just"/>
            <a:r>
              <a:rPr lang="ru-RU" b="1" u="sng" dirty="0">
                <a:solidFill>
                  <a:srgbClr val="067082"/>
                </a:solidFill>
                <a:latin typeface="Times New Roman" panose="02020603050405020304" pitchFamily="18" charset="0"/>
                <a:cs typeface="Times New Roman" panose="02020603050405020304" pitchFamily="18" charset="0"/>
              </a:rPr>
              <a:t>Исключения из правила!!!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1. Закупки </a:t>
            </a:r>
            <a:r>
              <a:rPr lang="ru-RU" dirty="0">
                <a:latin typeface="Times New Roman" panose="02020603050405020304" pitchFamily="18" charset="0"/>
                <a:cs typeface="Times New Roman" panose="02020603050405020304" pitchFamily="18" charset="0"/>
              </a:rPr>
              <a:t>федеральных государственных унитарных предприятий, имеющих существенное значение для обеспечения прав и законных интересов граждан Российской Федерации, обороноспособности и безопасности государства, перечень которых утверждается Правительством Российской Федерации по согласованию с Администрацией Президента Российской Федерации, осуществляемых без использования субсидий, предоставленных из федерального бюджета на осуществление на территории Российской Федерации капитальных вложений в объекты капитального строительства государственной собственности Российской Федерации и (или) на приобретение на территории Российской Федерации объектов недвижимого имущества в государственную собственность Российской </a:t>
            </a:r>
            <a:r>
              <a:rPr lang="ru-RU" dirty="0">
                <a:latin typeface="Times New Roman" panose="02020603050405020304" pitchFamily="18" charset="0"/>
                <a:cs typeface="Times New Roman" panose="02020603050405020304" pitchFamily="18" charset="0"/>
              </a:rPr>
              <a:t>Федерации.</a:t>
            </a:r>
          </a:p>
          <a:p>
            <a:pPr algn="just"/>
            <a:endParaRPr lang="ru-RU" dirty="0">
              <a:latin typeface="Times New Roman" panose="02020603050405020304" pitchFamily="18" charset="0"/>
              <a:cs typeface="Times New Roman" panose="02020603050405020304" pitchFamily="18" charset="0"/>
            </a:endParaRPr>
          </a:p>
          <a:p>
            <a:pPr algn="just"/>
            <a:r>
              <a:rPr lang="ru-RU" b="1" u="sng" dirty="0">
                <a:latin typeface="Times New Roman" panose="02020603050405020304" pitchFamily="18" charset="0"/>
                <a:cs typeface="Times New Roman" panose="02020603050405020304" pitchFamily="18" charset="0"/>
              </a:rPr>
              <a:t>Распоряжение </a:t>
            </a:r>
            <a:r>
              <a:rPr lang="ru-RU" b="1" u="sng" dirty="0">
                <a:latin typeface="Times New Roman" panose="02020603050405020304" pitchFamily="18" charset="0"/>
                <a:cs typeface="Times New Roman" panose="02020603050405020304" pitchFamily="18" charset="0"/>
              </a:rPr>
              <a:t>Правительства РФ от 31.12.2016 </a:t>
            </a:r>
            <a:r>
              <a:rPr lang="ru-RU" b="1" u="sng" dirty="0">
                <a:latin typeface="Times New Roman" panose="02020603050405020304" pitchFamily="18" charset="0"/>
                <a:cs typeface="Times New Roman" panose="02020603050405020304" pitchFamily="18" charset="0"/>
              </a:rPr>
              <a:t>№ 2931-р</a:t>
            </a:r>
            <a:r>
              <a:rPr lang="ru-RU" dirty="0">
                <a:latin typeface="Times New Roman" panose="02020603050405020304" pitchFamily="18" charset="0"/>
                <a:cs typeface="Times New Roman" panose="02020603050405020304" pitchFamily="18" charset="0"/>
              </a:rPr>
              <a:t> «Об </a:t>
            </a:r>
            <a:r>
              <a:rPr lang="ru-RU" dirty="0">
                <a:latin typeface="Times New Roman" panose="02020603050405020304" pitchFamily="18" charset="0"/>
                <a:cs typeface="Times New Roman" panose="02020603050405020304" pitchFamily="18" charset="0"/>
              </a:rPr>
              <a:t>утверждении перечня федеральных государственных унитарных предприятий, имеющих существенное значение для обеспечения прав и законных интересов граждан Российской Федерации, обороноспособности и безопасности </a:t>
            </a:r>
            <a:r>
              <a:rPr lang="ru-RU" dirty="0">
                <a:latin typeface="Times New Roman" panose="02020603050405020304" pitchFamily="18" charset="0"/>
                <a:cs typeface="Times New Roman" panose="02020603050405020304" pitchFamily="18" charset="0"/>
              </a:rPr>
              <a:t>государства» (например, Приборостроительный завод (г. Трехгорный), ПО «Маяк» (г. Озерск), РФЯЦ – ВНИИ им. Е.И. </a:t>
            </a:r>
            <a:r>
              <a:rPr lang="ru-RU" dirty="0" err="1">
                <a:latin typeface="Times New Roman" panose="02020603050405020304" pitchFamily="18" charset="0"/>
                <a:cs typeface="Times New Roman" panose="02020603050405020304" pitchFamily="18" charset="0"/>
              </a:rPr>
              <a:t>Забабахина</a:t>
            </a:r>
            <a:r>
              <a:rPr lang="ru-RU" dirty="0">
                <a:latin typeface="Times New Roman" panose="02020603050405020304" pitchFamily="18" charset="0"/>
                <a:cs typeface="Times New Roman" panose="02020603050405020304" pitchFamily="18" charset="0"/>
              </a:rPr>
              <a:t> (г. </a:t>
            </a:r>
            <a:r>
              <a:rPr lang="ru-RU" dirty="0" err="1">
                <a:latin typeface="Times New Roman" panose="02020603050405020304" pitchFamily="18" charset="0"/>
                <a:cs typeface="Times New Roman" panose="02020603050405020304" pitchFamily="18" charset="0"/>
              </a:rPr>
              <a:t>Снежинск</a:t>
            </a:r>
            <a:r>
              <a:rPr lang="ru-RU" dirty="0">
                <a:latin typeface="Times New Roman" panose="02020603050405020304" pitchFamily="18" charset="0"/>
                <a:cs typeface="Times New Roman" panose="02020603050405020304" pitchFamily="18" charset="0"/>
              </a:rPr>
              <a:t>), ИТАР-ТАСС (г. Москва), ТТЦ «Останкино» (г. Москва), Киноконцерн «Мосфильм» (г. Москва) и т.д.)</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pic>
        <p:nvPicPr>
          <p:cNvPr id="2050" name="Picture 2" descr="Государственное унитарное предприятие - это… федеральные и муниципальные  унитарные предприятия (фгуп и муп) - МФЦ Челябинской обла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60" y="1673853"/>
            <a:ext cx="3704293" cy="447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731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88" y="246593"/>
            <a:ext cx="3736965" cy="1241622"/>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государственные и муниципальные унитарные предприятия осуществляют закупки по ФЗ № 44?</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60"/>
            <a:ext cx="8160907" cy="10915937"/>
          </a:xfrm>
          <a:prstGeom prst="rect">
            <a:avLst/>
          </a:prstGeom>
          <a:noFill/>
        </p:spPr>
        <p:txBody>
          <a:bodyPr wrap="square" rtlCol="0">
            <a:spAutoFit/>
          </a:bodyPr>
          <a:lstStyle/>
          <a:p>
            <a:pPr algn="just"/>
            <a:r>
              <a:rPr lang="ru-RU" b="1" u="sng" dirty="0">
                <a:solidFill>
                  <a:srgbClr val="067082"/>
                </a:solidFill>
                <a:latin typeface="Times New Roman" panose="02020603050405020304" pitchFamily="18" charset="0"/>
                <a:cs typeface="Times New Roman" panose="02020603050405020304" pitchFamily="18" charset="0"/>
              </a:rPr>
              <a:t>Исключения из правила!!!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2. при наличии правового акта, принятого в соответствии с ФЗ № 223 и размещенного до начала года в единой информационной системе</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а) за счет средств, полученных в качестве дара, в том числе пожертвования, по завещанию, грантов, передаваемых безвозмездно и безвозвратно гражданами и юридическими лицами, в том числе иностранными гражданами и иностранными юридическими лицами, а также международными организациями, получившими право на предоставление грантов на территории Российской Федерации в порядке, установленном законодательством Российской Федерации, субсидий (грантов), предоставляемых на конкурсной основе из соответствующих бюджетов бюджетной системы Российской Федерации, если условиями, определенными грантодателями, не установлено иное</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б) в </a:t>
            </a:r>
            <a:r>
              <a:rPr lang="ru-RU" dirty="0">
                <a:latin typeface="Times New Roman" panose="02020603050405020304" pitchFamily="18" charset="0"/>
                <a:cs typeface="Times New Roman" panose="02020603050405020304" pitchFamily="18" charset="0"/>
              </a:rPr>
              <a:t>качестве исполнителя по контракту в случае привлечения на основании договора в ходе исполнения данного контракта иных лиц для поставки товара, выполнения работы или оказания услуги, необходимых для исполнения предусмотренных контрактом обязательств данного предприятия, за исключением случаев исполнения предприятием контракта, заключенного в соответствии с пунктом 2 части 1 статьи 93 </a:t>
            </a:r>
            <a:r>
              <a:rPr lang="ru-RU" dirty="0">
                <a:latin typeface="Times New Roman" panose="02020603050405020304" pitchFamily="18" charset="0"/>
                <a:cs typeface="Times New Roman" panose="02020603050405020304" pitchFamily="18" charset="0"/>
              </a:rPr>
              <a:t>Закона о контрактной системе;</a:t>
            </a:r>
          </a:p>
          <a:p>
            <a:pPr algn="just"/>
            <a:r>
              <a:rPr lang="ru-RU" dirty="0">
                <a:latin typeface="Times New Roman" panose="02020603050405020304" pitchFamily="18" charset="0"/>
                <a:cs typeface="Times New Roman" panose="02020603050405020304" pitchFamily="18" charset="0"/>
              </a:rPr>
              <a:t>в) без привлечения средств соответствующих бюджетов бюджетной системы Российской Федерации.</a:t>
            </a: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pic>
        <p:nvPicPr>
          <p:cNvPr id="2050" name="Picture 2" descr="Государственное унитарное предприятие - это… федеральные и муниципальные  унитарные предприятия (фгуп и муп) - МФЦ Челябинской обла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60" y="1673853"/>
            <a:ext cx="3704293" cy="447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3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автономные учреждения должны осуществлять закупки по ФЗ № 44?</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68627"/>
            <a:ext cx="7968885" cy="8679299"/>
          </a:xfrm>
          <a:prstGeom prst="rect">
            <a:avLst/>
          </a:prstGeom>
          <a:noFill/>
        </p:spPr>
        <p:txBody>
          <a:bodyPr wrap="square" rtlCol="0">
            <a:spAutoFit/>
          </a:bodyPr>
          <a:lstStyle/>
          <a:p>
            <a:pPr algn="just"/>
            <a:r>
              <a:rPr lang="ru-RU" sz="1600" b="1" u="sng" dirty="0">
                <a:solidFill>
                  <a:srgbClr val="067082"/>
                </a:solidFill>
                <a:latin typeface="Times New Roman" panose="02020603050405020304" pitchFamily="18" charset="0"/>
                <a:cs typeface="Times New Roman" panose="02020603050405020304" pitchFamily="18" charset="0"/>
              </a:rPr>
              <a:t>Автономное учреждение – </a:t>
            </a:r>
            <a:r>
              <a:rPr lang="ru-RU" sz="1600" dirty="0">
                <a:latin typeface="Times New Roman" panose="02020603050405020304" pitchFamily="18" charset="0"/>
                <a:cs typeface="Times New Roman" panose="02020603050405020304" pitchFamily="18" charset="0"/>
              </a:rPr>
              <a:t>это некоммерческая организация, созданная Российской Федерацией, субъектом Российской Федерации или муниципальным образованием для выполнения работ, оказания услуг в целях осуществления предусмотренных законодательством Российской Федерации полномочий органов государственной власти, полномочий органов публичной власти федеральной территории, полномочий органов местного самоуправления в сферах науки, образования, здравоохранения, культуры, средств массовой информации, социальной защиты, занятости населения, физической культуры и спорта, а также в иных сферах в случаях, установленных федеральными законами (в том числе при проведении мероприятий по работе с детьми и молодежью в указанных сферах</a:t>
            </a:r>
            <a:r>
              <a:rPr lang="ru-RU"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(статья 2 </a:t>
            </a:r>
            <a:r>
              <a:rPr lang="ru-RU" sz="1600" dirty="0">
                <a:latin typeface="Times New Roman" panose="02020603050405020304" pitchFamily="18" charset="0"/>
                <a:cs typeface="Times New Roman" panose="02020603050405020304" pitchFamily="18" charset="0"/>
              </a:rPr>
              <a:t>Федерального закона </a:t>
            </a:r>
            <a:r>
              <a:rPr lang="ru-RU" sz="1600" dirty="0">
                <a:latin typeface="Times New Roman" panose="02020603050405020304" pitchFamily="18" charset="0"/>
                <a:cs typeface="Times New Roman" panose="02020603050405020304" pitchFamily="18" charset="0"/>
              </a:rPr>
              <a:t>от 03.11.2006 </a:t>
            </a:r>
            <a:r>
              <a:rPr lang="ru-RU" sz="1600" dirty="0">
                <a:latin typeface="Times New Roman" panose="02020603050405020304" pitchFamily="18" charset="0"/>
                <a:cs typeface="Times New Roman" panose="02020603050405020304" pitchFamily="18" charset="0"/>
              </a:rPr>
              <a:t>№ 174-ФЗ «Об </a:t>
            </a:r>
            <a:r>
              <a:rPr lang="ru-RU" sz="1600" dirty="0">
                <a:latin typeface="Times New Roman" panose="02020603050405020304" pitchFamily="18" charset="0"/>
                <a:cs typeface="Times New Roman" panose="02020603050405020304" pitchFamily="18" charset="0"/>
              </a:rPr>
              <a:t>автономных </a:t>
            </a:r>
            <a:r>
              <a:rPr lang="ru-RU" sz="1600" dirty="0">
                <a:latin typeface="Times New Roman" panose="02020603050405020304" pitchFamily="18" charset="0"/>
                <a:cs typeface="Times New Roman" panose="02020603050405020304" pitchFamily="18" charset="0"/>
              </a:rPr>
              <a:t>учреждениях»).</a:t>
            </a:r>
            <a:endParaRPr lang="ru-RU" sz="1600" b="1" u="sng" dirty="0">
              <a:solidFill>
                <a:srgbClr val="067082"/>
              </a:solidFill>
              <a:latin typeface="Times New Roman" panose="02020603050405020304" pitchFamily="18" charset="0"/>
              <a:cs typeface="Times New Roman" panose="02020603050405020304" pitchFamily="18" charset="0"/>
            </a:endParaRPr>
          </a:p>
          <a:p>
            <a:pPr algn="just"/>
            <a:r>
              <a:rPr lang="ru-RU" sz="1600" b="1" u="sng" dirty="0">
                <a:solidFill>
                  <a:srgbClr val="067082"/>
                </a:solidFill>
                <a:latin typeface="Times New Roman" panose="02020603050405020304" pitchFamily="18" charset="0"/>
                <a:cs typeface="Times New Roman" panose="02020603050405020304" pitchFamily="18" charset="0"/>
              </a:rPr>
              <a:t>Общее правило!!! </a:t>
            </a:r>
            <a:r>
              <a:rPr lang="ru-RU" sz="1600" dirty="0">
                <a:latin typeface="Times New Roman" panose="02020603050405020304" pitchFamily="18" charset="0"/>
                <a:cs typeface="Times New Roman" panose="02020603050405020304" pitchFamily="18" charset="0"/>
              </a:rPr>
              <a:t>Автономные учреждения осуществляют закупки в порядке, предусмотренном ФЗ № 223.</a:t>
            </a:r>
            <a:endParaRPr lang="ru-RU" sz="1600" b="1" u="sng" dirty="0">
              <a:solidFill>
                <a:srgbClr val="067082"/>
              </a:solidFill>
              <a:latin typeface="Times New Roman" panose="02020603050405020304" pitchFamily="18" charset="0"/>
              <a:cs typeface="Times New Roman" panose="02020603050405020304" pitchFamily="18" charset="0"/>
            </a:endParaRPr>
          </a:p>
          <a:p>
            <a:pPr algn="just"/>
            <a:r>
              <a:rPr lang="ru-RU" sz="1600" b="1" u="sng" dirty="0">
                <a:solidFill>
                  <a:srgbClr val="067082"/>
                </a:solidFill>
                <a:latin typeface="Times New Roman" panose="02020603050405020304" pitchFamily="18" charset="0"/>
                <a:cs typeface="Times New Roman" panose="02020603050405020304" pitchFamily="18" charset="0"/>
              </a:rPr>
              <a:t>Исключение из правила!!!  </a:t>
            </a:r>
          </a:p>
          <a:p>
            <a:pPr algn="just"/>
            <a:r>
              <a:rPr lang="ru-RU" sz="1600" dirty="0">
                <a:latin typeface="Times New Roman" panose="02020603050405020304" pitchFamily="18" charset="0"/>
                <a:cs typeface="Times New Roman" panose="02020603050405020304" pitchFamily="18" charset="0"/>
              </a:rPr>
              <a:t>При </a:t>
            </a:r>
            <a:r>
              <a:rPr lang="ru-RU" sz="1600" dirty="0">
                <a:latin typeface="Times New Roman" panose="02020603050405020304" pitchFamily="18" charset="0"/>
                <a:cs typeface="Times New Roman" panose="02020603050405020304" pitchFamily="18" charset="0"/>
              </a:rPr>
              <a:t>предоставлении в соответствии с Бюджетным кодексом Российской Федерации и иными нормативными правовыми актами, регулирующими бюджетные правоотношения, средств из бюджетов бюджетной системы Российской Федерации автономным учреждениям на осуществление капитальных вложений в объекты государственной, муниципальной </a:t>
            </a:r>
            <a:r>
              <a:rPr lang="ru-RU" sz="1600" dirty="0">
                <a:latin typeface="Times New Roman" panose="02020603050405020304" pitchFamily="18" charset="0"/>
                <a:cs typeface="Times New Roman" panose="02020603050405020304" pitchFamily="18" charset="0"/>
              </a:rPr>
              <a:t>собственности.</a:t>
            </a:r>
          </a:p>
          <a:p>
            <a:pPr algn="just"/>
            <a:r>
              <a:rPr lang="ru-RU" sz="1600" dirty="0">
                <a:latin typeface="Times New Roman" panose="02020603050405020304" pitchFamily="18" charset="0"/>
                <a:cs typeface="Times New Roman" panose="02020603050405020304" pitchFamily="18" charset="0"/>
              </a:rPr>
              <a:t>В этом случае на автономные учреждения распространяются требования по:</a:t>
            </a:r>
          </a:p>
          <a:p>
            <a:pPr marL="380990" indent="-380990"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п</a:t>
            </a:r>
            <a:r>
              <a:rPr lang="ru-RU" sz="1600" dirty="0">
                <a:latin typeface="Times New Roman" panose="02020603050405020304" pitchFamily="18" charset="0"/>
                <a:cs typeface="Times New Roman" panose="02020603050405020304" pitchFamily="18" charset="0"/>
              </a:rPr>
              <a:t>ланированию закупок;</a:t>
            </a:r>
          </a:p>
          <a:p>
            <a:pPr marL="380990" indent="-380990"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о</a:t>
            </a:r>
            <a:r>
              <a:rPr lang="ru-RU" sz="1600" dirty="0">
                <a:latin typeface="Times New Roman" panose="02020603050405020304" pitchFamily="18" charset="0"/>
                <a:cs typeface="Times New Roman" panose="02020603050405020304" pitchFamily="18" charset="0"/>
              </a:rPr>
              <a:t>пределению поставщиков (подрядчиков, исполнителей);</a:t>
            </a:r>
          </a:p>
          <a:p>
            <a:pPr marL="380990" indent="-380990"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заключению контрактов в порядке, предусмотренном ФЗ № 44;</a:t>
            </a:r>
          </a:p>
          <a:p>
            <a:pPr marL="380990" indent="-380990"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мониторингу закупок;</a:t>
            </a:r>
          </a:p>
          <a:p>
            <a:pPr marL="380990" indent="-380990"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аудиту в сфере закупок и контролю в сфере закупок.</a:t>
            </a:r>
            <a:endParaRPr lang="ru-RU" sz="1600" dirty="0">
              <a:latin typeface="Times New Roman" panose="02020603050405020304" pitchFamily="18" charset="0"/>
              <a:cs typeface="Times New Roman" panose="02020603050405020304" pitchFamily="18" charset="0"/>
            </a:endParaRPr>
          </a:p>
          <a:p>
            <a:pPr marL="380990" indent="-38099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Письмо Минфина России от 29.09.2020 </a:t>
            </a:r>
            <a:r>
              <a:rPr lang="ru-RU" sz="1600" dirty="0">
                <a:latin typeface="Times New Roman" panose="02020603050405020304" pitchFamily="18" charset="0"/>
                <a:cs typeface="Times New Roman" panose="02020603050405020304" pitchFamily="18" charset="0"/>
              </a:rPr>
              <a:t>№ 24-04-07/84946;</a:t>
            </a:r>
          </a:p>
          <a:p>
            <a:pPr marL="380990" indent="-38099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Статьи 69.1, 78.2 Бюджетного кодекса РФ </a:t>
            </a:r>
            <a:endParaRPr lang="ru-RU" sz="1600" dirty="0">
              <a:latin typeface="Times New Roman" panose="02020603050405020304" pitchFamily="18" charset="0"/>
              <a:cs typeface="Times New Roman" panose="02020603050405020304" pitchFamily="18" charset="0"/>
            </a:endParaRPr>
          </a:p>
          <a:p>
            <a:pPr marL="380990" indent="-380990" algn="just">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95068" y="1648106"/>
            <a:ext cx="3719259" cy="4565204"/>
          </a:xfrm>
          <a:prstGeom prst="rect">
            <a:avLst/>
          </a:prstGeom>
        </p:spPr>
      </p:pic>
    </p:spTree>
    <p:extLst>
      <p:ext uri="{BB962C8B-B14F-4D97-AF65-F5344CB8AC3E}">
        <p14:creationId xmlns:p14="http://schemas.microsoft.com/office/powerpoint/2010/main" val="2263921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автономные учреждения должны осуществлять закупки по ФЗ № 44?</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212664" y="269419"/>
            <a:ext cx="7968885" cy="8894743"/>
          </a:xfrm>
          <a:prstGeom prst="rect">
            <a:avLst/>
          </a:prstGeom>
          <a:noFill/>
        </p:spPr>
        <p:txBody>
          <a:bodyPr wrap="square" rtlCol="0">
            <a:spAutoFit/>
          </a:bodyPr>
          <a:lstStyle/>
          <a:p>
            <a:pPr algn="just"/>
            <a:r>
              <a:rPr lang="ru-RU" sz="1600" b="1" u="sng" dirty="0">
                <a:solidFill>
                  <a:srgbClr val="067082"/>
                </a:solidFill>
                <a:latin typeface="Times New Roman" panose="02020603050405020304" pitchFamily="18" charset="0"/>
                <a:cs typeface="Times New Roman" panose="02020603050405020304" pitchFamily="18" charset="0"/>
              </a:rPr>
              <a:t>Капитальные вложения – </a:t>
            </a:r>
            <a:r>
              <a:rPr lang="ru-RU" sz="1600" dirty="0">
                <a:latin typeface="Times New Roman" panose="02020603050405020304" pitchFamily="18" charset="0"/>
                <a:cs typeface="Times New Roman" panose="02020603050405020304" pitchFamily="18" charset="0"/>
              </a:rPr>
              <a:t>инвестиции </a:t>
            </a:r>
            <a:r>
              <a:rPr lang="ru-RU" sz="1600" dirty="0">
                <a:latin typeface="Times New Roman" panose="02020603050405020304" pitchFamily="18" charset="0"/>
                <a:cs typeface="Times New Roman" panose="02020603050405020304" pitchFamily="18" charset="0"/>
              </a:rPr>
              <a:t>в основной капитал (основные средства), в том числе затраты на новое строительство, реконструкцию и техническое перевооружение действующих предприятий, приобретение машин, оборудования, инструмента, инвентаря, проектно-изыскательские работы и другие </a:t>
            </a:r>
            <a:r>
              <a:rPr lang="ru-RU" sz="1600" dirty="0">
                <a:latin typeface="Times New Roman" panose="02020603050405020304" pitchFamily="18" charset="0"/>
                <a:cs typeface="Times New Roman" panose="02020603050405020304" pitchFamily="18" charset="0"/>
              </a:rPr>
              <a:t>затраты </a:t>
            </a:r>
            <a:r>
              <a:rPr lang="ru-RU" sz="1600" dirty="0">
                <a:latin typeface="Times New Roman" panose="02020603050405020304" pitchFamily="18" charset="0"/>
                <a:cs typeface="Times New Roman" panose="02020603050405020304" pitchFamily="18" charset="0"/>
              </a:rPr>
              <a:t>(статья 1 </a:t>
            </a:r>
            <a:r>
              <a:rPr lang="ru-RU" sz="1600" dirty="0">
                <a:latin typeface="Times New Roman" panose="02020603050405020304" pitchFamily="18" charset="0"/>
                <a:cs typeface="Times New Roman" panose="02020603050405020304" pitchFamily="18" charset="0"/>
              </a:rPr>
              <a:t>Федерального закона </a:t>
            </a:r>
            <a:r>
              <a:rPr lang="ru-RU" sz="1600" dirty="0">
                <a:latin typeface="Times New Roman" panose="02020603050405020304" pitchFamily="18" charset="0"/>
                <a:cs typeface="Times New Roman" panose="02020603050405020304" pitchFamily="18" charset="0"/>
              </a:rPr>
              <a:t>от 25.02.1999 </a:t>
            </a:r>
            <a:r>
              <a:rPr lang="ru-RU" sz="1600" dirty="0">
                <a:latin typeface="Times New Roman" panose="02020603050405020304" pitchFamily="18" charset="0"/>
                <a:cs typeface="Times New Roman" panose="02020603050405020304" pitchFamily="18" charset="0"/>
              </a:rPr>
              <a:t>№ 39-ФЗ «Об </a:t>
            </a:r>
            <a:r>
              <a:rPr lang="ru-RU" sz="1600" dirty="0">
                <a:latin typeface="Times New Roman" panose="02020603050405020304" pitchFamily="18" charset="0"/>
                <a:cs typeface="Times New Roman" panose="02020603050405020304" pitchFamily="18" charset="0"/>
              </a:rPr>
              <a:t>инвестиционной деятельности в Российской Федерации, осуществляемой в форме капитальных </a:t>
            </a:r>
            <a:r>
              <a:rPr lang="ru-RU" sz="1600" dirty="0">
                <a:latin typeface="Times New Roman" panose="02020603050405020304" pitchFamily="18" charset="0"/>
                <a:cs typeface="Times New Roman" panose="02020603050405020304" pitchFamily="18" charset="0"/>
              </a:rPr>
              <a:t>вложений»).</a:t>
            </a:r>
          </a:p>
          <a:p>
            <a:pPr algn="just"/>
            <a:endParaRPr lang="ru-RU" sz="1600"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endParaRPr lang="ru-RU" sz="1600" b="1" u="sng" dirty="0">
              <a:latin typeface="Times New Roman" panose="02020603050405020304" pitchFamily="18" charset="0"/>
              <a:cs typeface="Times New Roman" panose="02020603050405020304" pitchFamily="18" charset="0"/>
            </a:endParaRPr>
          </a:p>
          <a:p>
            <a:pPr algn="just"/>
            <a:r>
              <a:rPr lang="ru-RU" sz="1600" b="1" u="sng" dirty="0">
                <a:latin typeface="Times New Roman" panose="02020603050405020304" pitchFamily="18" charset="0"/>
                <a:cs typeface="Times New Roman" panose="02020603050405020304" pitchFamily="18" charset="0"/>
              </a:rPr>
              <a:t>Приказ </a:t>
            </a:r>
            <a:r>
              <a:rPr lang="ru-RU" sz="1600" b="1" u="sng" dirty="0">
                <a:latin typeface="Times New Roman" panose="02020603050405020304" pitchFamily="18" charset="0"/>
                <a:cs typeface="Times New Roman" panose="02020603050405020304" pitchFamily="18" charset="0"/>
              </a:rPr>
              <a:t>Минфина России от 13.12.2017 </a:t>
            </a:r>
            <a:r>
              <a:rPr lang="ru-RU" sz="1600" b="1" u="sng" dirty="0">
                <a:latin typeface="Times New Roman" panose="02020603050405020304" pitchFamily="18" charset="0"/>
                <a:cs typeface="Times New Roman" panose="02020603050405020304" pitchFamily="18" charset="0"/>
              </a:rPr>
              <a:t>№ 226н </a:t>
            </a:r>
            <a:r>
              <a:rPr lang="ru-RU" sz="1600" dirty="0">
                <a:latin typeface="Times New Roman" panose="02020603050405020304" pitchFamily="18" charset="0"/>
                <a:cs typeface="Times New Roman" panose="02020603050405020304" pitchFamily="18" charset="0"/>
              </a:rPr>
              <a:t>«Об </a:t>
            </a:r>
            <a:r>
              <a:rPr lang="ru-RU" sz="1600" dirty="0">
                <a:latin typeface="Times New Roman" panose="02020603050405020304" pitchFamily="18" charset="0"/>
                <a:cs typeface="Times New Roman" panose="02020603050405020304" pitchFamily="18" charset="0"/>
              </a:rPr>
              <a:t>утверждении Порядка санкционирования расходов федеральных бюджетных учреждений и федеральных автономных учреждений, лицевые счета которым открыты в территориальных органах Федерального казначейства, источником финансового обеспечения которых являются субсидии, полученные в соответствии с абзацем вторым пункта 1 статьи 78.1 и статьей 78.2 Бюджетного кодекса Российской </a:t>
            </a:r>
            <a:r>
              <a:rPr lang="ru-RU" sz="1600" dirty="0">
                <a:latin typeface="Times New Roman" panose="02020603050405020304" pitchFamily="18" charset="0"/>
                <a:cs typeface="Times New Roman" panose="02020603050405020304" pitchFamily="18" charset="0"/>
              </a:rPr>
              <a:t>Федерации»:</a:t>
            </a:r>
          </a:p>
          <a:p>
            <a:pPr algn="just"/>
            <a:endParaRPr lang="ru-RU"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just"/>
            <a:endParaRPr lang="ru-RU" sz="1600" b="1" u="sng" dirty="0">
              <a:solidFill>
                <a:srgbClr val="067082"/>
              </a:solidFill>
              <a:latin typeface="Times New Roman" panose="02020603050405020304" pitchFamily="18" charset="0"/>
              <a:cs typeface="Times New Roman" panose="02020603050405020304" pitchFamily="18" charset="0"/>
            </a:endParaRPr>
          </a:p>
          <a:p>
            <a:pPr algn="just"/>
            <a:r>
              <a:rPr lang="ru-RU" sz="1600" b="1" u="sng" dirty="0">
                <a:solidFill>
                  <a:srgbClr val="067082"/>
                </a:solidFill>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a:p>
            <a:pPr algn="just"/>
            <a:endParaRPr lang="ru-RU" b="1" u="sng"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95068" y="1648106"/>
            <a:ext cx="3719259" cy="4565204"/>
          </a:xfrm>
          <a:prstGeom prst="rect">
            <a:avLst/>
          </a:prstGeom>
        </p:spPr>
      </p:pic>
      <p:pic>
        <p:nvPicPr>
          <p:cNvPr id="4" name="Рисунок 3"/>
          <p:cNvPicPr>
            <a:picLocks noChangeAspect="1"/>
          </p:cNvPicPr>
          <p:nvPr/>
        </p:nvPicPr>
        <p:blipFill>
          <a:blip r:embed="rId4" cstate="print"/>
          <a:stretch>
            <a:fillRect/>
          </a:stretch>
        </p:blipFill>
        <p:spPr>
          <a:xfrm>
            <a:off x="4367808" y="1988841"/>
            <a:ext cx="3360373" cy="2464777"/>
          </a:xfrm>
          <a:prstGeom prst="rect">
            <a:avLst/>
          </a:prstGeom>
        </p:spPr>
      </p:pic>
      <p:pic>
        <p:nvPicPr>
          <p:cNvPr id="7" name="Рисунок 6"/>
          <p:cNvPicPr>
            <a:picLocks noChangeAspect="1"/>
          </p:cNvPicPr>
          <p:nvPr/>
        </p:nvPicPr>
        <p:blipFill>
          <a:blip r:embed="rId5"/>
          <a:stretch>
            <a:fillRect/>
          </a:stretch>
        </p:blipFill>
        <p:spPr>
          <a:xfrm>
            <a:off x="7884899" y="1892829"/>
            <a:ext cx="3692128" cy="2688299"/>
          </a:xfrm>
          <a:prstGeom prst="rect">
            <a:avLst/>
          </a:prstGeom>
        </p:spPr>
      </p:pic>
    </p:spTree>
    <p:extLst>
      <p:ext uri="{BB962C8B-B14F-4D97-AF65-F5344CB8AC3E}">
        <p14:creationId xmlns:p14="http://schemas.microsoft.com/office/powerpoint/2010/main" val="2923741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иные юридические лица должны осуществлять закупки по ФЗ № 44?</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260649"/>
            <a:ext cx="8112224" cy="8209042"/>
          </a:xfrm>
          <a:prstGeom prst="rect">
            <a:avLst/>
          </a:prstGeom>
          <a:noFill/>
        </p:spPr>
        <p:txBody>
          <a:bodyPr wrap="square" rtlCol="0">
            <a:spAutoFit/>
          </a:bodyPr>
          <a:lstStyle/>
          <a:p>
            <a:pPr algn="just"/>
            <a:r>
              <a:rPr lang="ru-RU" b="1" u="sng" dirty="0">
                <a:solidFill>
                  <a:srgbClr val="067082"/>
                </a:solidFill>
                <a:latin typeface="Times New Roman" panose="02020603050405020304" pitchFamily="18" charset="0"/>
                <a:cs typeface="Times New Roman" panose="02020603050405020304" pitchFamily="18" charset="0"/>
              </a:rPr>
              <a:t>Общее правило!!! </a:t>
            </a:r>
          </a:p>
          <a:p>
            <a:pPr algn="just"/>
            <a:r>
              <a:rPr lang="ru-RU" sz="1667" dirty="0">
                <a:latin typeface="Times New Roman" panose="02020603050405020304" pitchFamily="18" charset="0"/>
                <a:cs typeface="Times New Roman" panose="02020603050405020304" pitchFamily="18" charset="0"/>
              </a:rPr>
              <a:t>Юридические лица осуществляют закупки по ФЗ № 44 при </a:t>
            </a:r>
            <a:r>
              <a:rPr lang="ru-RU" sz="1667" dirty="0">
                <a:latin typeface="Times New Roman" panose="02020603050405020304" pitchFamily="18" charset="0"/>
                <a:cs typeface="Times New Roman" panose="02020603050405020304" pitchFamily="18" charset="0"/>
              </a:rPr>
              <a:t>предоставлении в соответствии с бюджетным законодательством Российской Федерации юридическим лицам субсидий, предусмотренных </a:t>
            </a:r>
            <a:r>
              <a:rPr lang="ru-RU" sz="1667" b="1" u="sng" dirty="0">
                <a:latin typeface="Times New Roman" panose="02020603050405020304" pitchFamily="18" charset="0"/>
                <a:cs typeface="Times New Roman" panose="02020603050405020304" pitchFamily="18" charset="0"/>
              </a:rPr>
              <a:t>пунктами 8 и 8.1 статьи 78 и подпунктами 3 и 3.1 пункта 1 статьи 78.3 Бюджетного кодекса Российской Федерации</a:t>
            </a:r>
            <a:r>
              <a:rPr lang="ru-RU" sz="1667" dirty="0">
                <a:latin typeface="Times New Roman" panose="02020603050405020304" pitchFamily="18" charset="0"/>
                <a:cs typeface="Times New Roman" panose="02020603050405020304" pitchFamily="18" charset="0"/>
              </a:rPr>
              <a:t>, в случае, если условиями предоставления таких субсидий предусмотрена передача объектов инфраструктуры в государственную (муниципальную) собственность</a:t>
            </a:r>
            <a:r>
              <a:rPr lang="ru-RU" sz="1667" dirty="0">
                <a:latin typeface="Times New Roman" panose="02020603050405020304" pitchFamily="18" charset="0"/>
                <a:cs typeface="Times New Roman" panose="02020603050405020304" pitchFamily="18" charset="0"/>
              </a:rPr>
              <a:t>.</a:t>
            </a:r>
          </a:p>
          <a:p>
            <a:pPr algn="just"/>
            <a:r>
              <a:rPr lang="ru-RU" sz="1667" dirty="0">
                <a:latin typeface="Times New Roman" panose="02020603050405020304" pitchFamily="18" charset="0"/>
                <a:cs typeface="Times New Roman" panose="02020603050405020304" pitchFamily="18" charset="0"/>
              </a:rPr>
              <a:t>На такие юридические лица будут распространяться требования ФЗ № 44 по:</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м</a:t>
            </a:r>
            <a:r>
              <a:rPr lang="ru-RU" sz="1667" dirty="0">
                <a:latin typeface="Times New Roman" panose="02020603050405020304" pitchFamily="18" charset="0"/>
                <a:cs typeface="Times New Roman" panose="02020603050405020304" pitchFamily="18" charset="0"/>
              </a:rPr>
              <a:t>ониторинг закупок;</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м</a:t>
            </a:r>
            <a:r>
              <a:rPr lang="ru-RU" sz="1667" dirty="0">
                <a:latin typeface="Times New Roman" panose="02020603050405020304" pitchFamily="18" charset="0"/>
                <a:cs typeface="Times New Roman" panose="02020603050405020304" pitchFamily="18" charset="0"/>
              </a:rPr>
              <a:t>удит в сфере закупок;</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к</a:t>
            </a:r>
            <a:r>
              <a:rPr lang="ru-RU" sz="1667" dirty="0">
                <a:latin typeface="Times New Roman" panose="02020603050405020304" pitchFamily="18" charset="0"/>
                <a:cs typeface="Times New Roman" panose="02020603050405020304" pitchFamily="18" charset="0"/>
              </a:rPr>
              <a:t>онтроль в сфере закупок, предусмотренный частью 3 статьи 99 ФЗ № 44.</a:t>
            </a:r>
            <a:endParaRPr lang="ru-RU" sz="1667" dirty="0">
              <a:latin typeface="Times New Roman" panose="02020603050405020304" pitchFamily="18" charset="0"/>
              <a:cs typeface="Times New Roman" panose="02020603050405020304" pitchFamily="18" charset="0"/>
            </a:endParaRPr>
          </a:p>
          <a:p>
            <a:pPr algn="just"/>
            <a:r>
              <a:rPr lang="ru-RU" sz="1667" dirty="0">
                <a:latin typeface="Times New Roman" panose="02020603050405020304" pitchFamily="18" charset="0"/>
                <a:cs typeface="Times New Roman" panose="02020603050405020304" pitchFamily="18" charset="0"/>
              </a:rPr>
              <a:t>Юридические лица осуществляют закупки по ФЗ № 44 при предоставлении в соответствии с бюджетным законодательством Российской Федерации юридическому лицу средств, указанных </a:t>
            </a:r>
            <a:r>
              <a:rPr lang="ru-RU" sz="1667" b="1" u="sng" dirty="0">
                <a:latin typeface="Times New Roman" panose="02020603050405020304" pitchFamily="18" charset="0"/>
                <a:cs typeface="Times New Roman" panose="02020603050405020304" pitchFamily="18" charset="0"/>
              </a:rPr>
              <a:t>в абзаце втором пункта 1 статьи 80 Бюджетного кодекса Российской </a:t>
            </a:r>
            <a:r>
              <a:rPr lang="ru-RU" sz="1667" b="1" u="sng" dirty="0">
                <a:latin typeface="Times New Roman" panose="02020603050405020304" pitchFamily="18" charset="0"/>
                <a:cs typeface="Times New Roman" panose="02020603050405020304" pitchFamily="18" charset="0"/>
              </a:rPr>
              <a:t>Федерации</a:t>
            </a:r>
            <a:r>
              <a:rPr lang="ru-RU" sz="1667" dirty="0">
                <a:latin typeface="Times New Roman" panose="02020603050405020304" pitchFamily="18" charset="0"/>
                <a:cs typeface="Times New Roman" panose="02020603050405020304" pitchFamily="18" charset="0"/>
              </a:rPr>
              <a:t>.</a:t>
            </a:r>
          </a:p>
          <a:p>
            <a:pPr algn="just"/>
            <a:r>
              <a:rPr lang="ru-RU" sz="1667" dirty="0">
                <a:latin typeface="Times New Roman" panose="02020603050405020304" pitchFamily="18" charset="0"/>
                <a:cs typeface="Times New Roman" panose="02020603050405020304" pitchFamily="18" charset="0"/>
              </a:rPr>
              <a:t>На такие юридические лица будут распространяться требования ФЗ № 44 по:</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о</a:t>
            </a:r>
            <a:r>
              <a:rPr lang="ru-RU" sz="1667" dirty="0">
                <a:latin typeface="Times New Roman" panose="02020603050405020304" pitchFamily="18" charset="0"/>
                <a:cs typeface="Times New Roman" panose="02020603050405020304" pitchFamily="18" charset="0"/>
              </a:rPr>
              <a:t>пределению поставщиков (подрядчиков, </a:t>
            </a:r>
            <a:r>
              <a:rPr lang="ru-RU" sz="1667" dirty="0">
                <a:latin typeface="Times New Roman" panose="02020603050405020304" pitchFamily="18" charset="0"/>
                <a:cs typeface="Times New Roman" panose="02020603050405020304" pitchFamily="18" charset="0"/>
              </a:rPr>
              <a:t>исполнителей) в случаях и в пределах, которые определены в соответствии с бюджетным законодательством Российской Федерации в рамках договоров об участии Российской Федерации, субъекта Российской Федерации или муниципального образования в собственности субъекта </a:t>
            </a:r>
            <a:r>
              <a:rPr lang="ru-RU" sz="1667" dirty="0">
                <a:latin typeface="Times New Roman" panose="02020603050405020304" pitchFamily="18" charset="0"/>
                <a:cs typeface="Times New Roman" panose="02020603050405020304" pitchFamily="18" charset="0"/>
              </a:rPr>
              <a:t>инвестиций;</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м</a:t>
            </a:r>
            <a:r>
              <a:rPr lang="ru-RU" sz="1667" dirty="0">
                <a:latin typeface="Times New Roman" panose="02020603050405020304" pitchFamily="18" charset="0"/>
                <a:cs typeface="Times New Roman" panose="02020603050405020304" pitchFamily="18" charset="0"/>
              </a:rPr>
              <a:t>ониторингу закупок;</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аудиту в сфере закупок;</a:t>
            </a:r>
          </a:p>
          <a:p>
            <a:pPr marL="380990" indent="-380990" algn="just">
              <a:buFont typeface="Wingdings" panose="05000000000000000000" pitchFamily="2" charset="2"/>
              <a:buChar char="q"/>
            </a:pPr>
            <a:r>
              <a:rPr lang="ru-RU" sz="1667" dirty="0">
                <a:latin typeface="Times New Roman" panose="02020603050405020304" pitchFamily="18" charset="0"/>
                <a:cs typeface="Times New Roman" panose="02020603050405020304" pitchFamily="18" charset="0"/>
              </a:rPr>
              <a:t>контролю в сфере закупок органами контроля, указанными в пункте 1 части 1 статьи 99 Закона о контрактной системе.</a:t>
            </a:r>
            <a:endParaRPr lang="ru-RU" sz="1667"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b="1" u="sng" dirty="0">
              <a:solidFill>
                <a:srgbClr val="067082"/>
              </a:solidFill>
              <a:latin typeface="Times New Roman" panose="02020603050405020304" pitchFamily="18" charset="0"/>
              <a:cs typeface="Times New Roman" panose="02020603050405020304" pitchFamily="18" charset="0"/>
            </a:endParaRPr>
          </a:p>
          <a:p>
            <a:pPr algn="just"/>
            <a:endParaRPr lang="ru-RU" b="1" u="sng" dirty="0">
              <a:solidFill>
                <a:srgbClr val="067082"/>
              </a:solidFill>
              <a:latin typeface="Times New Roman" panose="02020603050405020304" pitchFamily="18" charset="0"/>
              <a:cs typeface="Times New Roman" panose="02020603050405020304" pitchFamily="18" charset="0"/>
            </a:endParaRPr>
          </a:p>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stretch>
            <a:fillRect/>
          </a:stretch>
        </p:blipFill>
        <p:spPr>
          <a:xfrm>
            <a:off x="150789" y="1604797"/>
            <a:ext cx="3807820" cy="4608512"/>
          </a:xfrm>
          <a:prstGeom prst="rect">
            <a:avLst/>
          </a:prstGeom>
        </p:spPr>
      </p:pic>
    </p:spTree>
    <p:extLst>
      <p:ext uri="{BB962C8B-B14F-4D97-AF65-F5344CB8AC3E}">
        <p14:creationId xmlns:p14="http://schemas.microsoft.com/office/powerpoint/2010/main" val="933840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9"/>
            <a:ext cx="3736965" cy="1241622"/>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Когда осуществляет закупки по ФЗ № 44 ППК «Единый заказчик в сфере строительства» ?</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1220756"/>
            <a:ext cx="7919877" cy="4821961"/>
          </a:xfrm>
          <a:prstGeom prst="rect">
            <a:avLst/>
          </a:prstGeom>
          <a:noFill/>
        </p:spPr>
        <p:txBody>
          <a:bodyPr wrap="square" rtlCol="0">
            <a:spAutoFit/>
          </a:bodyPr>
          <a:lstStyle/>
          <a:p>
            <a:pPr algn="just"/>
            <a:r>
              <a:rPr lang="ru-RU" b="1" u="sng" dirty="0">
                <a:solidFill>
                  <a:srgbClr val="067082"/>
                </a:solidFill>
                <a:latin typeface="Times New Roman" panose="02020603050405020304" pitchFamily="18" charset="0"/>
                <a:cs typeface="Times New Roman" panose="02020603050405020304" pitchFamily="18" charset="0"/>
              </a:rPr>
              <a:t>ППК «Единый заказчик в сфере строительства» </a:t>
            </a:r>
            <a:r>
              <a:rPr lang="ru-RU" dirty="0">
                <a:latin typeface="Times New Roman" panose="02020603050405020304" pitchFamily="18" charset="0"/>
                <a:cs typeface="Times New Roman" panose="02020603050405020304" pitchFamily="18" charset="0"/>
              </a:rPr>
              <a:t>создана </a:t>
            </a:r>
            <a:r>
              <a:rPr lang="ru-RU" dirty="0">
                <a:latin typeface="Times New Roman" panose="02020603050405020304" pitchFamily="18" charset="0"/>
                <a:cs typeface="Times New Roman" panose="02020603050405020304" pitchFamily="18" charset="0"/>
              </a:rPr>
              <a:t>01.02.2021 </a:t>
            </a:r>
            <a:r>
              <a:rPr lang="ru-RU" dirty="0">
                <a:latin typeface="Times New Roman" panose="02020603050405020304" pitchFamily="18" charset="0"/>
                <a:cs typeface="Times New Roman" panose="02020603050405020304" pitchFamily="18" charset="0"/>
              </a:rPr>
              <a:t>на основании Федерального закона от 22.12.2020 </a:t>
            </a:r>
            <a:r>
              <a:rPr lang="ru-RU" dirty="0">
                <a:latin typeface="Times New Roman" panose="02020603050405020304" pitchFamily="18" charset="0"/>
                <a:cs typeface="Times New Roman" panose="02020603050405020304" pitchFamily="18" charset="0"/>
              </a:rPr>
              <a:t>№ 435-ФЗ </a:t>
            </a:r>
            <a:r>
              <a:rPr lang="ru-RU" dirty="0">
                <a:latin typeface="Times New Roman" panose="02020603050405020304" pitchFamily="18" charset="0"/>
                <a:cs typeface="Times New Roman" panose="02020603050405020304" pitchFamily="18" charset="0"/>
              </a:rPr>
              <a:t>и постановления Правительства РФ от 31.12.2020 №2395 в целях эффективной реализации </a:t>
            </a:r>
            <a:r>
              <a:rPr lang="ru-RU" dirty="0">
                <a:latin typeface="Times New Roman" panose="02020603050405020304" pitchFamily="18" charset="0"/>
                <a:cs typeface="Times New Roman" panose="02020603050405020304" pitchFamily="18" charset="0"/>
              </a:rPr>
              <a:t>федеральных </a:t>
            </a:r>
            <a:r>
              <a:rPr lang="ru-RU" dirty="0">
                <a:latin typeface="Times New Roman" panose="02020603050405020304" pitchFamily="18" charset="0"/>
                <a:cs typeface="Times New Roman" panose="02020603050405020304" pitchFamily="18" charset="0"/>
              </a:rPr>
              <a:t>целевых программ и </a:t>
            </a:r>
            <a:r>
              <a:rPr lang="ru-RU" dirty="0">
                <a:latin typeface="Times New Roman" panose="02020603050405020304" pitchFamily="18" charset="0"/>
                <a:cs typeface="Times New Roman" panose="02020603050405020304" pitchFamily="18" charset="0"/>
              </a:rPr>
              <a:t>национальных проектов.</a:t>
            </a:r>
            <a:endParaRPr lang="ru-RU" b="1" u="sng" dirty="0">
              <a:solidFill>
                <a:srgbClr val="067082"/>
              </a:solidFill>
              <a:latin typeface="Times New Roman" panose="02020603050405020304" pitchFamily="18" charset="0"/>
              <a:cs typeface="Times New Roman" panose="02020603050405020304" pitchFamily="18" charset="0"/>
            </a:endParaRPr>
          </a:p>
          <a:p>
            <a:pPr algn="just"/>
            <a:r>
              <a:rPr lang="ru-RU" b="1" u="sng" dirty="0">
                <a:solidFill>
                  <a:srgbClr val="067082"/>
                </a:solidFill>
                <a:latin typeface="Times New Roman" panose="02020603050405020304" pitchFamily="18" charset="0"/>
                <a:cs typeface="Times New Roman" panose="02020603050405020304" pitchFamily="18" charset="0"/>
              </a:rPr>
              <a:t>Общее правило!!! </a:t>
            </a:r>
          </a:p>
          <a:p>
            <a:pPr algn="just"/>
            <a:r>
              <a:rPr lang="ru-RU" dirty="0">
                <a:latin typeface="Times New Roman" panose="02020603050405020304" pitchFamily="18" charset="0"/>
                <a:cs typeface="Times New Roman" panose="02020603050405020304" pitchFamily="18" charset="0"/>
              </a:rPr>
              <a:t>В порядке, предусмотренном ФЗ № 44, осуществляет закупки </a:t>
            </a:r>
            <a:r>
              <a:rPr lang="ru-RU" dirty="0">
                <a:latin typeface="Times New Roman" panose="02020603050405020304" pitchFamily="18" charset="0"/>
                <a:cs typeface="Times New Roman" panose="02020603050405020304" pitchFamily="18" charset="0"/>
              </a:rPr>
              <a:t>в соответствии с программой деятельности указанной публично-правовой компании на текущий год и плановый период за счет средств федерального бюджета в соответствии с требованиями настоящего Федерального </a:t>
            </a:r>
            <a:r>
              <a:rPr lang="ru-RU" dirty="0">
                <a:latin typeface="Times New Roman" panose="02020603050405020304" pitchFamily="18" charset="0"/>
                <a:cs typeface="Times New Roman" panose="02020603050405020304" pitchFamily="18" charset="0"/>
              </a:rPr>
              <a:t>закона на:</a:t>
            </a:r>
          </a:p>
          <a:p>
            <a:pPr marL="380990" indent="-380990" algn="just">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выполнение </a:t>
            </a:r>
            <a:r>
              <a:rPr lang="ru-RU" dirty="0">
                <a:latin typeface="Times New Roman" panose="02020603050405020304" pitchFamily="18" charset="0"/>
                <a:cs typeface="Times New Roman" panose="02020603050405020304" pitchFamily="18" charset="0"/>
              </a:rPr>
              <a:t>инженерных </a:t>
            </a:r>
            <a:r>
              <a:rPr lang="ru-RU" dirty="0">
                <a:latin typeface="Times New Roman" panose="02020603050405020304" pitchFamily="18" charset="0"/>
                <a:cs typeface="Times New Roman" panose="02020603050405020304" pitchFamily="18" charset="0"/>
              </a:rPr>
              <a:t>изысканий;</a:t>
            </a:r>
          </a:p>
          <a:p>
            <a:pPr marL="380990" indent="-380990" algn="just">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архитектурно-строительное проектирование;</a:t>
            </a:r>
          </a:p>
          <a:p>
            <a:pPr marL="380990" indent="-380990" algn="just">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строительство, реконструкцию, капитальный ремонт, снос </a:t>
            </a:r>
            <a:r>
              <a:rPr lang="ru-RU" dirty="0">
                <a:latin typeface="Times New Roman" panose="02020603050405020304" pitchFamily="18" charset="0"/>
                <a:cs typeface="Times New Roman" panose="02020603050405020304" pitchFamily="18" charset="0"/>
              </a:rPr>
              <a:t>объектов капитального </a:t>
            </a:r>
            <a:r>
              <a:rPr lang="ru-RU" dirty="0">
                <a:latin typeface="Times New Roman" panose="02020603050405020304" pitchFamily="18" charset="0"/>
                <a:cs typeface="Times New Roman" panose="02020603050405020304" pitchFamily="18" charset="0"/>
              </a:rPr>
              <a:t>строительства.</a:t>
            </a:r>
          </a:p>
          <a:p>
            <a:pPr algn="just"/>
            <a:endParaRPr lang="ru-RU" b="1" u="sng" dirty="0">
              <a:solidFill>
                <a:srgbClr val="067082"/>
              </a:solidFill>
              <a:latin typeface="Times New Roman" panose="02020603050405020304" pitchFamily="18" charset="0"/>
              <a:cs typeface="Times New Roman" panose="02020603050405020304" pitchFamily="18" charset="0"/>
            </a:endParaRPr>
          </a:p>
          <a:p>
            <a:pPr algn="just"/>
            <a:endParaRPr lang="ru-RU" b="1" u="sng" dirty="0">
              <a:solidFill>
                <a:srgbClr val="067082"/>
              </a:solidFill>
              <a:latin typeface="Times New Roman" panose="02020603050405020304" pitchFamily="18" charset="0"/>
              <a:cs typeface="Times New Roman" panose="02020603050405020304" pitchFamily="18" charset="0"/>
            </a:endParaRPr>
          </a:p>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82489" y="1604798"/>
            <a:ext cx="3744416" cy="4512503"/>
          </a:xfrm>
          <a:prstGeom prst="rect">
            <a:avLst/>
          </a:prstGeom>
        </p:spPr>
      </p:pic>
    </p:spTree>
    <p:extLst>
      <p:ext uri="{BB962C8B-B14F-4D97-AF65-F5344CB8AC3E}">
        <p14:creationId xmlns:p14="http://schemas.microsoft.com/office/powerpoint/2010/main" val="8042912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9349" y="164637"/>
            <a:ext cx="3170195" cy="2495512"/>
          </a:xfrm>
          <a:prstGeom prst="rect">
            <a:avLst/>
          </a:prstGeom>
        </p:spPr>
      </p:pic>
      <p:sp>
        <p:nvSpPr>
          <p:cNvPr id="3" name="TextBox 2"/>
          <p:cNvSpPr txBox="1"/>
          <p:nvPr/>
        </p:nvSpPr>
        <p:spPr>
          <a:xfrm>
            <a:off x="3365555" y="291231"/>
            <a:ext cx="2442413" cy="2554545"/>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Строительство студенческого кампуса </a:t>
            </a:r>
            <a:r>
              <a:rPr lang="ru-RU" sz="1600" dirty="0">
                <a:latin typeface="Times New Roman" panose="02020603050405020304" pitchFamily="18" charset="0"/>
                <a:cs typeface="Times New Roman" panose="02020603050405020304" pitchFamily="18" charset="0"/>
              </a:rPr>
              <a:t>на базе Уральского федерального университета имени первого Президента России Бориса Ельцина в </a:t>
            </a:r>
            <a:r>
              <a:rPr lang="ru-RU" sz="1600" dirty="0">
                <a:latin typeface="Times New Roman" panose="02020603050405020304" pitchFamily="18" charset="0"/>
                <a:cs typeface="Times New Roman" panose="02020603050405020304" pitchFamily="18" charset="0"/>
              </a:rPr>
              <a:t>Екатеринбурге вместимостью более 8 тыс. студентов</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stretch>
            <a:fillRect/>
          </a:stretch>
        </p:blipFill>
        <p:spPr>
          <a:xfrm>
            <a:off x="8496267" y="164637"/>
            <a:ext cx="3552395" cy="2592288"/>
          </a:xfrm>
          <a:prstGeom prst="rect">
            <a:avLst/>
          </a:prstGeom>
        </p:spPr>
      </p:pic>
      <p:sp>
        <p:nvSpPr>
          <p:cNvPr id="5" name="TextBox 4"/>
          <p:cNvSpPr txBox="1"/>
          <p:nvPr/>
        </p:nvSpPr>
        <p:spPr>
          <a:xfrm>
            <a:off x="6003513" y="735284"/>
            <a:ext cx="2469345" cy="1323439"/>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Строительство второго корпуса Государственного музея космонавтики им. К.Э. Циолковского (г. Калуга)</a:t>
            </a:r>
            <a:endParaRPr lang="ru-RU" sz="1600" dirty="0">
              <a:latin typeface="Times New Roman" panose="02020603050405020304" pitchFamily="18" charset="0"/>
              <a:cs typeface="Times New Roman" panose="02020603050405020304" pitchFamily="18" charset="0"/>
            </a:endParaRPr>
          </a:p>
        </p:txBody>
      </p:sp>
      <p:pic>
        <p:nvPicPr>
          <p:cNvPr id="4098" name="Picture 2" descr="НГУ Новосибирский государственный университет — Novosibirsk State  University, (Новосибирск, Россия) - как поступить, цены, отзывы | Smap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351" y="3236979"/>
            <a:ext cx="3170195" cy="29964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09545" y="3621022"/>
            <a:ext cx="2469345" cy="1815882"/>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Строительство кампуса мирового уровня ФГАОУ ВО «Новосибирский национальный исследовательский государственный университет»</a:t>
            </a:r>
            <a:endParaRPr lang="ru-RU" sz="16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8472856" y="2843829"/>
            <a:ext cx="3575805" cy="3369481"/>
          </a:xfrm>
          <a:prstGeom prst="rect">
            <a:avLst/>
          </a:prstGeom>
        </p:spPr>
      </p:pic>
      <p:sp>
        <p:nvSpPr>
          <p:cNvPr id="10" name="TextBox 9"/>
          <p:cNvSpPr txBox="1"/>
          <p:nvPr/>
        </p:nvSpPr>
        <p:spPr>
          <a:xfrm>
            <a:off x="5878890" y="3644423"/>
            <a:ext cx="2469345" cy="1569660"/>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Строительство четырех зданий крупнейшего детского реабилитационного центра на 300 мест в Евпатории</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882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1477" y="213803"/>
            <a:ext cx="2688299"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anose="02020603050405020304" pitchFamily="18" charset="0"/>
              </a:rPr>
              <a:t>Контрактная служба</a:t>
            </a:r>
            <a:endParaRPr lang="ru-RU"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231904" y="1796820"/>
            <a:ext cx="2496277" cy="461665"/>
          </a:xfrm>
          <a:prstGeom prst="rect">
            <a:avLst/>
          </a:prstGeom>
          <a:noFill/>
        </p:spPr>
        <p:txBody>
          <a:bodyPr wrap="square" rtlCol="0">
            <a:spAutoFit/>
          </a:bodyPr>
          <a:lstStyle/>
          <a:p>
            <a:r>
              <a:rPr lang="ru-RU" sz="2400" b="1" u="sng" dirty="0">
                <a:latin typeface="Times New Roman" panose="02020603050405020304" pitchFamily="18" charset="0"/>
                <a:cs typeface="Times New Roman" panose="02020603050405020304" pitchFamily="18" charset="0"/>
              </a:rPr>
              <a:t>ИЛИ</a:t>
            </a:r>
            <a:endParaRPr lang="ru-RU" sz="2400" b="1" u="sng"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178562" y="1110864"/>
            <a:ext cx="4773133" cy="3758297"/>
          </a:xfrm>
          <a:prstGeom prst="rect">
            <a:avLst/>
          </a:prstGeom>
        </p:spPr>
      </p:pic>
      <p:pic>
        <p:nvPicPr>
          <p:cNvPr id="8" name="Рисунок 7"/>
          <p:cNvPicPr>
            <a:picLocks noChangeAspect="1"/>
          </p:cNvPicPr>
          <p:nvPr/>
        </p:nvPicPr>
        <p:blipFill>
          <a:blip r:embed="rId3"/>
          <a:stretch>
            <a:fillRect/>
          </a:stretch>
        </p:blipFill>
        <p:spPr>
          <a:xfrm>
            <a:off x="6960096" y="1201834"/>
            <a:ext cx="5184576" cy="3475305"/>
          </a:xfrm>
          <a:prstGeom prst="rect">
            <a:avLst/>
          </a:prstGeom>
        </p:spPr>
      </p:pic>
      <p:sp>
        <p:nvSpPr>
          <p:cNvPr id="10" name="TextBox 9"/>
          <p:cNvSpPr txBox="1"/>
          <p:nvPr/>
        </p:nvSpPr>
        <p:spPr>
          <a:xfrm>
            <a:off x="8208235" y="213803"/>
            <a:ext cx="2688299"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anose="02020603050405020304" pitchFamily="18" charset="0"/>
              </a:rPr>
              <a:t>Контрактный управляющий</a:t>
            </a:r>
            <a:endParaRPr lang="ru-RU"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66713" y="5143512"/>
            <a:ext cx="4477279" cy="369332"/>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СГОЗ </a:t>
            </a:r>
            <a:r>
              <a:rPr lang="ru-RU" b="1" dirty="0">
                <a:latin typeface="Times New Roman" panose="02020603050405020304" pitchFamily="18" charset="0"/>
                <a:cs typeface="Times New Roman" panose="02020603050405020304" pitchFamily="18" charset="0"/>
              </a:rPr>
              <a:t>более 100 млн. рублей</a:t>
            </a:r>
          </a:p>
        </p:txBody>
      </p:sp>
      <p:sp>
        <p:nvSpPr>
          <p:cNvPr id="13" name="TextBox 12"/>
          <p:cNvSpPr txBox="1"/>
          <p:nvPr/>
        </p:nvSpPr>
        <p:spPr>
          <a:xfrm>
            <a:off x="7905763" y="5048261"/>
            <a:ext cx="4477279" cy="369332"/>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СГОЗ </a:t>
            </a:r>
            <a:r>
              <a:rPr lang="ru-RU"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100 млн. рублей</a:t>
            </a:r>
          </a:p>
        </p:txBody>
      </p:sp>
      <p:sp>
        <p:nvSpPr>
          <p:cNvPr id="14" name="TextBox 13"/>
          <p:cNvSpPr txBox="1"/>
          <p:nvPr/>
        </p:nvSpPr>
        <p:spPr>
          <a:xfrm>
            <a:off x="5231904" y="5470967"/>
            <a:ext cx="6144683"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anose="02020603050405020304" pitchFamily="18" charset="0"/>
              </a:rPr>
              <a:t>Нет запрета на создание контрактной службы, если </a:t>
            </a:r>
            <a:r>
              <a:rPr lang="ru-RU" sz="2400" b="1" dirty="0">
                <a:latin typeface="Times New Roman" panose="02020603050405020304" pitchFamily="18" charset="0"/>
                <a:cs typeface="Times New Roman" panose="02020603050405020304" pitchFamily="18" charset="0"/>
              </a:rPr>
              <a:t>СГОЗ ≤ 100 млн. </a:t>
            </a:r>
            <a:r>
              <a:rPr lang="ru-RU" sz="2400" b="1" dirty="0">
                <a:latin typeface="Times New Roman" panose="02020603050405020304" pitchFamily="18" charset="0"/>
                <a:cs typeface="Times New Roman" panose="02020603050405020304" pitchFamily="18" charset="0"/>
              </a:rPr>
              <a:t>рублей!!!</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773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6339" y="1286833"/>
            <a:ext cx="9088483" cy="420564"/>
          </a:xfrm>
          <a:prstGeom prst="rect">
            <a:avLst/>
          </a:prstGeom>
        </p:spPr>
        <p:txBody>
          <a:bodyPr wrap="square">
            <a:spAutoFit/>
          </a:bodyPr>
          <a:lstStyle/>
          <a:p>
            <a:pPr algn="ctr"/>
            <a:r>
              <a:rPr lang="ru-RU" sz="2133" b="1" dirty="0">
                <a:latin typeface="Times New Roman" panose="02020603050405020304" pitchFamily="18" charset="0"/>
                <a:cs typeface="Times New Roman" panose="02020603050405020304" pitchFamily="18" charset="0"/>
              </a:rPr>
              <a:t>Когда создавать контрактную службу?</a:t>
            </a:r>
            <a:endParaRPr lang="ru-RU" sz="2133" dirty="0">
              <a:latin typeface="Times New Roman" panose="02020603050405020304" pitchFamily="18" charset="0"/>
              <a:cs typeface="Times New Roman" panose="02020603050405020304" pitchFamily="18" charset="0"/>
            </a:endParaRPr>
          </a:p>
        </p:txBody>
      </p:sp>
      <p:pic>
        <p:nvPicPr>
          <p:cNvPr id="39938" name="Picture 2" descr="Консалтинг по госзакупкам (44-ФЗ, 223-ФЗ)"/>
          <p:cNvPicPr>
            <a:picLocks noChangeAspect="1" noChangeArrowheads="1"/>
          </p:cNvPicPr>
          <p:nvPr/>
        </p:nvPicPr>
        <p:blipFill>
          <a:blip r:embed="rId2"/>
          <a:srcRect/>
          <a:stretch>
            <a:fillRect/>
          </a:stretch>
        </p:blipFill>
        <p:spPr bwMode="auto">
          <a:xfrm>
            <a:off x="335360" y="1028733"/>
            <a:ext cx="4381531" cy="4000528"/>
          </a:xfrm>
          <a:prstGeom prst="rect">
            <a:avLst/>
          </a:prstGeom>
          <a:noFill/>
        </p:spPr>
      </p:pic>
      <p:sp>
        <p:nvSpPr>
          <p:cNvPr id="4" name="TextBox 3"/>
          <p:cNvSpPr txBox="1"/>
          <p:nvPr/>
        </p:nvSpPr>
        <p:spPr>
          <a:xfrm>
            <a:off x="4843297" y="1893422"/>
            <a:ext cx="6858048" cy="2389950"/>
          </a:xfrm>
          <a:prstGeom prst="rect">
            <a:avLst/>
          </a:prstGeom>
          <a:noFill/>
        </p:spPr>
        <p:txBody>
          <a:bodyPr wrap="square" rtlCol="0">
            <a:spAutoFit/>
          </a:bodyPr>
          <a:lstStyle/>
          <a:p>
            <a:pPr algn="just">
              <a:buFont typeface="Wingdings" pitchFamily="2" charset="2"/>
              <a:buChar char="q"/>
            </a:pPr>
            <a:r>
              <a:rPr lang="ru-RU" sz="1867" dirty="0">
                <a:latin typeface="Times New Roman" pitchFamily="18" charset="0"/>
                <a:cs typeface="Times New Roman" pitchFamily="18" charset="0"/>
              </a:rPr>
              <a:t> </a:t>
            </a:r>
            <a:r>
              <a:rPr lang="ru-RU" sz="2133" dirty="0">
                <a:latin typeface="Times New Roman" pitchFamily="18" charset="0"/>
                <a:cs typeface="Times New Roman" pitchFamily="18" charset="0"/>
              </a:rPr>
              <a:t>не позднее начала финансового года</a:t>
            </a:r>
            <a:r>
              <a:rPr lang="en-US" sz="2133" dirty="0">
                <a:latin typeface="Times New Roman" pitchFamily="18" charset="0"/>
                <a:cs typeface="Times New Roman" pitchFamily="18" charset="0"/>
              </a:rPr>
              <a:t>,</a:t>
            </a:r>
            <a:r>
              <a:rPr lang="ru-RU" sz="2133" dirty="0">
                <a:latin typeface="Times New Roman" pitchFamily="18" charset="0"/>
                <a:cs typeface="Times New Roman" pitchFamily="18" charset="0"/>
              </a:rPr>
              <a:t> в котором СГОЗ заказчика превысит 100 млн. рублей;</a:t>
            </a:r>
          </a:p>
          <a:p>
            <a:pPr algn="just">
              <a:buFont typeface="Wingdings" pitchFamily="2" charset="2"/>
              <a:buChar char="q"/>
            </a:pPr>
            <a:r>
              <a:rPr lang="ru-RU" sz="2133" dirty="0">
                <a:latin typeface="Times New Roman" pitchFamily="18" charset="0"/>
                <a:cs typeface="Times New Roman" pitchFamily="18" charset="0"/>
              </a:rPr>
              <a:t> если СГОЗ превысит 100 млн. рублей в результате утверждения дополнительных объемов финансирования заказчику – не позднее даты доведения до него соответствующего решения.</a:t>
            </a:r>
          </a:p>
          <a:p>
            <a:pPr algn="just">
              <a:buFont typeface="Wingdings" pitchFamily="2" charset="2"/>
              <a:buChar char="q"/>
            </a:pPr>
            <a:endParaRPr lang="ru-RU" sz="2133" dirty="0">
              <a:latin typeface="Times New Roman" pitchFamily="18" charset="0"/>
              <a:cs typeface="Times New Roman" pitchFamily="18" charset="0"/>
            </a:endParaRPr>
          </a:p>
        </p:txBody>
      </p:sp>
    </p:spTree>
    <p:extLst>
      <p:ext uri="{BB962C8B-B14F-4D97-AF65-F5344CB8AC3E}">
        <p14:creationId xmlns:p14="http://schemas.microsoft.com/office/powerpoint/2010/main" val="2293345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4469" y="190478"/>
            <a:ext cx="9088483" cy="461665"/>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Варианты создания контрактной службы?</a:t>
            </a:r>
            <a:endParaRPr lang="ru-RU" sz="2400" dirty="0">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ext uri="{D42A27DB-BD31-4B8C-83A1-F6EECF244321}">
                <p14:modId xmlns:p14="http://schemas.microsoft.com/office/powerpoint/2010/main" val="3650386990"/>
              </p:ext>
            </p:extLst>
          </p:nvPr>
        </p:nvGraphicFramePr>
        <p:xfrm>
          <a:off x="190459" y="719667"/>
          <a:ext cx="11811083" cy="5947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8602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036" y="6538"/>
            <a:ext cx="7669305" cy="889934"/>
          </a:xfrm>
        </p:spPr>
        <p:txBody>
          <a:bodyPr>
            <a:normAutofit fontScale="90000"/>
          </a:bodyPr>
          <a:lstStyle/>
          <a:p>
            <a:pPr algn="ctr"/>
            <a:r>
              <a:rPr lang="ru-RU" sz="2900" b="1" dirty="0" smtClean="0">
                <a:latin typeface="Times New Roman" panose="02020603050405020304" pitchFamily="18" charset="0"/>
                <a:cs typeface="Times New Roman" panose="02020603050405020304" pitchFamily="18" charset="0"/>
              </a:rPr>
              <a:t>Информационное обеспечение контрактной системы (статья 4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 y="905437"/>
            <a:ext cx="12254753" cy="3164539"/>
          </a:xfrm>
        </p:spPr>
        <p:txBody>
          <a:bodyPr>
            <a:normAutofit/>
          </a:bodyPr>
          <a:lstStyle/>
          <a:p>
            <a:pPr algn="just">
              <a:lnSpc>
                <a:spcPct val="100000"/>
              </a:lnSpc>
              <a:spcBef>
                <a:spcPts val="0"/>
              </a:spcBef>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У</a:t>
            </a:r>
            <a:r>
              <a:rPr lang="ru-RU" sz="2000" dirty="0" smtClean="0">
                <a:latin typeface="Times New Roman" panose="02020603050405020304" pitchFamily="18" charset="0"/>
                <a:cs typeface="Times New Roman" panose="02020603050405020304" pitchFamily="18" charset="0"/>
              </a:rPr>
              <a:t>точнено</a:t>
            </a:r>
            <a:r>
              <a:rPr lang="ru-RU" sz="2000" dirty="0">
                <a:latin typeface="Times New Roman" panose="02020603050405020304" pitchFamily="18" charset="0"/>
                <a:cs typeface="Times New Roman" panose="02020603050405020304" pitchFamily="18" charset="0"/>
              </a:rPr>
              <a:t>, что ЕИС содержит:</a:t>
            </a:r>
          </a:p>
          <a:p>
            <a:pPr algn="just">
              <a:lnSpc>
                <a:spcPct val="100000"/>
              </a:lnSpc>
              <a:spcBef>
                <a:spcPts val="0"/>
              </a:spcBef>
              <a:buFontTx/>
              <a:buChar char="-"/>
            </a:pPr>
            <a:r>
              <a:rPr lang="ru-RU" sz="2000" dirty="0" smtClean="0">
                <a:latin typeface="Times New Roman" panose="02020603050405020304" pitchFamily="18" charset="0"/>
                <a:cs typeface="Times New Roman" panose="02020603050405020304" pitchFamily="18" charset="0"/>
              </a:rPr>
              <a:t>библиотеку </a:t>
            </a:r>
            <a:r>
              <a:rPr lang="ru-RU" sz="2000" dirty="0">
                <a:latin typeface="Times New Roman" panose="02020603050405020304" pitchFamily="18" charset="0"/>
                <a:cs typeface="Times New Roman" panose="02020603050405020304" pitchFamily="18" charset="0"/>
              </a:rPr>
              <a:t>типовых условий контрактов (с 01.01.2022 типовые </a:t>
            </a:r>
            <a:r>
              <a:rPr lang="ru-RU" sz="2000" dirty="0" smtClean="0">
                <a:latin typeface="Times New Roman" panose="02020603050405020304" pitchFamily="18" charset="0"/>
                <a:cs typeface="Times New Roman" panose="02020603050405020304" pitchFamily="18" charset="0"/>
              </a:rPr>
              <a:t>контракты не </a:t>
            </a:r>
            <a:r>
              <a:rPr lang="ru-RU" sz="2000" dirty="0">
                <a:latin typeface="Times New Roman" panose="02020603050405020304" pitchFamily="18" charset="0"/>
                <a:cs typeface="Times New Roman" panose="02020603050405020304" pitchFamily="18" charset="0"/>
              </a:rPr>
              <a:t>разрабатываются (</a:t>
            </a:r>
            <a:r>
              <a:rPr lang="ru-RU" sz="2000" dirty="0" smtClean="0">
                <a:latin typeface="Times New Roman" panose="02020603050405020304" pitchFamily="18" charset="0"/>
                <a:cs typeface="Times New Roman" panose="02020603050405020304" pitchFamily="18" charset="0"/>
              </a:rPr>
              <a:t>часть 11 статьи 34 Закона о контрактной системе);</a:t>
            </a:r>
          </a:p>
          <a:p>
            <a:pPr algn="just">
              <a:lnSpc>
                <a:spcPct val="100000"/>
              </a:lnSpc>
              <a:spcBef>
                <a:spcPts val="0"/>
              </a:spcBef>
              <a:buFontTx/>
              <a:buChar char="-"/>
            </a:pPr>
            <a:r>
              <a:rPr lang="ru-RU" sz="2000" dirty="0" smtClean="0">
                <a:latin typeface="Times New Roman" panose="02020603050405020304" pitchFamily="18" charset="0"/>
                <a:cs typeface="Times New Roman" panose="02020603050405020304" pitchFamily="18" charset="0"/>
              </a:rPr>
              <a:t>реестр </a:t>
            </a:r>
            <a:r>
              <a:rPr lang="ru-RU" sz="2000" dirty="0">
                <a:latin typeface="Times New Roman" panose="02020603050405020304" pitchFamily="18" charset="0"/>
                <a:cs typeface="Times New Roman" panose="02020603050405020304" pitchFamily="18" charset="0"/>
              </a:rPr>
              <a:t>независимых </a:t>
            </a:r>
            <a:r>
              <a:rPr lang="ru-RU" sz="2000" dirty="0" smtClean="0">
                <a:latin typeface="Times New Roman" panose="02020603050405020304" pitchFamily="18" charset="0"/>
                <a:cs typeface="Times New Roman" panose="02020603050405020304" pitchFamily="18" charset="0"/>
              </a:rPr>
              <a:t>гарантий.</a:t>
            </a:r>
          </a:p>
          <a:p>
            <a:pPr algn="just">
              <a:lnSpc>
                <a:spcPct val="100000"/>
              </a:lnSpc>
              <a:spcBef>
                <a:spcPts val="0"/>
              </a:spcBef>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Добавлены нормы, указывающие на отсутствие необходимости получения согласия </a:t>
            </a:r>
            <a:r>
              <a:rPr lang="ru-RU" sz="2000" dirty="0" smtClean="0">
                <a:latin typeface="Times New Roman" panose="02020603050405020304" pitchFamily="18" charset="0"/>
                <a:cs typeface="Times New Roman" panose="02020603050405020304" pitchFamily="18" charset="0"/>
              </a:rPr>
              <a:t>субъекта персональных </a:t>
            </a:r>
            <a:r>
              <a:rPr lang="ru-RU" sz="2000" dirty="0">
                <a:latin typeface="Times New Roman" panose="02020603050405020304" pitchFamily="18" charset="0"/>
                <a:cs typeface="Times New Roman" panose="02020603050405020304" pitchFamily="18" charset="0"/>
              </a:rPr>
              <a:t>данных на обработку персональных данных в целях, предусмотренных </a:t>
            </a:r>
            <a:r>
              <a:rPr lang="ru-RU" sz="2000" dirty="0" smtClean="0">
                <a:latin typeface="Times New Roman" panose="02020603050405020304" pitchFamily="18" charset="0"/>
                <a:cs typeface="Times New Roman" panose="02020603050405020304" pitchFamily="18" charset="0"/>
              </a:rPr>
              <a:t>Законом о контрактной системе (часть 5 статьи 4 Закона о контрактной системе).</a:t>
            </a:r>
          </a:p>
          <a:p>
            <a:pPr algn="just">
              <a:lnSpc>
                <a:spcPct val="100000"/>
              </a:lnSpc>
              <a:spcBef>
                <a:spcPts val="0"/>
              </a:spcBef>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Введена обязанность заказчика хранить документы, формируемые и составляемые </a:t>
            </a:r>
            <a:r>
              <a:rPr lang="ru-RU" sz="2000" dirty="0" smtClean="0">
                <a:latin typeface="Times New Roman" panose="02020603050405020304" pitchFamily="18" charset="0"/>
                <a:cs typeface="Times New Roman" panose="02020603050405020304" pitchFamily="18" charset="0"/>
              </a:rPr>
              <a:t>при осуществлении </a:t>
            </a:r>
            <a:r>
              <a:rPr lang="ru-RU" sz="2000" dirty="0">
                <a:latin typeface="Times New Roman" panose="02020603050405020304" pitchFamily="18" charset="0"/>
                <a:cs typeface="Times New Roman" panose="02020603050405020304" pitchFamily="18" charset="0"/>
              </a:rPr>
              <a:t>закупок и указанные в </a:t>
            </a:r>
            <a:r>
              <a:rPr lang="ru-RU" sz="2000" dirty="0" smtClean="0">
                <a:latin typeface="Times New Roman" panose="02020603050405020304" pitchFamily="18" charset="0"/>
                <a:cs typeface="Times New Roman" panose="02020603050405020304" pitchFamily="18" charset="0"/>
              </a:rPr>
              <a:t>части 15 статьи 4 Закона о контрактной системе, </a:t>
            </a:r>
            <a:r>
              <a:rPr lang="ru-RU" sz="2000" dirty="0">
                <a:latin typeface="Times New Roman" panose="02020603050405020304" pitchFamily="18" charset="0"/>
                <a:cs typeface="Times New Roman" panose="02020603050405020304" pitchFamily="18" charset="0"/>
              </a:rPr>
              <a:t>не менее шести лет с момента </a:t>
            </a:r>
            <a:r>
              <a:rPr lang="ru-RU" sz="2000" dirty="0" smtClean="0">
                <a:latin typeface="Times New Roman" panose="02020603050405020304" pitchFamily="18" charset="0"/>
                <a:cs typeface="Times New Roman" panose="02020603050405020304" pitchFamily="18" charset="0"/>
              </a:rPr>
              <a:t>начала закупки.</a:t>
            </a:r>
          </a:p>
          <a:p>
            <a:pPr marL="0" indent="0" algn="just">
              <a:lnSpc>
                <a:spcPct val="100000"/>
              </a:lnSpc>
              <a:spcBef>
                <a:spcPts val="0"/>
              </a:spcBef>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127375" y="3720353"/>
            <a:ext cx="4782391" cy="2563905"/>
          </a:xfrm>
          <a:prstGeom prst="rect">
            <a:avLst/>
          </a:prstGeom>
        </p:spPr>
      </p:pic>
    </p:spTree>
    <p:extLst>
      <p:ext uri="{BB962C8B-B14F-4D97-AF65-F5344CB8AC3E}">
        <p14:creationId xmlns:p14="http://schemas.microsoft.com/office/powerpoint/2010/main" val="147545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Какие требования предъявляются к составу контрактной службы?</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pic>
        <p:nvPicPr>
          <p:cNvPr id="2050" name="Picture 2" descr="Свежий обзор закупочного законодательства с 25.04.2022 по 03.05.2022 |  Гражданский контроль государственных закупок"/>
          <p:cNvPicPr>
            <a:picLocks noChangeAspect="1" noChangeArrowheads="1"/>
          </p:cNvPicPr>
          <p:nvPr/>
        </p:nvPicPr>
        <p:blipFill>
          <a:blip r:embed="rId3"/>
          <a:srcRect/>
          <a:stretch>
            <a:fillRect/>
          </a:stretch>
        </p:blipFill>
        <p:spPr bwMode="auto">
          <a:xfrm>
            <a:off x="190459" y="1619237"/>
            <a:ext cx="3714776" cy="4572032"/>
          </a:xfrm>
          <a:prstGeom prst="rect">
            <a:avLst/>
          </a:prstGeom>
          <a:noFill/>
        </p:spPr>
      </p:pic>
      <p:sp>
        <p:nvSpPr>
          <p:cNvPr id="8" name="TextBox 7"/>
          <p:cNvSpPr txBox="1"/>
          <p:nvPr/>
        </p:nvSpPr>
        <p:spPr>
          <a:xfrm>
            <a:off x="4033152" y="104789"/>
            <a:ext cx="8096264" cy="6779869"/>
          </a:xfrm>
          <a:prstGeom prst="rect">
            <a:avLst/>
          </a:prstGeom>
          <a:noFill/>
        </p:spPr>
        <p:txBody>
          <a:bodyPr wrap="square" rtlCol="0">
            <a:spAutoFit/>
          </a:bodyPr>
          <a:lstStyle/>
          <a:p>
            <a:pPr algn="just">
              <a:buFont typeface="Wingdings" pitchFamily="2" charset="2"/>
              <a:buChar char="q"/>
            </a:pPr>
            <a:r>
              <a:rPr lang="ru-RU" sz="1867" dirty="0">
                <a:latin typeface="Times New Roman" pitchFamily="18" charset="0"/>
                <a:cs typeface="Times New Roman" pitchFamily="18" charset="0"/>
              </a:rPr>
              <a:t> </a:t>
            </a:r>
            <a:r>
              <a:rPr lang="ru-RU" sz="1733" dirty="0">
                <a:latin typeface="Times New Roman" pitchFamily="18" charset="0"/>
                <a:cs typeface="Times New Roman" pitchFamily="18" charset="0"/>
              </a:rPr>
              <a:t>Структура и штатная численность контрактной службы определяются руководителем Заказчика и </a:t>
            </a:r>
            <a:r>
              <a:rPr lang="ru-RU" sz="1733" b="1" dirty="0">
                <a:latin typeface="Times New Roman" pitchFamily="18" charset="0"/>
                <a:cs typeface="Times New Roman" pitchFamily="18" charset="0"/>
              </a:rPr>
              <a:t>не может составлять менее двух человек (лучше включать трех человек, чтобы избежать конфликтов при принятии решений)</a:t>
            </a:r>
            <a:r>
              <a:rPr lang="ru-RU" sz="1733" dirty="0">
                <a:latin typeface="Times New Roman" pitchFamily="18" charset="0"/>
                <a:cs typeface="Times New Roman" pitchFamily="18" charset="0"/>
              </a:rPr>
              <a:t>. Максимальная численность не ограничена.</a:t>
            </a:r>
          </a:p>
          <a:p>
            <a:pPr algn="just">
              <a:buFont typeface="Wingdings" pitchFamily="2" charset="2"/>
              <a:buChar char="q"/>
            </a:pPr>
            <a:r>
              <a:rPr lang="ru-RU" sz="1733" dirty="0">
                <a:latin typeface="Times New Roman" pitchFamily="18" charset="0"/>
                <a:cs typeface="Times New Roman" pitchFamily="18" charset="0"/>
              </a:rPr>
              <a:t> Контрактную службу возглавляет руководитель, назначаемый на должность приказом руководителя Заказчика, уполномоченного лица, исполняющего его обязанности, либо уполномоченного руководителем лица </a:t>
            </a:r>
            <a:r>
              <a:rPr lang="ru-RU" sz="1733" b="1" i="1" dirty="0">
                <a:latin typeface="Times New Roman" pitchFamily="18" charset="0"/>
                <a:cs typeface="Times New Roman" pitchFamily="18" charset="0"/>
              </a:rPr>
              <a:t>(исключено требование о том, что руководитель контрактной службы должен быть по должности не ниже заместителя руководителя)</a:t>
            </a:r>
            <a:r>
              <a:rPr lang="ru-RU" sz="1733" dirty="0">
                <a:latin typeface="Times New Roman" pitchFamily="18" charset="0"/>
                <a:cs typeface="Times New Roman" pitchFamily="18" charset="0"/>
              </a:rPr>
              <a:t>.</a:t>
            </a:r>
          </a:p>
          <a:p>
            <a:pPr algn="just">
              <a:buFont typeface="Wingdings" pitchFamily="2" charset="2"/>
              <a:buChar char="q"/>
            </a:pPr>
            <a:r>
              <a:rPr lang="ru-RU" sz="1733" dirty="0">
                <a:latin typeface="Times New Roman" pitchFamily="18" charset="0"/>
                <a:cs typeface="Times New Roman" pitchFamily="18" charset="0"/>
              </a:rPr>
              <a:t>Руководитель контрактной службы распределяет функции и полномочия между работниками контрактной службы.</a:t>
            </a:r>
          </a:p>
          <a:p>
            <a:pPr algn="just">
              <a:buFont typeface="Wingdings" pitchFamily="2" charset="2"/>
              <a:buChar char="q"/>
            </a:pPr>
            <a:r>
              <a:rPr lang="ru-RU" sz="1733" dirty="0">
                <a:latin typeface="Times New Roman" pitchFamily="18" charset="0"/>
                <a:cs typeface="Times New Roman" pitchFamily="18" charset="0"/>
              </a:rPr>
              <a:t> Работники контрактной службы должны иметь высшее образование или дополнительное профессиональное образование в сфере </a:t>
            </a:r>
            <a:r>
              <a:rPr lang="ru-RU" sz="1733" dirty="0">
                <a:latin typeface="Times New Roman" pitchFamily="18" charset="0"/>
                <a:cs typeface="Times New Roman" pitchFamily="18" charset="0"/>
              </a:rPr>
              <a:t>закупок (ч. 6 ст. 38 Закона N 44-ФЗ, Письма Минфина России от 27.08.2020 N 24-01-06/75331, от 30.06.2020 N 24-01-06/56155</a:t>
            </a:r>
            <a:r>
              <a:rPr lang="ru-RU" sz="1733" dirty="0">
                <a:latin typeface="Times New Roman" pitchFamily="18" charset="0"/>
                <a:cs typeface="Times New Roman" pitchFamily="18" charset="0"/>
              </a:rPr>
              <a:t>), необходимо учитывать профессиональные стандарты</a:t>
            </a:r>
            <a:r>
              <a:rPr lang="ru-RU" sz="1733" dirty="0">
                <a:latin typeface="Times New Roman" pitchFamily="18" charset="0"/>
                <a:cs typeface="Times New Roman" pitchFamily="18" charset="0"/>
              </a:rPr>
              <a:t>, предусмотренные </a:t>
            </a:r>
            <a:r>
              <a:rPr lang="ru-RU" sz="1733" dirty="0">
                <a:latin typeface="Times New Roman" pitchFamily="18" charset="0"/>
                <a:cs typeface="Times New Roman" pitchFamily="18" charset="0"/>
              </a:rPr>
              <a:t>Приказом </a:t>
            </a:r>
            <a:r>
              <a:rPr lang="ru-RU" sz="1733" dirty="0">
                <a:latin typeface="Times New Roman" pitchFamily="18" charset="0"/>
                <a:cs typeface="Times New Roman" pitchFamily="18" charset="0"/>
              </a:rPr>
              <a:t>Минтруда России от 10.09.2015 </a:t>
            </a:r>
            <a:r>
              <a:rPr lang="ru-RU" sz="1733" dirty="0">
                <a:latin typeface="Times New Roman" pitchFamily="18" charset="0"/>
                <a:cs typeface="Times New Roman" pitchFamily="18" charset="0"/>
              </a:rPr>
              <a:t>№ 626н «Об </a:t>
            </a:r>
            <a:r>
              <a:rPr lang="ru-RU" sz="1733" dirty="0">
                <a:latin typeface="Times New Roman" pitchFamily="18" charset="0"/>
                <a:cs typeface="Times New Roman" pitchFamily="18" charset="0"/>
              </a:rPr>
              <a:t>утверждении профессионального стандарта </a:t>
            </a:r>
            <a:r>
              <a:rPr lang="ru-RU" sz="1733" dirty="0">
                <a:latin typeface="Times New Roman" pitchFamily="18" charset="0"/>
                <a:cs typeface="Times New Roman" pitchFamily="18" charset="0"/>
              </a:rPr>
              <a:t>«Эксперт </a:t>
            </a:r>
            <a:r>
              <a:rPr lang="ru-RU" sz="1733" dirty="0">
                <a:latin typeface="Times New Roman" pitchFamily="18" charset="0"/>
                <a:cs typeface="Times New Roman" pitchFamily="18" charset="0"/>
              </a:rPr>
              <a:t>в сфере закупок», </a:t>
            </a:r>
            <a:r>
              <a:rPr lang="ru-RU" sz="1733" dirty="0">
                <a:latin typeface="Times New Roman" pitchFamily="18" charset="0"/>
                <a:cs typeface="Times New Roman" pitchFamily="18" charset="0"/>
              </a:rPr>
              <a:t>Приказом </a:t>
            </a:r>
            <a:r>
              <a:rPr lang="ru-RU" sz="1733" dirty="0">
                <a:latin typeface="Times New Roman" pitchFamily="18" charset="0"/>
                <a:cs typeface="Times New Roman" pitchFamily="18" charset="0"/>
              </a:rPr>
              <a:t>Минтруда России от 10.09.2015 </a:t>
            </a:r>
            <a:r>
              <a:rPr lang="ru-RU" sz="1733" dirty="0">
                <a:latin typeface="Times New Roman" pitchFamily="18" charset="0"/>
                <a:cs typeface="Times New Roman" pitchFamily="18" charset="0"/>
              </a:rPr>
              <a:t>№ 625н «Об </a:t>
            </a:r>
            <a:r>
              <a:rPr lang="ru-RU" sz="1733" dirty="0">
                <a:latin typeface="Times New Roman" pitchFamily="18" charset="0"/>
                <a:cs typeface="Times New Roman" pitchFamily="18" charset="0"/>
              </a:rPr>
              <a:t>утверждении профессионального стандарта </a:t>
            </a:r>
            <a:r>
              <a:rPr lang="ru-RU" sz="1733" dirty="0">
                <a:latin typeface="Times New Roman" pitchFamily="18" charset="0"/>
                <a:cs typeface="Times New Roman" pitchFamily="18" charset="0"/>
              </a:rPr>
              <a:t>«Специалист </a:t>
            </a:r>
            <a:r>
              <a:rPr lang="ru-RU" sz="1733" dirty="0">
                <a:latin typeface="Times New Roman" pitchFamily="18" charset="0"/>
                <a:cs typeface="Times New Roman" pitchFamily="18" charset="0"/>
              </a:rPr>
              <a:t>в сфере </a:t>
            </a:r>
            <a:r>
              <a:rPr lang="ru-RU" sz="1733" dirty="0">
                <a:latin typeface="Times New Roman" pitchFamily="18" charset="0"/>
                <a:cs typeface="Times New Roman" pitchFamily="18" charset="0"/>
              </a:rPr>
              <a:t>закупок».</a:t>
            </a:r>
          </a:p>
          <a:p>
            <a:pPr algn="just">
              <a:buFont typeface="Wingdings" pitchFamily="2" charset="2"/>
              <a:buChar char="q"/>
            </a:pPr>
            <a:r>
              <a:rPr lang="ru-RU" sz="1733" dirty="0">
                <a:latin typeface="Times New Roman" pitchFamily="18" charset="0"/>
                <a:cs typeface="Times New Roman" pitchFamily="18" charset="0"/>
              </a:rPr>
              <a:t> Руководитель заказчика, руководитель контрактной службы, работники контрактной службы, контрактный управляющий обязаны при осуществлении закупок принимать меры по предотвращению и урегулированию конфликта интересов в соответствии с Федеральным законом от 25 декабря 2008 года № 273-ФЗ «О противодействии коррупции", в том числе с учетом информации, предоставленной заказчику в соответствии с частью 23 статьи 34 ФЗ № 44.</a:t>
            </a:r>
          </a:p>
        </p:txBody>
      </p:sp>
    </p:spTree>
    <p:extLst>
      <p:ext uri="{BB962C8B-B14F-4D97-AF65-F5344CB8AC3E}">
        <p14:creationId xmlns:p14="http://schemas.microsoft.com/office/powerpoint/2010/main" val="2400861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Верховный Суд закрепил полномочия контролёров в госзакупках | Гражданский  контроль государственных закупок"/>
          <p:cNvPicPr>
            <a:picLocks noChangeAspect="1" noChangeArrowheads="1"/>
          </p:cNvPicPr>
          <p:nvPr/>
        </p:nvPicPr>
        <p:blipFill>
          <a:blip r:embed="rId2"/>
          <a:srcRect/>
          <a:stretch>
            <a:fillRect/>
          </a:stretch>
        </p:blipFill>
        <p:spPr bwMode="auto">
          <a:xfrm>
            <a:off x="190459" y="1619237"/>
            <a:ext cx="3714776" cy="4572032"/>
          </a:xfrm>
          <a:prstGeom prst="rect">
            <a:avLst/>
          </a:prstGeom>
          <a:noFill/>
        </p:spPr>
      </p:pic>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4" name="Прямоугольник 3"/>
          <p:cNvSpPr/>
          <p:nvPr/>
        </p:nvSpPr>
        <p:spPr>
          <a:xfrm>
            <a:off x="190459" y="0"/>
            <a:ext cx="3736965" cy="1528945"/>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Функции и полномочия контрактной службы</a:t>
            </a:r>
          </a:p>
          <a:p>
            <a:pPr algn="ctr"/>
            <a:r>
              <a:rPr lang="ru-RU" sz="1867" b="1" dirty="0">
                <a:latin typeface="Times New Roman" panose="02020603050405020304" pitchFamily="18" charset="0"/>
                <a:cs typeface="Times New Roman" panose="02020603050405020304" pitchFamily="18" charset="0"/>
              </a:rPr>
              <a:t>(Приказ Минфина № 158н от 31.07.2020) и контрактного управляющего?</a:t>
            </a:r>
            <a:endParaRPr lang="ru-RU" sz="1867" dirty="0">
              <a:latin typeface="Times New Roman" panose="02020603050405020304" pitchFamily="18" charset="0"/>
              <a:cs typeface="Times New Roman" panose="02020603050405020304" pitchFamily="18" charset="0"/>
            </a:endParaRPr>
          </a:p>
        </p:txBody>
      </p:sp>
      <p:sp>
        <p:nvSpPr>
          <p:cNvPr id="5" name="Стрелка вправо 4"/>
          <p:cNvSpPr/>
          <p:nvPr/>
        </p:nvSpPr>
        <p:spPr>
          <a:xfrm>
            <a:off x="4095736" y="0"/>
            <a:ext cx="1304544" cy="646176"/>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6" name="Стрелка вправо 5"/>
          <p:cNvSpPr/>
          <p:nvPr/>
        </p:nvSpPr>
        <p:spPr>
          <a:xfrm>
            <a:off x="4095736" y="1428736"/>
            <a:ext cx="1304544" cy="646176"/>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7" name="Стрелка вправо 6"/>
          <p:cNvSpPr/>
          <p:nvPr/>
        </p:nvSpPr>
        <p:spPr>
          <a:xfrm>
            <a:off x="4095736" y="3524251"/>
            <a:ext cx="1304544" cy="646176"/>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8" name="Стрелка вправо 7"/>
          <p:cNvSpPr/>
          <p:nvPr/>
        </p:nvSpPr>
        <p:spPr>
          <a:xfrm>
            <a:off x="4095736" y="5524515"/>
            <a:ext cx="1304544" cy="646176"/>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0" name="TextBox 9"/>
          <p:cNvSpPr txBox="1"/>
          <p:nvPr/>
        </p:nvSpPr>
        <p:spPr>
          <a:xfrm>
            <a:off x="5429245" y="0"/>
            <a:ext cx="6762755" cy="1241622"/>
          </a:xfrm>
          <a:prstGeom prst="rect">
            <a:avLst/>
          </a:prstGeom>
          <a:noFill/>
        </p:spPr>
        <p:txBody>
          <a:bodyPr wrap="square" rtlCol="0">
            <a:spAutoFit/>
          </a:bodyPr>
          <a:lstStyle/>
          <a:p>
            <a:pPr algn="just"/>
            <a:r>
              <a:rPr lang="ru-RU" sz="1867" dirty="0">
                <a:latin typeface="Times New Roman" pitchFamily="18" charset="0"/>
                <a:cs typeface="Times New Roman" pitchFamily="18" charset="0"/>
              </a:rPr>
              <a:t>Планирование: разработка плана-график</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размещение его в ЕИС</a:t>
            </a:r>
            <a:r>
              <a:rPr lang="en-US" sz="1867" dirty="0">
                <a:latin typeface="Times New Roman" pitchFamily="18" charset="0"/>
                <a:cs typeface="Times New Roman" pitchFamily="18" charset="0"/>
              </a:rPr>
              <a:t>,</a:t>
            </a:r>
            <a:r>
              <a:rPr lang="ru-RU" sz="1867" dirty="0">
                <a:latin typeface="Times New Roman" pitchFamily="18" charset="0"/>
                <a:cs typeface="Times New Roman" pitchFamily="18" charset="0"/>
              </a:rPr>
              <a:t> организация общественного обсуждения</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консультаций с поставщиками для определения конкурентной среды, подготовка актов о нормировании закупок.</a:t>
            </a:r>
            <a:endParaRPr lang="ru-RU" sz="1867" dirty="0">
              <a:latin typeface="Times New Roman" pitchFamily="18" charset="0"/>
              <a:cs typeface="Times New Roman" pitchFamily="18" charset="0"/>
            </a:endParaRPr>
          </a:p>
        </p:txBody>
      </p:sp>
      <p:sp>
        <p:nvSpPr>
          <p:cNvPr id="11" name="TextBox 10"/>
          <p:cNvSpPr txBox="1"/>
          <p:nvPr/>
        </p:nvSpPr>
        <p:spPr>
          <a:xfrm>
            <a:off x="5429245" y="1141490"/>
            <a:ext cx="6762755" cy="1816266"/>
          </a:xfrm>
          <a:prstGeom prst="rect">
            <a:avLst/>
          </a:prstGeom>
          <a:noFill/>
        </p:spPr>
        <p:txBody>
          <a:bodyPr wrap="square" rtlCol="0">
            <a:spAutoFit/>
          </a:bodyPr>
          <a:lstStyle/>
          <a:p>
            <a:pPr algn="just"/>
            <a:r>
              <a:rPr lang="ru-RU" sz="1867" dirty="0">
                <a:latin typeface="Times New Roman" pitchFamily="18" charset="0"/>
                <a:cs typeface="Times New Roman" pitchFamily="18" charset="0"/>
              </a:rPr>
              <a:t>Определение поставщиков (подрядчиков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исполнителей): обоснование НМЦК</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цены контракта</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заключаемого с ед. поставщиком</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описание объекта закупки</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подготовка проекта контракта</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размещение извещения в ЕИС</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протоколов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осуществление организационно-техническое обеспечение деятельности комиссии.</a:t>
            </a:r>
            <a:endParaRPr lang="ru-RU" sz="1867" dirty="0">
              <a:latin typeface="Times New Roman" pitchFamily="18" charset="0"/>
              <a:cs typeface="Times New Roman" pitchFamily="18" charset="0"/>
            </a:endParaRPr>
          </a:p>
        </p:txBody>
      </p:sp>
      <p:sp>
        <p:nvSpPr>
          <p:cNvPr id="12" name="TextBox 11"/>
          <p:cNvSpPr txBox="1"/>
          <p:nvPr/>
        </p:nvSpPr>
        <p:spPr>
          <a:xfrm>
            <a:off x="5429245" y="2857496"/>
            <a:ext cx="6762755" cy="2103589"/>
          </a:xfrm>
          <a:prstGeom prst="rect">
            <a:avLst/>
          </a:prstGeom>
          <a:noFill/>
        </p:spPr>
        <p:txBody>
          <a:bodyPr wrap="square" rtlCol="0">
            <a:spAutoFit/>
          </a:bodyPr>
          <a:lstStyle/>
          <a:p>
            <a:pPr algn="just"/>
            <a:r>
              <a:rPr lang="ru-RU" sz="1867" dirty="0">
                <a:latin typeface="Times New Roman" pitchFamily="18" charset="0"/>
                <a:cs typeface="Times New Roman" pitchFamily="18" charset="0"/>
              </a:rPr>
              <a:t>Заключение контракта: направление проекта контракта</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 рассмотрение протоколов разногласий</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проверка обеспечения исполнения контракта</a:t>
            </a:r>
            <a:r>
              <a:rPr lang="en-US" sz="1867" dirty="0">
                <a:latin typeface="Times New Roman" pitchFamily="18" charset="0"/>
                <a:cs typeface="Times New Roman" pitchFamily="18" charset="0"/>
              </a:rPr>
              <a:t>,</a:t>
            </a:r>
            <a:r>
              <a:rPr lang="ru-RU" sz="1867" dirty="0">
                <a:latin typeface="Times New Roman" pitchFamily="18" charset="0"/>
                <a:cs typeface="Times New Roman" pitchFamily="18" charset="0"/>
              </a:rPr>
              <a:t> подготовка и направление в контрольные органы обращения о согласовании закупки у ед. поставщика</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уведомления о заключении контракта по части 2 статьи 93 ФЗ № 44</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размещение документов и информации в Реестре контрактов.</a:t>
            </a:r>
            <a:endParaRPr lang="ru-RU" sz="1867" dirty="0">
              <a:latin typeface="Times New Roman" pitchFamily="18" charset="0"/>
              <a:cs typeface="Times New Roman" pitchFamily="18" charset="0"/>
            </a:endParaRPr>
          </a:p>
        </p:txBody>
      </p:sp>
      <p:sp>
        <p:nvSpPr>
          <p:cNvPr id="13" name="TextBox 12"/>
          <p:cNvSpPr txBox="1"/>
          <p:nvPr/>
        </p:nvSpPr>
        <p:spPr>
          <a:xfrm>
            <a:off x="5429245" y="5048262"/>
            <a:ext cx="6762755" cy="1816266"/>
          </a:xfrm>
          <a:prstGeom prst="rect">
            <a:avLst/>
          </a:prstGeom>
          <a:noFill/>
        </p:spPr>
        <p:txBody>
          <a:bodyPr wrap="square" rtlCol="0">
            <a:spAutoFit/>
          </a:bodyPr>
          <a:lstStyle/>
          <a:p>
            <a:pPr algn="just"/>
            <a:r>
              <a:rPr lang="ru-RU" sz="1867" dirty="0">
                <a:latin typeface="Times New Roman" pitchFamily="18" charset="0"/>
                <a:cs typeface="Times New Roman" pitchFamily="18" charset="0"/>
              </a:rPr>
              <a:t>При исполнении</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изменении контрактов: обеспечение исполнения контрактов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приемки и оплаты обязательств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размещение документов и информации в Реестре контрактов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направление документов о включении в Реестр недобросовестных поставщиков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расторжение контрактов</a:t>
            </a:r>
            <a:r>
              <a:rPr lang="en-US" sz="1867" dirty="0">
                <a:latin typeface="Times New Roman" pitchFamily="18" charset="0"/>
                <a:cs typeface="Times New Roman" pitchFamily="18" charset="0"/>
              </a:rPr>
              <a:t>, </a:t>
            </a:r>
            <a:r>
              <a:rPr lang="ru-RU" sz="1867" dirty="0">
                <a:latin typeface="Times New Roman" pitchFamily="18" charset="0"/>
                <a:cs typeface="Times New Roman" pitchFamily="18" charset="0"/>
              </a:rPr>
              <a:t>заключение дополнительных соглашений.</a:t>
            </a:r>
            <a:endParaRPr lang="ru-RU" sz="1867" dirty="0">
              <a:latin typeface="Times New Roman" pitchFamily="18" charset="0"/>
              <a:cs typeface="Times New Roman" pitchFamily="18" charset="0"/>
            </a:endParaRPr>
          </a:p>
        </p:txBody>
      </p:sp>
    </p:spTree>
    <p:extLst>
      <p:ext uri="{BB962C8B-B14F-4D97-AF65-F5344CB8AC3E}">
        <p14:creationId xmlns:p14="http://schemas.microsoft.com/office/powerpoint/2010/main" val="217072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7715" y="190478"/>
            <a:ext cx="10572824" cy="420564"/>
          </a:xfrm>
          <a:prstGeom prst="rect">
            <a:avLst/>
          </a:prstGeom>
        </p:spPr>
        <p:txBody>
          <a:bodyPr wrap="square">
            <a:spAutoFit/>
          </a:bodyPr>
          <a:lstStyle/>
          <a:p>
            <a:pPr algn="ctr"/>
            <a:r>
              <a:rPr lang="ru-RU" sz="2133" b="1" dirty="0">
                <a:latin typeface="Times New Roman" panose="02020603050405020304" pitchFamily="18" charset="0"/>
                <a:cs typeface="Times New Roman" panose="02020603050405020304" pitchFamily="18" charset="0"/>
              </a:rPr>
              <a:t>Какие различия между контрактной службой и контрактным управляющим?</a:t>
            </a:r>
            <a:endParaRPr lang="ru-RU" sz="2133"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94483761"/>
              </p:ext>
            </p:extLst>
          </p:nvPr>
        </p:nvGraphicFramePr>
        <p:xfrm>
          <a:off x="-3" y="719667"/>
          <a:ext cx="12192002" cy="6110899"/>
        </p:xfrm>
        <a:graphic>
          <a:graphicData uri="http://schemas.openxmlformats.org/drawingml/2006/table">
            <a:tbl>
              <a:tblPr firstRow="1" bandRow="1">
                <a:tableStyleId>{7DF18680-E054-41AD-8BC1-D1AEF772440D}</a:tableStyleId>
              </a:tblPr>
              <a:tblGrid>
                <a:gridCol w="6096001"/>
                <a:gridCol w="6096001"/>
              </a:tblGrid>
              <a:tr h="619280">
                <a:tc>
                  <a:txBody>
                    <a:bodyPr/>
                    <a:lstStyle/>
                    <a:p>
                      <a:pPr algn="ctr"/>
                      <a:r>
                        <a:rPr lang="ru-RU" sz="1600" dirty="0" smtClean="0">
                          <a:solidFill>
                            <a:schemeClr val="tx1"/>
                          </a:solidFill>
                          <a:latin typeface="Times New Roman" pitchFamily="18" charset="0"/>
                          <a:cs typeface="Times New Roman" pitchFamily="18" charset="0"/>
                        </a:rPr>
                        <a:t>Контрактная служба</a:t>
                      </a:r>
                      <a:endParaRPr lang="ru-RU" sz="1600" dirty="0">
                        <a:solidFill>
                          <a:schemeClr val="tx1"/>
                        </a:solidFill>
                        <a:latin typeface="Times New Roman" pitchFamily="18" charset="0"/>
                        <a:cs typeface="Times New Roman" pitchFamily="18" charset="0"/>
                      </a:endParaRPr>
                    </a:p>
                  </a:txBody>
                  <a:tcPr marL="121920" marR="121920" marT="60960" marB="60960"/>
                </a:tc>
                <a:tc>
                  <a:txBody>
                    <a:bodyPr/>
                    <a:lstStyle/>
                    <a:p>
                      <a:pPr algn="ctr"/>
                      <a:r>
                        <a:rPr lang="ru-RU" sz="1600" dirty="0" smtClean="0">
                          <a:solidFill>
                            <a:schemeClr val="tx1"/>
                          </a:solidFill>
                          <a:latin typeface="Times New Roman" pitchFamily="18" charset="0"/>
                          <a:cs typeface="Times New Roman" pitchFamily="18" charset="0"/>
                        </a:rPr>
                        <a:t>Контрактный</a:t>
                      </a:r>
                      <a:r>
                        <a:rPr lang="ru-RU" sz="1600" baseline="0" dirty="0" smtClean="0">
                          <a:solidFill>
                            <a:schemeClr val="tx1"/>
                          </a:solidFill>
                          <a:latin typeface="Times New Roman" pitchFamily="18" charset="0"/>
                          <a:cs typeface="Times New Roman" pitchFamily="18" charset="0"/>
                        </a:rPr>
                        <a:t> управляющий</a:t>
                      </a:r>
                      <a:endParaRPr lang="ru-RU" sz="1600" dirty="0">
                        <a:solidFill>
                          <a:schemeClr val="tx1"/>
                        </a:solidFill>
                        <a:latin typeface="Times New Roman" pitchFamily="18" charset="0"/>
                        <a:cs typeface="Times New Roman" pitchFamily="18" charset="0"/>
                      </a:endParaRPr>
                    </a:p>
                  </a:txBody>
                  <a:tcPr marL="121920" marR="121920" marT="60960" marB="60960"/>
                </a:tc>
              </a:tr>
              <a:tr h="1097280">
                <a:tc>
                  <a:txBody>
                    <a:bodyPr/>
                    <a:lstStyle/>
                    <a:p>
                      <a:pPr algn="ctr"/>
                      <a:r>
                        <a:rPr lang="ru-RU" sz="1600" dirty="0" smtClean="0">
                          <a:solidFill>
                            <a:schemeClr val="tx1"/>
                          </a:solidFill>
                          <a:latin typeface="Times New Roman" pitchFamily="18" charset="0"/>
                          <a:cs typeface="Times New Roman" pitchFamily="18" charset="0"/>
                        </a:rPr>
                        <a:t>Коллегиальный</a:t>
                      </a:r>
                      <a:r>
                        <a:rPr lang="ru-RU" sz="1600" baseline="0" dirty="0" smtClean="0">
                          <a:solidFill>
                            <a:schemeClr val="tx1"/>
                          </a:solidFill>
                          <a:latin typeface="Times New Roman" pitchFamily="18" charset="0"/>
                          <a:cs typeface="Times New Roman" pitchFamily="18" charset="0"/>
                        </a:rPr>
                        <a:t> орган заказчика, состоящий из сотрудников заказчика. Аутсорсинг не предусмотрен (Письма Минфина России от 22.07.2020 N 24-01-08/63845, от 06.07.2020 N 24-01-08/58085).</a:t>
                      </a:r>
                      <a:endParaRPr lang="ru-RU" sz="1600" dirty="0">
                        <a:solidFill>
                          <a:schemeClr val="tx1"/>
                        </a:solidFill>
                        <a:latin typeface="Times New Roman" pitchFamily="18" charset="0"/>
                        <a:cs typeface="Times New Roman" pitchFamily="18" charset="0"/>
                      </a:endParaRPr>
                    </a:p>
                  </a:txBody>
                  <a:tcPr marL="121920" marR="121920" marT="60960" marB="60960"/>
                </a:tc>
                <a:tc>
                  <a:txBody>
                    <a:bodyPr/>
                    <a:lstStyle/>
                    <a:p>
                      <a:pPr algn="ctr"/>
                      <a:r>
                        <a:rPr lang="ru-RU" sz="1600" dirty="0" smtClean="0">
                          <a:solidFill>
                            <a:schemeClr val="tx1"/>
                          </a:solidFill>
                          <a:latin typeface="Times New Roman" pitchFamily="18" charset="0"/>
                          <a:cs typeface="Times New Roman" pitchFamily="18" charset="0"/>
                        </a:rPr>
                        <a:t>Должностное лицо заказчика.</a:t>
                      </a:r>
                    </a:p>
                    <a:p>
                      <a:pPr algn="ctr"/>
                      <a:r>
                        <a:rPr lang="ru-RU" sz="1600" dirty="0" smtClean="0">
                          <a:solidFill>
                            <a:schemeClr val="tx1"/>
                          </a:solidFill>
                          <a:latin typeface="Times New Roman" pitchFamily="18" charset="0"/>
                          <a:cs typeface="Times New Roman" pitchFamily="18" charset="0"/>
                        </a:rPr>
                        <a:t>Аутсорсинг не предусмотрен (Письма Минфина России от 22.07.2020 N 24-01-08/63845, от 06.07.2020 N 24-01-08/58085).</a:t>
                      </a:r>
                      <a:endParaRPr lang="ru-RU" sz="1600" dirty="0">
                        <a:solidFill>
                          <a:schemeClr val="tx1"/>
                        </a:solidFill>
                        <a:latin typeface="Times New Roman" pitchFamily="18" charset="0"/>
                        <a:cs typeface="Times New Roman" pitchFamily="18" charset="0"/>
                      </a:endParaRPr>
                    </a:p>
                  </a:txBody>
                  <a:tcPr marL="121920" marR="121920" marT="60960" marB="60960"/>
                </a:tc>
              </a:tr>
              <a:tr h="619280">
                <a:tc>
                  <a:txBody>
                    <a:bodyPr/>
                    <a:lstStyle/>
                    <a:p>
                      <a:pPr algn="ctr"/>
                      <a:r>
                        <a:rPr lang="ru-RU" sz="1600" dirty="0" smtClean="0">
                          <a:solidFill>
                            <a:schemeClr val="tx1"/>
                          </a:solidFill>
                          <a:latin typeface="Times New Roman" pitchFamily="18" charset="0"/>
                          <a:cs typeface="Times New Roman" pitchFamily="18" charset="0"/>
                        </a:rPr>
                        <a:t>В состав</a:t>
                      </a:r>
                      <a:r>
                        <a:rPr lang="ru-RU" sz="1600" baseline="0" dirty="0" smtClean="0">
                          <a:solidFill>
                            <a:schemeClr val="tx1"/>
                          </a:solidFill>
                          <a:latin typeface="Times New Roman" pitchFamily="18" charset="0"/>
                          <a:cs typeface="Times New Roman" pitchFamily="18" charset="0"/>
                        </a:rPr>
                        <a:t> должно входить не менее 2 человек</a:t>
                      </a:r>
                      <a:endParaRPr lang="ru-RU" sz="1600" dirty="0">
                        <a:solidFill>
                          <a:schemeClr val="tx1"/>
                        </a:solidFill>
                        <a:latin typeface="Times New Roman" pitchFamily="18" charset="0"/>
                        <a:cs typeface="Times New Roman" pitchFamily="18" charset="0"/>
                      </a:endParaRPr>
                    </a:p>
                  </a:txBody>
                  <a:tcPr marL="121920" marR="121920" marT="60960" marB="60960"/>
                </a:tc>
                <a:tc>
                  <a:txBody>
                    <a:bodyPr/>
                    <a:lstStyle/>
                    <a:p>
                      <a:pPr algn="ctr"/>
                      <a:r>
                        <a:rPr lang="ru-RU" sz="1600" dirty="0" smtClean="0">
                          <a:solidFill>
                            <a:schemeClr val="tx1"/>
                          </a:solidFill>
                          <a:latin typeface="Times New Roman" pitchFamily="18" charset="0"/>
                          <a:cs typeface="Times New Roman" pitchFamily="18" charset="0"/>
                        </a:rPr>
                        <a:t>Может быть один</a:t>
                      </a:r>
                      <a:endParaRPr lang="ru-RU" sz="1600" dirty="0">
                        <a:solidFill>
                          <a:schemeClr val="tx1"/>
                        </a:solidFill>
                        <a:latin typeface="Times New Roman" pitchFamily="18" charset="0"/>
                        <a:cs typeface="Times New Roman" pitchFamily="18" charset="0"/>
                      </a:endParaRPr>
                    </a:p>
                  </a:txBody>
                  <a:tcPr marL="121920" marR="121920" marT="60960" marB="60960"/>
                </a:tc>
              </a:tr>
              <a:tr h="619280">
                <a:tc>
                  <a:txBody>
                    <a:bodyPr/>
                    <a:lstStyle/>
                    <a:p>
                      <a:pPr algn="ctr"/>
                      <a:r>
                        <a:rPr lang="ru-RU" sz="1600" dirty="0" smtClean="0">
                          <a:solidFill>
                            <a:schemeClr val="tx1"/>
                          </a:solidFill>
                          <a:latin typeface="Times New Roman" pitchFamily="18" charset="0"/>
                          <a:cs typeface="Times New Roman" pitchFamily="18" charset="0"/>
                        </a:rPr>
                        <a:t>Только</a:t>
                      </a:r>
                      <a:r>
                        <a:rPr lang="ru-RU" sz="1600" baseline="0" dirty="0" smtClean="0">
                          <a:solidFill>
                            <a:schemeClr val="tx1"/>
                          </a:solidFill>
                          <a:latin typeface="Times New Roman" pitchFamily="18" charset="0"/>
                          <a:cs typeface="Times New Roman" pitchFamily="18" charset="0"/>
                        </a:rPr>
                        <a:t> одна в организации</a:t>
                      </a:r>
                      <a:endParaRPr lang="ru-RU" sz="1600" dirty="0">
                        <a:solidFill>
                          <a:schemeClr val="tx1"/>
                        </a:solidFill>
                        <a:latin typeface="Times New Roman" pitchFamily="18" charset="0"/>
                        <a:cs typeface="Times New Roman" pitchFamily="18" charset="0"/>
                      </a:endParaRPr>
                    </a:p>
                  </a:txBody>
                  <a:tcPr marL="121920" marR="121920" marT="60960" marB="60960"/>
                </a:tc>
                <a:tc>
                  <a:txBody>
                    <a:bodyPr/>
                    <a:lstStyle/>
                    <a:p>
                      <a:pPr algn="ctr"/>
                      <a:r>
                        <a:rPr lang="ru-RU" sz="1600" dirty="0" smtClean="0">
                          <a:solidFill>
                            <a:schemeClr val="tx1"/>
                          </a:solidFill>
                          <a:latin typeface="Times New Roman" pitchFamily="18" charset="0"/>
                          <a:cs typeface="Times New Roman" pitchFamily="18" charset="0"/>
                        </a:rPr>
                        <a:t>Может быть несколько</a:t>
                      </a:r>
                      <a:endParaRPr lang="ru-RU" sz="1600" dirty="0">
                        <a:solidFill>
                          <a:schemeClr val="tx1"/>
                        </a:solidFill>
                        <a:latin typeface="Times New Roman" pitchFamily="18" charset="0"/>
                        <a:cs typeface="Times New Roman" pitchFamily="18" charset="0"/>
                      </a:endParaRPr>
                    </a:p>
                  </a:txBody>
                  <a:tcPr marL="121920" marR="121920" marT="60960" marB="60960"/>
                </a:tc>
              </a:tr>
              <a:tr h="1781488">
                <a:tc>
                  <a:txBody>
                    <a:bodyPr/>
                    <a:lstStyle/>
                    <a:p>
                      <a:pPr algn="ctr"/>
                      <a:r>
                        <a:rPr lang="ru-RU" sz="1600" dirty="0" smtClean="0">
                          <a:solidFill>
                            <a:schemeClr val="tx1"/>
                          </a:solidFill>
                          <a:latin typeface="Times New Roman" pitchFamily="18" charset="0"/>
                          <a:cs typeface="Times New Roman" pitchFamily="18" charset="0"/>
                        </a:rPr>
                        <a:t>Действует на основании положения</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которое составляется в соответствии с типовым положением (Приказ</a:t>
                      </a:r>
                      <a:r>
                        <a:rPr lang="ru-RU" sz="1600" baseline="0" dirty="0" smtClean="0">
                          <a:solidFill>
                            <a:schemeClr val="tx1"/>
                          </a:solidFill>
                          <a:latin typeface="Times New Roman" pitchFamily="18" charset="0"/>
                          <a:cs typeface="Times New Roman" pitchFamily="18" charset="0"/>
                        </a:rPr>
                        <a:t> Минфина от 31.07.2020 № 158н) и не может ему противоречить</a:t>
                      </a:r>
                      <a:endParaRPr lang="ru-RU" sz="1600" dirty="0">
                        <a:solidFill>
                          <a:schemeClr val="tx1"/>
                        </a:solidFill>
                        <a:latin typeface="Times New Roman" pitchFamily="18" charset="0"/>
                        <a:cs typeface="Times New Roman" pitchFamily="18" charset="0"/>
                      </a:endParaRPr>
                    </a:p>
                  </a:txBody>
                  <a:tcPr marL="121920" marR="121920" marT="60960" marB="60960"/>
                </a:tc>
                <a:tc>
                  <a:txBody>
                    <a:bodyPr/>
                    <a:lstStyle/>
                    <a:p>
                      <a:pPr algn="ctr"/>
                      <a:r>
                        <a:rPr lang="ru-RU" sz="1600" dirty="0" smtClean="0">
                          <a:solidFill>
                            <a:schemeClr val="tx1"/>
                          </a:solidFill>
                          <a:latin typeface="Times New Roman" pitchFamily="18" charset="0"/>
                          <a:cs typeface="Times New Roman" pitchFamily="18" charset="0"/>
                        </a:rPr>
                        <a:t>Действует в соответствии со своей должностной инструкцией и</a:t>
                      </a:r>
                      <a:r>
                        <a:rPr lang="ru-RU" sz="1600" baseline="0" dirty="0" smtClean="0">
                          <a:solidFill>
                            <a:schemeClr val="tx1"/>
                          </a:solidFill>
                          <a:latin typeface="Times New Roman" pitchFamily="18" charset="0"/>
                          <a:cs typeface="Times New Roman" pitchFamily="18" charset="0"/>
                        </a:rPr>
                        <a:t> (или) трудовым договором</a:t>
                      </a:r>
                      <a:endParaRPr lang="ru-RU" sz="1600" dirty="0">
                        <a:solidFill>
                          <a:schemeClr val="tx1"/>
                        </a:solidFill>
                        <a:latin typeface="Times New Roman" pitchFamily="18" charset="0"/>
                        <a:cs typeface="Times New Roman" pitchFamily="18" charset="0"/>
                      </a:endParaRPr>
                    </a:p>
                  </a:txBody>
                  <a:tcPr marL="121920" marR="121920" marT="60960" marB="60960"/>
                </a:tc>
              </a:tr>
              <a:tr h="1374291">
                <a:tc>
                  <a:txBody>
                    <a:bodyPr/>
                    <a:lstStyle/>
                    <a:p>
                      <a:pPr algn="ctr"/>
                      <a:r>
                        <a:rPr lang="ru-RU" sz="1600" dirty="0" smtClean="0">
                          <a:solidFill>
                            <a:schemeClr val="tx1"/>
                          </a:solidFill>
                          <a:latin typeface="Times New Roman" pitchFamily="18" charset="0"/>
                          <a:cs typeface="Times New Roman" pitchFamily="18" charset="0"/>
                        </a:rPr>
                        <a:t>Обязанности по проведению закупок распределяются между работниками службы</a:t>
                      </a:r>
                    </a:p>
                    <a:p>
                      <a:pPr algn="ctr"/>
                      <a:endParaRPr lang="ru-RU" sz="1600" dirty="0">
                        <a:solidFill>
                          <a:schemeClr val="tx1"/>
                        </a:solidFill>
                        <a:latin typeface="Times New Roman" pitchFamily="18" charset="0"/>
                        <a:cs typeface="Times New Roman" pitchFamily="18" charset="0"/>
                      </a:endParaRPr>
                    </a:p>
                  </a:txBody>
                  <a:tcPr marL="121920" marR="121920" marT="60960" marB="60960"/>
                </a:tc>
                <a:tc>
                  <a:txBody>
                    <a:bodyPr/>
                    <a:lstStyle/>
                    <a:p>
                      <a:pPr algn="ctr"/>
                      <a:r>
                        <a:rPr lang="ru-RU" sz="1600" dirty="0" smtClean="0">
                          <a:solidFill>
                            <a:schemeClr val="tx1"/>
                          </a:solidFill>
                          <a:latin typeface="Times New Roman" pitchFamily="18" charset="0"/>
                          <a:cs typeface="Times New Roman" pitchFamily="18" charset="0"/>
                        </a:rPr>
                        <a:t>Отвечает</a:t>
                      </a:r>
                      <a:r>
                        <a:rPr lang="ru-RU" sz="1600" baseline="0" dirty="0" smtClean="0">
                          <a:solidFill>
                            <a:schemeClr val="tx1"/>
                          </a:solidFill>
                          <a:latin typeface="Times New Roman" pitchFamily="18" charset="0"/>
                          <a:cs typeface="Times New Roman" pitchFamily="18" charset="0"/>
                        </a:rPr>
                        <a:t> за одну или несколько закупок полностью (делает все сам – планирует закупки</a:t>
                      </a:r>
                      <a:r>
                        <a:rPr lang="en-US" sz="1600" baseline="0" dirty="0" smtClean="0">
                          <a:solidFill>
                            <a:schemeClr val="tx1"/>
                          </a:solidFill>
                          <a:latin typeface="Times New Roman" pitchFamily="18" charset="0"/>
                          <a:cs typeface="Times New Roman" pitchFamily="18" charset="0"/>
                        </a:rPr>
                        <a:t>, </a:t>
                      </a:r>
                      <a:r>
                        <a:rPr lang="ru-RU" sz="1600" baseline="0" dirty="0" smtClean="0">
                          <a:solidFill>
                            <a:schemeClr val="tx1"/>
                          </a:solidFill>
                          <a:latin typeface="Times New Roman" pitchFamily="18" charset="0"/>
                          <a:cs typeface="Times New Roman" pitchFamily="18" charset="0"/>
                        </a:rPr>
                        <a:t>обосновывает цену</a:t>
                      </a:r>
                      <a:r>
                        <a:rPr lang="en-US" sz="1600" baseline="0" dirty="0" smtClean="0">
                          <a:solidFill>
                            <a:schemeClr val="tx1"/>
                          </a:solidFill>
                          <a:latin typeface="Times New Roman" pitchFamily="18" charset="0"/>
                          <a:cs typeface="Times New Roman" pitchFamily="18" charset="0"/>
                        </a:rPr>
                        <a:t>, </a:t>
                      </a:r>
                      <a:r>
                        <a:rPr lang="ru-RU" sz="1600" baseline="0" dirty="0" smtClean="0">
                          <a:solidFill>
                            <a:schemeClr val="tx1"/>
                          </a:solidFill>
                          <a:latin typeface="Times New Roman" pitchFamily="18" charset="0"/>
                          <a:cs typeface="Times New Roman" pitchFamily="18" charset="0"/>
                        </a:rPr>
                        <a:t>размещает в ЕИС и т.д.)</a:t>
                      </a:r>
                      <a:endParaRPr lang="ru-RU" sz="1600" dirty="0">
                        <a:solidFill>
                          <a:schemeClr val="tx1"/>
                        </a:solidFill>
                        <a:latin typeface="Times New Roman" pitchFamily="18" charset="0"/>
                        <a:cs typeface="Times New Roman" pitchFamily="18" charset="0"/>
                      </a:endParaRPr>
                    </a:p>
                  </a:txBody>
                  <a:tcPr marL="121920" marR="121920" marT="60960" marB="60960"/>
                </a:tc>
              </a:tr>
            </a:tbl>
          </a:graphicData>
        </a:graphic>
      </p:graphicFrame>
    </p:spTree>
    <p:extLst>
      <p:ext uri="{BB962C8B-B14F-4D97-AF65-F5344CB8AC3E}">
        <p14:creationId xmlns:p14="http://schemas.microsoft.com/office/powerpoint/2010/main" val="1260421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44034" name="AutoShape 2" descr="Уполномоченный орган в сфере общественных советов планируют создать в  Казахстане"/>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44036" name="AutoShape 4" descr="Уполномоченный орган в сфере общественных советов планируют создать в  Казахстане"/>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44038" name="AutoShape 6" descr="В Бишкеке обсудили важность защиты персональных данных и создание  соответствующего уполномоченного органа — Гражданская Инициатива Интернет  Политики"/>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44040" name="AutoShape 8" descr="В Бишкеке обсудили важность защиты персональных данных и создание  соответствующего уполномоченного органа — Гражданская Инициатива Интернет  Политики"/>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graphicFrame>
        <p:nvGraphicFramePr>
          <p:cNvPr id="12" name="Таблица 11"/>
          <p:cNvGraphicFramePr>
            <a:graphicFrameLocks noGrp="1"/>
          </p:cNvGraphicFramePr>
          <p:nvPr>
            <p:extLst>
              <p:ext uri="{D42A27DB-BD31-4B8C-83A1-F6EECF244321}">
                <p14:modId xmlns:p14="http://schemas.microsoft.com/office/powerpoint/2010/main" val="2874753368"/>
              </p:ext>
            </p:extLst>
          </p:nvPr>
        </p:nvGraphicFramePr>
        <p:xfrm>
          <a:off x="0" y="0"/>
          <a:ext cx="12191999" cy="6858001"/>
        </p:xfrm>
        <a:graphic>
          <a:graphicData uri="http://schemas.openxmlformats.org/drawingml/2006/table">
            <a:tbl>
              <a:tblPr firstRow="1" bandRow="1">
                <a:tableStyleId>{5C22544A-7EE6-4342-B048-85BDC9FD1C3A}</a:tableStyleId>
              </a:tblPr>
              <a:tblGrid>
                <a:gridCol w="3568391"/>
                <a:gridCol w="3568390"/>
                <a:gridCol w="5055218"/>
              </a:tblGrid>
              <a:tr h="924552">
                <a:tc>
                  <a:txBody>
                    <a:bodyPr/>
                    <a:lstStyle/>
                    <a:p>
                      <a:pPr algn="ctr"/>
                      <a:r>
                        <a:rPr lang="ru-RU" sz="1900" dirty="0" smtClean="0">
                          <a:solidFill>
                            <a:schemeClr val="tx1"/>
                          </a:solidFill>
                          <a:latin typeface="Times New Roman" pitchFamily="18" charset="0"/>
                          <a:cs typeface="Times New Roman" pitchFamily="18" charset="0"/>
                        </a:rPr>
                        <a:t>Уполномоченный орган</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c>
                  <a:txBody>
                    <a:bodyPr/>
                    <a:lstStyle/>
                    <a:p>
                      <a:pPr algn="ctr"/>
                      <a:r>
                        <a:rPr lang="ru-RU" sz="1900" dirty="0" smtClean="0">
                          <a:solidFill>
                            <a:schemeClr val="tx1"/>
                          </a:solidFill>
                          <a:latin typeface="Times New Roman" pitchFamily="18" charset="0"/>
                          <a:cs typeface="Times New Roman" pitchFamily="18" charset="0"/>
                        </a:rPr>
                        <a:t>Уполномоченное учреждение</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c>
                  <a:txBody>
                    <a:bodyPr/>
                    <a:lstStyle/>
                    <a:p>
                      <a:pPr algn="ctr"/>
                      <a:r>
                        <a:rPr lang="ru-RU" sz="1900" dirty="0" smtClean="0">
                          <a:solidFill>
                            <a:schemeClr val="tx1"/>
                          </a:solidFill>
                          <a:latin typeface="Times New Roman" pitchFamily="18" charset="0"/>
                          <a:cs typeface="Times New Roman" pitchFamily="18" charset="0"/>
                        </a:rPr>
                        <a:t>Специализированная</a:t>
                      </a:r>
                      <a:r>
                        <a:rPr lang="ru-RU" sz="1900" baseline="0" dirty="0" smtClean="0">
                          <a:solidFill>
                            <a:schemeClr val="tx1"/>
                          </a:solidFill>
                          <a:latin typeface="Times New Roman" pitchFamily="18" charset="0"/>
                          <a:cs typeface="Times New Roman" pitchFamily="18" charset="0"/>
                        </a:rPr>
                        <a:t> организация</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r>
              <a:tr h="769060">
                <a:tc>
                  <a:txBody>
                    <a:bodyPr/>
                    <a:lstStyle/>
                    <a:p>
                      <a:pPr algn="ctr"/>
                      <a:r>
                        <a:rPr lang="ru-RU" sz="1900" dirty="0" smtClean="0">
                          <a:solidFill>
                            <a:schemeClr val="tx1"/>
                          </a:solidFill>
                          <a:latin typeface="Times New Roman" pitchFamily="18" charset="0"/>
                          <a:cs typeface="Times New Roman" pitchFamily="18" charset="0"/>
                        </a:rPr>
                        <a:t>Государственный</a:t>
                      </a:r>
                      <a:r>
                        <a:rPr lang="ru-RU" sz="1900" baseline="0" dirty="0" smtClean="0">
                          <a:solidFill>
                            <a:schemeClr val="tx1"/>
                          </a:solidFill>
                          <a:latin typeface="Times New Roman" pitchFamily="18" charset="0"/>
                          <a:cs typeface="Times New Roman" pitchFamily="18" charset="0"/>
                        </a:rPr>
                        <a:t> орган</a:t>
                      </a:r>
                    </a:p>
                    <a:p>
                      <a:pPr algn="ctr"/>
                      <a:r>
                        <a:rPr lang="ru-RU" sz="1900" baseline="0" dirty="0" smtClean="0">
                          <a:solidFill>
                            <a:schemeClr val="tx1"/>
                          </a:solidFill>
                          <a:latin typeface="Times New Roman" pitchFamily="18" charset="0"/>
                          <a:cs typeface="Times New Roman" pitchFamily="18" charset="0"/>
                        </a:rPr>
                        <a:t>Муниципальный орган</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a:txBody>
                    <a:bodyPr/>
                    <a:lstStyle/>
                    <a:p>
                      <a:pPr algn="ctr"/>
                      <a:r>
                        <a:rPr lang="ru-RU" sz="1900" dirty="0" smtClean="0">
                          <a:solidFill>
                            <a:schemeClr val="tx1"/>
                          </a:solidFill>
                          <a:latin typeface="Times New Roman" pitchFamily="18" charset="0"/>
                          <a:cs typeface="Times New Roman" pitchFamily="18" charset="0"/>
                        </a:rPr>
                        <a:t>Казенное учреждение</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a:txBody>
                    <a:bodyPr/>
                    <a:lstStyle/>
                    <a:p>
                      <a:pPr algn="ctr"/>
                      <a:r>
                        <a:rPr lang="ru-RU" sz="1900" dirty="0" smtClean="0">
                          <a:solidFill>
                            <a:schemeClr val="tx1"/>
                          </a:solidFill>
                          <a:latin typeface="Times New Roman" pitchFamily="18" charset="0"/>
                          <a:cs typeface="Times New Roman" pitchFamily="18" charset="0"/>
                        </a:rPr>
                        <a:t>Юридическое лицо</a:t>
                      </a:r>
                      <a:r>
                        <a:rPr lang="en-US" sz="1900" dirty="0" smtClean="0">
                          <a:solidFill>
                            <a:schemeClr val="tx1"/>
                          </a:solidFill>
                          <a:latin typeface="Times New Roman" pitchFamily="18" charset="0"/>
                          <a:cs typeface="Times New Roman" pitchFamily="18" charset="0"/>
                        </a:rPr>
                        <a:t>,</a:t>
                      </a:r>
                      <a:r>
                        <a:rPr lang="en-US" sz="1900" baseline="0" dirty="0" smtClean="0">
                          <a:solidFill>
                            <a:schemeClr val="tx1"/>
                          </a:solidFill>
                          <a:latin typeface="Times New Roman" pitchFamily="18" charset="0"/>
                          <a:cs typeface="Times New Roman" pitchFamily="18" charset="0"/>
                        </a:rPr>
                        <a:t> </a:t>
                      </a:r>
                      <a:r>
                        <a:rPr lang="ru-RU" sz="1900" baseline="0" dirty="0" smtClean="0">
                          <a:solidFill>
                            <a:schemeClr val="tx1"/>
                          </a:solidFill>
                          <a:latin typeface="Times New Roman" pitchFamily="18" charset="0"/>
                          <a:cs typeface="Times New Roman" pitchFamily="18" charset="0"/>
                        </a:rPr>
                        <a:t>привлекаемое заказчиком</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r h="541875">
                <a:tc gridSpan="2">
                  <a:txBody>
                    <a:bodyPr/>
                    <a:lstStyle/>
                    <a:p>
                      <a:pPr algn="ctr"/>
                      <a:r>
                        <a:rPr lang="ru-RU" sz="1900" dirty="0" smtClean="0">
                          <a:solidFill>
                            <a:schemeClr val="tx1"/>
                          </a:solidFill>
                          <a:latin typeface="Times New Roman" pitchFamily="18" charset="0"/>
                          <a:cs typeface="Times New Roman" pitchFamily="18" charset="0"/>
                        </a:rPr>
                        <a:t>Статья</a:t>
                      </a:r>
                      <a:r>
                        <a:rPr lang="ru-RU" sz="1900" baseline="0" dirty="0" smtClean="0">
                          <a:solidFill>
                            <a:schemeClr val="tx1"/>
                          </a:solidFill>
                          <a:latin typeface="Times New Roman" pitchFamily="18" charset="0"/>
                          <a:cs typeface="Times New Roman" pitchFamily="18" charset="0"/>
                        </a:rPr>
                        <a:t> 26 ФЗ № 44</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hMerge="1">
                  <a:txBody>
                    <a:bodyPr/>
                    <a:lstStyle/>
                    <a:p>
                      <a:endParaRPr lang="ru-RU" dirty="0"/>
                    </a:p>
                  </a:txBody>
                  <a:tcPr>
                    <a:solidFill>
                      <a:schemeClr val="accent5">
                        <a:lumMod val="20000"/>
                        <a:lumOff val="80000"/>
                      </a:schemeClr>
                    </a:solidFill>
                  </a:tcPr>
                </a:tc>
                <a:tc>
                  <a:txBody>
                    <a:bodyPr/>
                    <a:lstStyle/>
                    <a:p>
                      <a:pPr algn="ctr"/>
                      <a:r>
                        <a:rPr lang="ru-RU" sz="1900" dirty="0" smtClean="0">
                          <a:solidFill>
                            <a:schemeClr val="tx1"/>
                          </a:solidFill>
                          <a:latin typeface="Times New Roman" pitchFamily="18" charset="0"/>
                          <a:cs typeface="Times New Roman" pitchFamily="18" charset="0"/>
                        </a:rPr>
                        <a:t>Статья</a:t>
                      </a:r>
                      <a:r>
                        <a:rPr lang="ru-RU" sz="1900" baseline="0" dirty="0" smtClean="0">
                          <a:solidFill>
                            <a:schemeClr val="tx1"/>
                          </a:solidFill>
                          <a:latin typeface="Times New Roman" pitchFamily="18" charset="0"/>
                          <a:cs typeface="Times New Roman" pitchFamily="18" charset="0"/>
                        </a:rPr>
                        <a:t> 40 ФЗ № 44</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r h="1338935">
                <a:tc gridSpan="2">
                  <a:txBody>
                    <a:bodyPr/>
                    <a:lstStyle/>
                    <a:p>
                      <a:pPr algn="just"/>
                      <a:r>
                        <a:rPr lang="ru-RU" sz="1900" b="0" i="0" kern="1200" dirty="0" smtClean="0">
                          <a:solidFill>
                            <a:schemeClr val="tx1"/>
                          </a:solidFill>
                          <a:latin typeface="Times New Roman" pitchFamily="18" charset="0"/>
                          <a:ea typeface="+mn-ea"/>
                          <a:cs typeface="Times New Roman" pitchFamily="18" charset="0"/>
                        </a:rPr>
                        <a:t>Решение о создании уполномоченных органов, уполномоченных учреждений или о наделении их полномочиями. Порядок</a:t>
                      </a:r>
                      <a:r>
                        <a:rPr lang="ru-RU" sz="1900" b="0" i="0" kern="1200" baseline="0" dirty="0" smtClean="0">
                          <a:solidFill>
                            <a:schemeClr val="tx1"/>
                          </a:solidFill>
                          <a:latin typeface="Times New Roman" pitchFamily="18" charset="0"/>
                          <a:ea typeface="+mn-ea"/>
                          <a:cs typeface="Times New Roman" pitchFamily="18" charset="0"/>
                        </a:rPr>
                        <a:t> взаимодействия заказчиков с уполномоченными органами</a:t>
                      </a:r>
                      <a:r>
                        <a:rPr lang="en-US" sz="1900" b="0" i="0" kern="1200" baseline="0" dirty="0" smtClean="0">
                          <a:solidFill>
                            <a:schemeClr val="tx1"/>
                          </a:solidFill>
                          <a:latin typeface="Times New Roman" pitchFamily="18" charset="0"/>
                          <a:ea typeface="+mn-ea"/>
                          <a:cs typeface="Times New Roman" pitchFamily="18" charset="0"/>
                        </a:rPr>
                        <a:t>, </a:t>
                      </a:r>
                      <a:r>
                        <a:rPr lang="ru-RU" sz="1900" b="0" i="0" kern="1200" baseline="0" dirty="0" smtClean="0">
                          <a:solidFill>
                            <a:schemeClr val="tx1"/>
                          </a:solidFill>
                          <a:latin typeface="Times New Roman" pitchFamily="18" charset="0"/>
                          <a:ea typeface="+mn-ea"/>
                          <a:cs typeface="Times New Roman" pitchFamily="18" charset="0"/>
                        </a:rPr>
                        <a:t>уполномоченным учреждением.</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hMerge="1">
                  <a:txBody>
                    <a:bodyPr/>
                    <a:lstStyle/>
                    <a:p>
                      <a:endParaRPr lang="ru-RU" dirty="0"/>
                    </a:p>
                  </a:txBody>
                  <a:tcPr>
                    <a:solidFill>
                      <a:schemeClr val="accent5">
                        <a:lumMod val="20000"/>
                        <a:lumOff val="80000"/>
                      </a:schemeClr>
                    </a:solidFill>
                  </a:tcPr>
                </a:tc>
                <a:tc>
                  <a:txBody>
                    <a:bodyPr/>
                    <a:lstStyle/>
                    <a:p>
                      <a:pPr algn="just"/>
                      <a:r>
                        <a:rPr lang="ru-RU" sz="1900" dirty="0" smtClean="0">
                          <a:solidFill>
                            <a:schemeClr val="tx1"/>
                          </a:solidFill>
                          <a:latin typeface="Times New Roman" pitchFamily="18" charset="0"/>
                          <a:cs typeface="Times New Roman" pitchFamily="18" charset="0"/>
                        </a:rPr>
                        <a:t>Договор с заказчиком</a:t>
                      </a:r>
                      <a:r>
                        <a:rPr lang="en-US" sz="1900" dirty="0" smtClean="0">
                          <a:solidFill>
                            <a:schemeClr val="tx1"/>
                          </a:solidFill>
                          <a:latin typeface="Times New Roman" pitchFamily="18" charset="0"/>
                          <a:cs typeface="Times New Roman" pitchFamily="18" charset="0"/>
                        </a:rPr>
                        <a:t>,</a:t>
                      </a:r>
                      <a:r>
                        <a:rPr lang="en-US" sz="1900" baseline="0" dirty="0" smtClean="0">
                          <a:solidFill>
                            <a:schemeClr val="tx1"/>
                          </a:solidFill>
                          <a:latin typeface="Times New Roman" pitchFamily="18" charset="0"/>
                          <a:cs typeface="Times New Roman" pitchFamily="18" charset="0"/>
                        </a:rPr>
                        <a:t> </a:t>
                      </a:r>
                      <a:r>
                        <a:rPr lang="ru-RU" sz="1900" baseline="0" dirty="0" smtClean="0">
                          <a:solidFill>
                            <a:schemeClr val="tx1"/>
                          </a:solidFill>
                          <a:latin typeface="Times New Roman" pitchFamily="18" charset="0"/>
                          <a:cs typeface="Times New Roman" pitchFamily="18" charset="0"/>
                        </a:rPr>
                        <a:t>заключаемый в порядке</a:t>
                      </a:r>
                      <a:r>
                        <a:rPr lang="en-US" sz="1900" baseline="0" dirty="0" smtClean="0">
                          <a:solidFill>
                            <a:schemeClr val="tx1"/>
                          </a:solidFill>
                          <a:latin typeface="Times New Roman" pitchFamily="18" charset="0"/>
                          <a:cs typeface="Times New Roman" pitchFamily="18" charset="0"/>
                        </a:rPr>
                        <a:t>,  </a:t>
                      </a:r>
                      <a:r>
                        <a:rPr lang="ru-RU" sz="1900" baseline="0" dirty="0" smtClean="0">
                          <a:solidFill>
                            <a:schemeClr val="tx1"/>
                          </a:solidFill>
                          <a:latin typeface="Times New Roman" pitchFamily="18" charset="0"/>
                          <a:cs typeface="Times New Roman" pitchFamily="18" charset="0"/>
                        </a:rPr>
                        <a:t>предусмотренном ФЗ № 44</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r h="2247498">
                <a:tc gridSpan="2">
                  <a:txBody>
                    <a:bodyPr/>
                    <a:lstStyle/>
                    <a:p>
                      <a:pPr algn="just"/>
                      <a:r>
                        <a:rPr lang="ru-RU" sz="1900" b="0" i="0" kern="1200" dirty="0" smtClean="0">
                          <a:solidFill>
                            <a:schemeClr val="dk1"/>
                          </a:solidFill>
                          <a:latin typeface="Times New Roman" pitchFamily="18" charset="0"/>
                          <a:ea typeface="+mn-ea"/>
                          <a:cs typeface="Times New Roman" pitchFamily="18" charset="0"/>
                        </a:rPr>
                        <a:t>Не допускается возлагать на такие уполномоченные органы, уполномоченные учреждения полномочия на обоснование закупок, определение условий контракта, в том числе на определение начальной (максимальной) цены контракта, и подписание контракта. Контракты подписываются заказчиками, для которых были определены поставщики (подрядчики, исполнители).</a:t>
                      </a:r>
                      <a:endParaRPr lang="ru-RU" sz="1900" dirty="0">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hMerge="1">
                  <a:txBody>
                    <a:bodyPr/>
                    <a:lstStyle/>
                    <a:p>
                      <a:endParaRPr lang="ru-RU" dirty="0"/>
                    </a:p>
                  </a:txBody>
                  <a:tcPr>
                    <a:solidFill>
                      <a:schemeClr val="accent5">
                        <a:lumMod val="20000"/>
                        <a:lumOff val="80000"/>
                      </a:schemeClr>
                    </a:solidFill>
                  </a:tcPr>
                </a:tc>
                <a:tc>
                  <a:txBody>
                    <a:bodyPr/>
                    <a:lstStyle/>
                    <a:p>
                      <a:pPr algn="just"/>
                      <a:r>
                        <a:rPr lang="ru-RU" sz="1900" b="0" i="0" kern="1200" dirty="0" smtClean="0">
                          <a:solidFill>
                            <a:schemeClr val="dk1"/>
                          </a:solidFill>
                          <a:latin typeface="Times New Roman" pitchFamily="18" charset="0"/>
                          <a:ea typeface="+mn-ea"/>
                          <a:cs typeface="Times New Roman" pitchFamily="18" charset="0"/>
                        </a:rPr>
                        <a:t>Специализированная организация не может быть участником закупки, в рамках которой эта организация осуществляет функции</a:t>
                      </a:r>
                      <a:r>
                        <a:rPr lang="ru-RU" sz="1900" b="0" i="0" kern="1200" baseline="0" dirty="0" smtClean="0">
                          <a:solidFill>
                            <a:schemeClr val="dk1"/>
                          </a:solidFill>
                          <a:latin typeface="Times New Roman" pitchFamily="18" charset="0"/>
                          <a:ea typeface="+mn-ea"/>
                          <a:cs typeface="Times New Roman" pitchFamily="18" charset="0"/>
                        </a:rPr>
                        <a:t>  по определению поставщиков</a:t>
                      </a:r>
                      <a:r>
                        <a:rPr lang="en-US" sz="1900" b="0" i="0" kern="1200" baseline="0" dirty="0" smtClean="0">
                          <a:solidFill>
                            <a:schemeClr val="dk1"/>
                          </a:solidFill>
                          <a:latin typeface="Times New Roman" pitchFamily="18" charset="0"/>
                          <a:ea typeface="+mn-ea"/>
                          <a:cs typeface="Times New Roman" pitchFamily="18" charset="0"/>
                        </a:rPr>
                        <a:t>, </a:t>
                      </a:r>
                      <a:r>
                        <a:rPr lang="ru-RU" sz="1900" b="0" i="0" kern="1200" baseline="0" dirty="0" smtClean="0">
                          <a:solidFill>
                            <a:schemeClr val="dk1"/>
                          </a:solidFill>
                          <a:latin typeface="Times New Roman" pitchFamily="18" charset="0"/>
                          <a:ea typeface="+mn-ea"/>
                          <a:cs typeface="Times New Roman" pitchFamily="18" charset="0"/>
                        </a:rPr>
                        <a:t>в том числе по разработке документации о закупке</a:t>
                      </a:r>
                      <a:r>
                        <a:rPr lang="en-US" sz="1900" b="0" i="0" kern="1200" baseline="0" dirty="0" smtClean="0">
                          <a:solidFill>
                            <a:schemeClr val="dk1"/>
                          </a:solidFill>
                          <a:latin typeface="Times New Roman" pitchFamily="18" charset="0"/>
                          <a:ea typeface="+mn-ea"/>
                          <a:cs typeface="Times New Roman" pitchFamily="18" charset="0"/>
                        </a:rPr>
                        <a:t>, </a:t>
                      </a:r>
                      <a:r>
                        <a:rPr lang="ru-RU" sz="1900" b="0" i="0" kern="1200" baseline="0" dirty="0" smtClean="0">
                          <a:solidFill>
                            <a:schemeClr val="dk1"/>
                          </a:solidFill>
                          <a:latin typeface="Times New Roman" pitchFamily="18" charset="0"/>
                          <a:ea typeface="+mn-ea"/>
                          <a:cs typeface="Times New Roman" pitchFamily="18" charset="0"/>
                        </a:rPr>
                        <a:t>размещению информации и документов в ЕИС и на электронной площадке.</a:t>
                      </a:r>
                      <a:endParaRPr lang="ru-RU" sz="1900" dirty="0">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r h="1036081">
                <a:tc gridSpan="2">
                  <a:txBody>
                    <a:bodyPr/>
                    <a:lstStyle/>
                    <a:p>
                      <a:pPr algn="just"/>
                      <a:r>
                        <a:rPr lang="ru-RU" sz="1900" dirty="0" smtClean="0">
                          <a:latin typeface="Times New Roman" pitchFamily="18" charset="0"/>
                          <a:cs typeface="Times New Roman" pitchFamily="18" charset="0"/>
                        </a:rPr>
                        <a:t>Действуют от своего имени</a:t>
                      </a:r>
                      <a:r>
                        <a:rPr lang="en-US" sz="1900" dirty="0" smtClean="0">
                          <a:latin typeface="Times New Roman" pitchFamily="18" charset="0"/>
                          <a:cs typeface="Times New Roman" pitchFamily="18" charset="0"/>
                        </a:rPr>
                        <a:t>, </a:t>
                      </a:r>
                      <a:r>
                        <a:rPr lang="ru-RU" sz="1900" dirty="0" smtClean="0">
                          <a:latin typeface="Times New Roman" pitchFamily="18" charset="0"/>
                          <a:cs typeface="Times New Roman" pitchFamily="18" charset="0"/>
                        </a:rPr>
                        <a:t>права и обязанности возникают у сотрудников уполномоченного органа</a:t>
                      </a:r>
                      <a:r>
                        <a:rPr lang="en-US" sz="1900" dirty="0" smtClean="0">
                          <a:latin typeface="Times New Roman" pitchFamily="18" charset="0"/>
                          <a:cs typeface="Times New Roman" pitchFamily="18" charset="0"/>
                        </a:rPr>
                        <a:t>, </a:t>
                      </a:r>
                      <a:r>
                        <a:rPr lang="ru-RU" sz="1900" dirty="0" smtClean="0">
                          <a:latin typeface="Times New Roman" pitchFamily="18" charset="0"/>
                          <a:cs typeface="Times New Roman" pitchFamily="18" charset="0"/>
                        </a:rPr>
                        <a:t>уполномоченного учреждения</a:t>
                      </a:r>
                      <a:endParaRPr lang="ru-RU" sz="1900" dirty="0">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hMerge="1">
                  <a:txBody>
                    <a:bodyPr/>
                    <a:lstStyle/>
                    <a:p>
                      <a:endParaRPr lang="ru-RU" dirty="0"/>
                    </a:p>
                  </a:txBody>
                  <a:tcPr>
                    <a:solidFill>
                      <a:schemeClr val="accent5">
                        <a:lumMod val="20000"/>
                        <a:lumOff val="80000"/>
                      </a:schemeClr>
                    </a:solidFill>
                  </a:tcPr>
                </a:tc>
                <a:tc>
                  <a:txBody>
                    <a:bodyPr/>
                    <a:lstStyle/>
                    <a:p>
                      <a:pPr algn="just"/>
                      <a:r>
                        <a:rPr lang="ru-RU" sz="1900" dirty="0" smtClean="0">
                          <a:latin typeface="Times New Roman" pitchFamily="18" charset="0"/>
                          <a:cs typeface="Times New Roman" pitchFamily="18" charset="0"/>
                        </a:rPr>
                        <a:t>Действуют от имени</a:t>
                      </a:r>
                      <a:r>
                        <a:rPr lang="ru-RU" sz="1900" baseline="0" dirty="0" smtClean="0">
                          <a:latin typeface="Times New Roman" pitchFamily="18" charset="0"/>
                          <a:cs typeface="Times New Roman" pitchFamily="18" charset="0"/>
                        </a:rPr>
                        <a:t> заказчика</a:t>
                      </a:r>
                      <a:r>
                        <a:rPr lang="en-US" sz="1900" baseline="0" dirty="0" smtClean="0">
                          <a:latin typeface="Times New Roman" pitchFamily="18" charset="0"/>
                          <a:cs typeface="Times New Roman" pitchFamily="18" charset="0"/>
                        </a:rPr>
                        <a:t>, </a:t>
                      </a:r>
                      <a:r>
                        <a:rPr lang="ru-RU" sz="1900" baseline="0" dirty="0" smtClean="0">
                          <a:latin typeface="Times New Roman" pitchFamily="18" charset="0"/>
                          <a:cs typeface="Times New Roman" pitchFamily="18" charset="0"/>
                        </a:rPr>
                        <a:t>права и обязанности возникают у заказчика.</a:t>
                      </a:r>
                    </a:p>
                    <a:p>
                      <a:pPr algn="just"/>
                      <a:endParaRPr lang="ru-RU" sz="1900" dirty="0">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bl>
          </a:graphicData>
        </a:graphic>
      </p:graphicFrame>
    </p:spTree>
    <p:extLst>
      <p:ext uri="{BB962C8B-B14F-4D97-AF65-F5344CB8AC3E}">
        <p14:creationId xmlns:p14="http://schemas.microsoft.com/office/powerpoint/2010/main" val="2528757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44034" name="AutoShape 2" descr="Уполномоченный орган в сфере общественных советов планируют создать в  Казахстане"/>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44036" name="AutoShape 4" descr="Уполномоченный орган в сфере общественных советов планируют создать в  Казахстане"/>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44038" name="AutoShape 6" descr="В Бишкеке обсудили важность защиты персональных данных и создание  соответствующего уполномоченного органа — Гражданская Инициатива Интернет  Политики"/>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44040" name="AutoShape 8" descr="В Бишкеке обсудили важность защиты персональных данных и создание  соответствующего уполномоченного органа — Гражданская Инициатива Интернет  Политики"/>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graphicFrame>
        <p:nvGraphicFramePr>
          <p:cNvPr id="12" name="Таблица 11"/>
          <p:cNvGraphicFramePr>
            <a:graphicFrameLocks noGrp="1"/>
          </p:cNvGraphicFramePr>
          <p:nvPr>
            <p:extLst>
              <p:ext uri="{D42A27DB-BD31-4B8C-83A1-F6EECF244321}">
                <p14:modId xmlns:p14="http://schemas.microsoft.com/office/powerpoint/2010/main" val="3618374453"/>
              </p:ext>
            </p:extLst>
          </p:nvPr>
        </p:nvGraphicFramePr>
        <p:xfrm>
          <a:off x="0" y="0"/>
          <a:ext cx="12191999" cy="6858000"/>
        </p:xfrm>
        <a:graphic>
          <a:graphicData uri="http://schemas.openxmlformats.org/drawingml/2006/table">
            <a:tbl>
              <a:tblPr firstRow="1" bandRow="1">
                <a:tableStyleId>{5C22544A-7EE6-4342-B048-85BDC9FD1C3A}</a:tableStyleId>
              </a:tblPr>
              <a:tblGrid>
                <a:gridCol w="3568391"/>
                <a:gridCol w="3568390"/>
                <a:gridCol w="5055218"/>
              </a:tblGrid>
              <a:tr h="1466022">
                <a:tc>
                  <a:txBody>
                    <a:bodyPr/>
                    <a:lstStyle/>
                    <a:p>
                      <a:pPr algn="ctr"/>
                      <a:r>
                        <a:rPr lang="ru-RU" sz="1900" dirty="0" smtClean="0">
                          <a:solidFill>
                            <a:schemeClr val="tx1"/>
                          </a:solidFill>
                          <a:latin typeface="Times New Roman" pitchFamily="18" charset="0"/>
                          <a:cs typeface="Times New Roman" pitchFamily="18" charset="0"/>
                        </a:rPr>
                        <a:t>Уполномоченный орган</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c>
                  <a:txBody>
                    <a:bodyPr/>
                    <a:lstStyle/>
                    <a:p>
                      <a:pPr algn="ctr"/>
                      <a:r>
                        <a:rPr lang="ru-RU" sz="1900" dirty="0" smtClean="0">
                          <a:solidFill>
                            <a:schemeClr val="tx1"/>
                          </a:solidFill>
                          <a:latin typeface="Times New Roman" pitchFamily="18" charset="0"/>
                          <a:cs typeface="Times New Roman" pitchFamily="18" charset="0"/>
                        </a:rPr>
                        <a:t>Уполномоченное учреждение</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c>
                  <a:txBody>
                    <a:bodyPr/>
                    <a:lstStyle/>
                    <a:p>
                      <a:pPr algn="ctr"/>
                      <a:r>
                        <a:rPr lang="ru-RU" sz="1900" dirty="0" smtClean="0">
                          <a:solidFill>
                            <a:schemeClr val="tx1"/>
                          </a:solidFill>
                          <a:latin typeface="Times New Roman" pitchFamily="18" charset="0"/>
                          <a:cs typeface="Times New Roman" pitchFamily="18" charset="0"/>
                        </a:rPr>
                        <a:t>Специализированная</a:t>
                      </a:r>
                      <a:r>
                        <a:rPr lang="ru-RU" sz="1900" baseline="0" dirty="0" smtClean="0">
                          <a:solidFill>
                            <a:schemeClr val="tx1"/>
                          </a:solidFill>
                          <a:latin typeface="Times New Roman" pitchFamily="18" charset="0"/>
                          <a:cs typeface="Times New Roman" pitchFamily="18" charset="0"/>
                        </a:rPr>
                        <a:t> организация</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r>
              <a:tr h="5391978">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900" b="0" i="0" kern="1200" dirty="0" smtClean="0">
                          <a:solidFill>
                            <a:schemeClr val="dk1"/>
                          </a:solidFill>
                          <a:latin typeface="Times New Roman" pitchFamily="18" charset="0"/>
                          <a:ea typeface="+mn-ea"/>
                          <a:cs typeface="Times New Roman" pitchFamily="18" charset="0"/>
                        </a:rPr>
                        <a:t>Создание комиссии по осуществлению закупок и организация её работы,</a:t>
                      </a:r>
                      <a:r>
                        <a:rPr lang="ru-RU" sz="1900" b="0" i="0" kern="1200" baseline="0" dirty="0" smtClean="0">
                          <a:solidFill>
                            <a:schemeClr val="dk1"/>
                          </a:solidFill>
                          <a:latin typeface="Times New Roman" pitchFamily="18" charset="0"/>
                          <a:ea typeface="+mn-ea"/>
                          <a:cs typeface="Times New Roman" pitchFamily="18" charset="0"/>
                        </a:rPr>
                        <a:t> определение поставщиков (подрядчиков</a:t>
                      </a:r>
                      <a:r>
                        <a:rPr lang="en-US" sz="1900" b="0" i="0" kern="1200" baseline="0" dirty="0" smtClean="0">
                          <a:solidFill>
                            <a:schemeClr val="dk1"/>
                          </a:solidFill>
                          <a:latin typeface="Times New Roman" pitchFamily="18" charset="0"/>
                          <a:ea typeface="+mn-ea"/>
                          <a:cs typeface="Times New Roman" pitchFamily="18" charset="0"/>
                        </a:rPr>
                        <a:t>, </a:t>
                      </a:r>
                      <a:r>
                        <a:rPr lang="ru-RU" sz="1900" b="0" i="0" kern="1200" baseline="0" dirty="0" smtClean="0">
                          <a:solidFill>
                            <a:schemeClr val="dk1"/>
                          </a:solidFill>
                          <a:latin typeface="Times New Roman" pitchFamily="18" charset="0"/>
                          <a:ea typeface="+mn-ea"/>
                          <a:cs typeface="Times New Roman" pitchFamily="18" charset="0"/>
                        </a:rPr>
                        <a:t>исполнителей)</a:t>
                      </a:r>
                      <a:r>
                        <a:rPr lang="en-US" sz="1900" b="0" i="0" kern="1200" baseline="0" dirty="0" smtClean="0">
                          <a:solidFill>
                            <a:schemeClr val="dk1"/>
                          </a:solidFill>
                          <a:latin typeface="Times New Roman" pitchFamily="18" charset="0"/>
                          <a:ea typeface="+mn-ea"/>
                          <a:cs typeface="Times New Roman" pitchFamily="18" charset="0"/>
                        </a:rPr>
                        <a:t>,</a:t>
                      </a:r>
                      <a:r>
                        <a:rPr lang="ru-RU" sz="1900" b="0" i="0" kern="1200" baseline="0" dirty="0" smtClean="0">
                          <a:solidFill>
                            <a:schemeClr val="dk1"/>
                          </a:solidFill>
                          <a:latin typeface="Times New Roman" pitchFamily="18" charset="0"/>
                          <a:ea typeface="+mn-ea"/>
                          <a:cs typeface="Times New Roman" pitchFamily="18" charset="0"/>
                        </a:rPr>
                        <a:t> размещение информации и документов по определению поставщиков (подрядчиков</a:t>
                      </a:r>
                      <a:r>
                        <a:rPr lang="en-US" sz="1900" b="0" i="0" kern="1200" baseline="0" dirty="0" smtClean="0">
                          <a:solidFill>
                            <a:schemeClr val="dk1"/>
                          </a:solidFill>
                          <a:latin typeface="Times New Roman" pitchFamily="18" charset="0"/>
                          <a:ea typeface="+mn-ea"/>
                          <a:cs typeface="Times New Roman" pitchFamily="18" charset="0"/>
                        </a:rPr>
                        <a:t>, </a:t>
                      </a:r>
                      <a:r>
                        <a:rPr lang="ru-RU" sz="1900" b="0" i="0" kern="1200" baseline="0" dirty="0" smtClean="0">
                          <a:solidFill>
                            <a:schemeClr val="dk1"/>
                          </a:solidFill>
                          <a:latin typeface="Times New Roman" pitchFamily="18" charset="0"/>
                          <a:ea typeface="+mn-ea"/>
                          <a:cs typeface="Times New Roman" pitchFamily="18" charset="0"/>
                        </a:rPr>
                        <a:t>исполнителей) в ЕИС</a:t>
                      </a:r>
                      <a:r>
                        <a:rPr lang="en-US" sz="1900" b="0" i="0" kern="1200" baseline="0" dirty="0" smtClean="0">
                          <a:solidFill>
                            <a:schemeClr val="dk1"/>
                          </a:solidFill>
                          <a:latin typeface="Times New Roman" pitchFamily="18" charset="0"/>
                          <a:ea typeface="+mn-ea"/>
                          <a:cs typeface="Times New Roman" pitchFamily="18" charset="0"/>
                        </a:rPr>
                        <a:t> </a:t>
                      </a:r>
                      <a:r>
                        <a:rPr lang="ru-RU" sz="1900" b="0" i="0" kern="1200" dirty="0" smtClean="0">
                          <a:solidFill>
                            <a:schemeClr val="dk1"/>
                          </a:solidFill>
                          <a:latin typeface="Times New Roman" pitchFamily="18" charset="0"/>
                          <a:ea typeface="+mn-ea"/>
                          <a:cs typeface="Times New Roman" pitchFamily="18" charset="0"/>
                        </a:rPr>
                        <a:t>.</a:t>
                      </a:r>
                      <a:endParaRPr lang="ru-RU" sz="1900" dirty="0" smtClean="0">
                        <a:solidFill>
                          <a:schemeClr val="tx1"/>
                        </a:solidFill>
                        <a:latin typeface="Times New Roman" pitchFamily="18" charset="0"/>
                        <a:cs typeface="Times New Roman" pitchFamily="18" charset="0"/>
                      </a:endParaRPr>
                    </a:p>
                    <a:p>
                      <a:pPr algn="ct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hMerge="1">
                  <a:txBody>
                    <a:bodyPr/>
                    <a:lstStyle/>
                    <a:p>
                      <a:pPr algn="ctr"/>
                      <a:endParaRPr lang="ru-RU" sz="1400" dirty="0">
                        <a:solidFill>
                          <a:schemeClr val="tx1"/>
                        </a:solidFill>
                        <a:latin typeface="Times New Roman" pitchFamily="18" charset="0"/>
                        <a:cs typeface="Times New Roman" pitchFamily="18" charset="0"/>
                      </a:endParaRPr>
                    </a:p>
                  </a:txBody>
                  <a:tcPr>
                    <a:solidFill>
                      <a:schemeClr val="accent5">
                        <a:lumMod val="20000"/>
                        <a:lumOff val="80000"/>
                      </a:schemeClr>
                    </a:solidFill>
                  </a:tcPr>
                </a:tc>
                <a:tc>
                  <a:txBody>
                    <a:bodyPr/>
                    <a:lstStyle/>
                    <a:p>
                      <a:pPr algn="just"/>
                      <a:r>
                        <a:rPr lang="ru-RU" sz="1900" b="0" i="0" kern="1200" dirty="0" smtClean="0">
                          <a:solidFill>
                            <a:schemeClr val="dk1"/>
                          </a:solidFill>
                          <a:latin typeface="Times New Roman" pitchFamily="18" charset="0"/>
                          <a:ea typeface="+mn-ea"/>
                          <a:cs typeface="Times New Roman" pitchFamily="18" charset="0"/>
                        </a:rPr>
                        <a:t>Создание комиссии по осуществлению закупок, определение начальной (максимальной) цены контракта, начальной цены единицы товара, работы, услуги, начальной суммы цен указанных единиц, предмета и иных существенных условий контракта, утверждение проекта контракта, документации о закупке (в случае, если ФЗ № 44 предусмотрена документация о закупке) и подписание контракта осуществляются заказчиком.</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bl>
          </a:graphicData>
        </a:graphic>
      </p:graphicFrame>
    </p:spTree>
    <p:extLst>
      <p:ext uri="{BB962C8B-B14F-4D97-AF65-F5344CB8AC3E}">
        <p14:creationId xmlns:p14="http://schemas.microsoft.com/office/powerpoint/2010/main" val="2548771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Какие особенности создания комиссии по осуществлению закупок?</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pic>
        <p:nvPicPr>
          <p:cNvPr id="2055" name="Picture 7"/>
          <p:cNvPicPr>
            <a:picLocks noChangeAspect="1" noChangeArrowheads="1"/>
          </p:cNvPicPr>
          <p:nvPr/>
        </p:nvPicPr>
        <p:blipFill>
          <a:blip r:embed="rId3"/>
          <a:srcRect/>
          <a:stretch>
            <a:fillRect/>
          </a:stretch>
        </p:blipFill>
        <p:spPr bwMode="auto">
          <a:xfrm>
            <a:off x="190459" y="1619237"/>
            <a:ext cx="3714776" cy="4572032"/>
          </a:xfrm>
          <a:prstGeom prst="rect">
            <a:avLst/>
          </a:prstGeom>
          <a:noFill/>
          <a:ln w="9525">
            <a:noFill/>
            <a:miter lim="800000"/>
            <a:headEnd/>
            <a:tailEnd/>
          </a:ln>
          <a:effectLst/>
        </p:spPr>
      </p:pic>
      <p:sp>
        <p:nvSpPr>
          <p:cNvPr id="13" name="TextBox 12"/>
          <p:cNvSpPr txBox="1"/>
          <p:nvPr/>
        </p:nvSpPr>
        <p:spPr>
          <a:xfrm>
            <a:off x="4000485" y="45879"/>
            <a:ext cx="8191515" cy="6513193"/>
          </a:xfrm>
          <a:prstGeom prst="rect">
            <a:avLst/>
          </a:prstGeom>
          <a:noFill/>
        </p:spPr>
        <p:txBody>
          <a:bodyPr wrap="square" rtlCol="0">
            <a:spAutoFit/>
          </a:bodyPr>
          <a:lstStyle/>
          <a:p>
            <a:pPr>
              <a:buFont typeface="Wingdings" pitchFamily="2" charset="2"/>
              <a:buChar char="q"/>
            </a:pPr>
            <a:r>
              <a:rPr lang="ru-RU" sz="1867" dirty="0">
                <a:latin typeface="Times New Roman" pitchFamily="18" charset="0"/>
                <a:cs typeface="Times New Roman" pitchFamily="18" charset="0"/>
              </a:rPr>
              <a:t> </a:t>
            </a:r>
            <a:r>
              <a:rPr lang="ru-RU" sz="1733" dirty="0">
                <a:latin typeface="Times New Roman" pitchFamily="18" charset="0"/>
                <a:cs typeface="Times New Roman" pitchFamily="18" charset="0"/>
              </a:rPr>
              <a:t>ФЗ № 44 не предусмотрены типы комиссия в зависимости от способа закупки.</a:t>
            </a:r>
          </a:p>
          <a:p>
            <a:pPr>
              <a:buFont typeface="Wingdings" pitchFamily="2" charset="2"/>
              <a:buChar char="q"/>
            </a:pPr>
            <a:r>
              <a:rPr lang="ru-RU" sz="1733" dirty="0">
                <a:latin typeface="Times New Roman" pitchFamily="18" charset="0"/>
                <a:cs typeface="Times New Roman" pitchFamily="18" charset="0"/>
              </a:rPr>
              <a:t> Комиссия создается при проведении конкурентных способов закупок.</a:t>
            </a:r>
          </a:p>
          <a:p>
            <a:pPr algn="just">
              <a:buFont typeface="Wingdings" pitchFamily="2" charset="2"/>
              <a:buChar char="q"/>
            </a:pPr>
            <a:r>
              <a:rPr lang="ru-RU" sz="1733" dirty="0">
                <a:latin typeface="Times New Roman" pitchFamily="18" charset="0"/>
                <a:cs typeface="Times New Roman" pitchFamily="18" charset="0"/>
              </a:rPr>
              <a:t> Решение о создании комиссии принимается заказчиком до начала проведения закупки. При этом определяются состав комиссии и порядок ее работы, назначается председатель комиссии.</a:t>
            </a:r>
          </a:p>
          <a:p>
            <a:pPr algn="just">
              <a:buFont typeface="Wingdings" pitchFamily="2" charset="2"/>
              <a:buChar char="q"/>
            </a:pPr>
            <a:r>
              <a:rPr lang="ru-RU" sz="1733" dirty="0">
                <a:latin typeface="Times New Roman" pitchFamily="18" charset="0"/>
                <a:cs typeface="Times New Roman" pitchFamily="18" charset="0"/>
              </a:rPr>
              <a:t> Число членов комиссии должно быть не менее чем три человека.</a:t>
            </a:r>
          </a:p>
          <a:p>
            <a:pPr algn="just">
              <a:buFont typeface="Wingdings" pitchFamily="2" charset="2"/>
              <a:buChar char="q"/>
            </a:pPr>
            <a:r>
              <a:rPr lang="ru-RU" sz="1733" dirty="0">
                <a:latin typeface="Times New Roman" pitchFamily="18" charset="0"/>
                <a:cs typeface="Times New Roman" pitchFamily="18" charset="0"/>
              </a:rPr>
              <a:t> Комиссия правомочна осуществлять свои функции, если в заседании комиссии участвует не менее чем пятьдесят процентов общего числа ее членов. Члены комиссии могут участвовать в таком заседании с использованием систем </a:t>
            </a:r>
            <a:r>
              <a:rPr lang="ru-RU" sz="1733" dirty="0" err="1">
                <a:latin typeface="Times New Roman" pitchFamily="18" charset="0"/>
                <a:cs typeface="Times New Roman" pitchFamily="18" charset="0"/>
              </a:rPr>
              <a:t>видео-конференц-связи</a:t>
            </a:r>
            <a:r>
              <a:rPr lang="ru-RU" sz="1733" dirty="0">
                <a:latin typeface="Times New Roman" pitchFamily="18" charset="0"/>
                <a:cs typeface="Times New Roman" pitchFamily="18" charset="0"/>
              </a:rPr>
              <a:t> с соблюдением требований законодательства Российской Федерации о защите государственной тайны. Члены комиссии должны быть своевременно уведомлены председателем комиссии о месте (при необходимости), дате и времени проведения заседания комиссии. Делегирование членами комиссии своих полномочий иным лицам не допускается.</a:t>
            </a:r>
          </a:p>
          <a:p>
            <a:pPr algn="just">
              <a:buFont typeface="Wingdings" pitchFamily="2" charset="2"/>
              <a:buChar char="q"/>
            </a:pPr>
            <a:r>
              <a:rPr lang="ru-RU" sz="1733" dirty="0">
                <a:latin typeface="Times New Roman" pitchFamily="18" charset="0"/>
                <a:cs typeface="Times New Roman" pitchFamily="18" charset="0"/>
              </a:rPr>
              <a:t> При проведении конкурсов для заключения контрактов на создание произведений литературы или искусства, исполнения (как результата интеллектуальной деятельности), на финансирование проката или показа национальных фильмов в состав комиссий должны включаться лица творческих профессий в соответствующей области литературы или искусства. Число таких лиц должно составлять не менее чем пятьдесят процентов общего числа членов комиссии.</a:t>
            </a:r>
          </a:p>
          <a:p>
            <a:pPr algn="just">
              <a:buFont typeface="Wingdings" pitchFamily="2" charset="2"/>
              <a:buChar char="q"/>
            </a:pPr>
            <a:r>
              <a:rPr lang="ru-RU" sz="1733" dirty="0">
                <a:latin typeface="Times New Roman" pitchFamily="18" charset="0"/>
                <a:cs typeface="Times New Roman" pitchFamily="18" charset="0"/>
              </a:rPr>
              <a:t> Заказчик включает в состав комиссии преимущественно лиц, прошедших профессиональную переподготовку или повышение квалификации в сфере закупок, а также лиц, обладающих специальными знаниями, относящимися к объекту закупки.</a:t>
            </a:r>
            <a:endParaRPr lang="ru-RU" sz="1733" dirty="0">
              <a:latin typeface="Times New Roman" pitchFamily="18" charset="0"/>
              <a:cs typeface="Times New Roman" pitchFamily="18" charset="0"/>
            </a:endParaRPr>
          </a:p>
        </p:txBody>
      </p:sp>
    </p:spTree>
    <p:extLst>
      <p:ext uri="{BB962C8B-B14F-4D97-AF65-F5344CB8AC3E}">
        <p14:creationId xmlns:p14="http://schemas.microsoft.com/office/powerpoint/2010/main" val="38601110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90" y="260648"/>
            <a:ext cx="3736965" cy="954300"/>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Какие особенности создания комиссии по осуществлению закупок?</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4095736" y="380979"/>
            <a:ext cx="7905805" cy="5818131"/>
          </a:xfrm>
          <a:prstGeom prst="rect">
            <a:avLst/>
          </a:prstGeom>
          <a:noFill/>
        </p:spPr>
        <p:txBody>
          <a:bodyPr wrap="square" rtlCol="0">
            <a:spAutoFit/>
          </a:bodyPr>
          <a:lstStyle/>
          <a:p>
            <a:r>
              <a:rPr lang="ru-RU" sz="1867" b="1" u="sng" dirty="0">
                <a:latin typeface="Times New Roman" pitchFamily="18" charset="0"/>
                <a:cs typeface="Times New Roman" pitchFamily="18" charset="0"/>
              </a:rPr>
              <a:t>Членами комиссии не могут быть:</a:t>
            </a:r>
          </a:p>
          <a:p>
            <a:pPr algn="just"/>
            <a:r>
              <a:rPr lang="ru-RU" sz="1867" dirty="0">
                <a:latin typeface="Times New Roman" pitchFamily="18" charset="0"/>
                <a:cs typeface="Times New Roman" pitchFamily="18" charset="0"/>
              </a:rPr>
              <a:t>1) физические лица, которые были привлечены в качестве экспертов к проведению экспертной оценки извещения об осуществлении закупки, документации о закупке (в случае, если настоящим Федеральным законом предусмотрена документация о закупке), заявок на участие в конкурсе;</a:t>
            </a:r>
          </a:p>
          <a:p>
            <a:pPr algn="just"/>
            <a:r>
              <a:rPr lang="ru-RU" sz="1867" dirty="0">
                <a:latin typeface="Times New Roman" pitchFamily="18" charset="0"/>
                <a:cs typeface="Times New Roman" pitchFamily="18" charset="0"/>
              </a:rPr>
              <a:t>2) физические лица, имеющие личную заинтересованность в результатах определения поставщика (подрядчика, исполнителя), в том числе физические лица, подавшие заявки на участие в определении поставщика (подрядчика, исполнителя), либо состоящие в трудовых отношениях с организациями или физическими лицами, подавшими данные заявки, либо являющиеся управляющими организаций, подавших заявки на участие в определении поставщика (подрядчика, исполнителя). Понятие «личная заинтересованность» используется в значении, указанном в Федеральном законе от 25 декабря 2008 года № 273-ФЗ «О противодействии коррупции»;</a:t>
            </a:r>
          </a:p>
          <a:p>
            <a:pPr algn="just"/>
            <a:r>
              <a:rPr lang="ru-RU" sz="1867" dirty="0">
                <a:latin typeface="Times New Roman" pitchFamily="18" charset="0"/>
                <a:cs typeface="Times New Roman" pitchFamily="18" charset="0"/>
              </a:rPr>
              <a:t>3) физические лица, являющиеся участниками (акционерами) организаций, подавших заявки на участие в закупке, членами их органов управления, кредиторами участников закупки;</a:t>
            </a:r>
          </a:p>
          <a:p>
            <a:pPr algn="just"/>
            <a:r>
              <a:rPr lang="ru-RU" sz="1867" dirty="0">
                <a:latin typeface="Times New Roman" pitchFamily="18" charset="0"/>
                <a:cs typeface="Times New Roman" pitchFamily="18" charset="0"/>
              </a:rPr>
              <a:t>4) должностные лица органов контроля, указанных в части 1 статьи 99 ФЗ № 44, непосредственно осуществляющие контроль в сфере закупок.</a:t>
            </a:r>
          </a:p>
          <a:p>
            <a:pPr>
              <a:buFont typeface="Wingdings" pitchFamily="2" charset="2"/>
              <a:buChar char="Ø"/>
            </a:pPr>
            <a:endParaRPr lang="ru-RU" sz="1733" dirty="0">
              <a:latin typeface="Times New Roman" pitchFamily="18" charset="0"/>
              <a:cs typeface="Times New Roman" pitchFamily="18" charset="0"/>
            </a:endParaRPr>
          </a:p>
        </p:txBody>
      </p:sp>
      <p:pic>
        <p:nvPicPr>
          <p:cNvPr id="56322" name="Picture 2" descr="Заказчик создает комиссию по осуществлению закупок"/>
          <p:cNvPicPr>
            <a:picLocks noChangeAspect="1" noChangeArrowheads="1"/>
          </p:cNvPicPr>
          <p:nvPr/>
        </p:nvPicPr>
        <p:blipFill>
          <a:blip r:embed="rId3"/>
          <a:srcRect/>
          <a:stretch>
            <a:fillRect/>
          </a:stretch>
        </p:blipFill>
        <p:spPr bwMode="auto">
          <a:xfrm>
            <a:off x="190459" y="1619238"/>
            <a:ext cx="3810027" cy="4610097"/>
          </a:xfrm>
          <a:prstGeom prst="rect">
            <a:avLst/>
          </a:prstGeom>
          <a:noFill/>
        </p:spPr>
      </p:pic>
    </p:spTree>
    <p:extLst>
      <p:ext uri="{BB962C8B-B14F-4D97-AF65-F5344CB8AC3E}">
        <p14:creationId xmlns:p14="http://schemas.microsoft.com/office/powerpoint/2010/main" val="4009882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89" y="0"/>
            <a:ext cx="3849696" cy="1241622"/>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Предотвращение и урегулирование конфликта интересов членами комиссии по осуществлению закупок?</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4095736" y="1"/>
            <a:ext cx="7905805" cy="1816266"/>
          </a:xfrm>
          <a:prstGeom prst="rect">
            <a:avLst/>
          </a:prstGeom>
          <a:noFill/>
        </p:spPr>
        <p:txBody>
          <a:bodyPr wrap="square" rtlCol="0">
            <a:spAutoFit/>
          </a:bodyPr>
          <a:lstStyle/>
          <a:p>
            <a:pPr algn="just">
              <a:buFont typeface="Wingdings" pitchFamily="2" charset="2"/>
              <a:buChar char="Ø"/>
            </a:pPr>
            <a:r>
              <a:rPr lang="ru-RU" sz="1867" dirty="0">
                <a:latin typeface="Times New Roman" pitchFamily="18" charset="0"/>
                <a:cs typeface="Times New Roman" pitchFamily="18" charset="0"/>
              </a:rPr>
              <a:t>Члены комиссии обязаны при осуществлении закупок принимать меры по предотвращению и урегулированию конфликта интересов в соответствии с Федеральным законом от 25 декабря 2008 года № 273-ФЗ «О противодействии коррупции», в том числе с учетом информации, предоставленной заказчику в соответствии с частью 23 статьи 34 ФЗ № 33.</a:t>
            </a:r>
          </a:p>
          <a:p>
            <a:pPr algn="just"/>
            <a:endParaRPr lang="ru-RU" sz="1867" dirty="0">
              <a:latin typeface="Times New Roman" pitchFamily="18" charset="0"/>
              <a:cs typeface="Times New Roman" pitchFamily="18" charset="0"/>
            </a:endParaRPr>
          </a:p>
        </p:txBody>
      </p:sp>
      <p:pic>
        <p:nvPicPr>
          <p:cNvPr id="54274" name="Picture 2" descr="Общественные обсуждения - Объявления - Объявления - Новости, объявления,  события - Североуральский городской округ"/>
          <p:cNvPicPr>
            <a:picLocks noChangeAspect="1" noChangeArrowheads="1"/>
          </p:cNvPicPr>
          <p:nvPr/>
        </p:nvPicPr>
        <p:blipFill>
          <a:blip r:embed="rId3"/>
          <a:srcRect/>
          <a:stretch>
            <a:fillRect/>
          </a:stretch>
        </p:blipFill>
        <p:spPr bwMode="auto">
          <a:xfrm>
            <a:off x="190459" y="1619237"/>
            <a:ext cx="3714776" cy="4572032"/>
          </a:xfrm>
          <a:prstGeom prst="rect">
            <a:avLst/>
          </a:prstGeom>
          <a:noFill/>
        </p:spPr>
      </p:pic>
      <p:graphicFrame>
        <p:nvGraphicFramePr>
          <p:cNvPr id="12" name="Таблица 11"/>
          <p:cNvGraphicFramePr>
            <a:graphicFrameLocks noGrp="1"/>
          </p:cNvGraphicFramePr>
          <p:nvPr/>
        </p:nvGraphicFramePr>
        <p:xfrm>
          <a:off x="4095736" y="1619238"/>
          <a:ext cx="7905806" cy="4517813"/>
        </p:xfrm>
        <a:graphic>
          <a:graphicData uri="http://schemas.openxmlformats.org/drawingml/2006/table">
            <a:tbl>
              <a:tblPr firstRow="1" bandRow="1">
                <a:tableStyleId>{5C22544A-7EE6-4342-B048-85BDC9FD1C3A}</a:tableStyleId>
              </a:tblPr>
              <a:tblGrid>
                <a:gridCol w="3952903"/>
                <a:gridCol w="3952903"/>
              </a:tblGrid>
              <a:tr h="494453">
                <a:tc>
                  <a:txBody>
                    <a:bodyPr/>
                    <a:lstStyle/>
                    <a:p>
                      <a:pPr algn="ctr"/>
                      <a:r>
                        <a:rPr lang="ru-RU" sz="1900" dirty="0" smtClean="0">
                          <a:solidFill>
                            <a:schemeClr val="tx1"/>
                          </a:solidFill>
                          <a:latin typeface="Times New Roman" pitchFamily="18" charset="0"/>
                          <a:cs typeface="Times New Roman" pitchFamily="18" charset="0"/>
                        </a:rPr>
                        <a:t>Конфликт интересов</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c>
                  <a:txBody>
                    <a:bodyPr/>
                    <a:lstStyle/>
                    <a:p>
                      <a:pPr algn="just"/>
                      <a:r>
                        <a:rPr lang="ru-RU" sz="1900" dirty="0" smtClean="0">
                          <a:solidFill>
                            <a:schemeClr val="tx1"/>
                          </a:solidFill>
                          <a:latin typeface="Times New Roman" pitchFamily="18" charset="0"/>
                          <a:cs typeface="Times New Roman" pitchFamily="18" charset="0"/>
                        </a:rPr>
                        <a:t>Личная</a:t>
                      </a:r>
                      <a:r>
                        <a:rPr lang="ru-RU" sz="1900" baseline="0" dirty="0" smtClean="0">
                          <a:solidFill>
                            <a:schemeClr val="tx1"/>
                          </a:solidFill>
                          <a:latin typeface="Times New Roman" pitchFamily="18" charset="0"/>
                          <a:cs typeface="Times New Roman" pitchFamily="18" charset="0"/>
                        </a:rPr>
                        <a:t> заинтересованность</a:t>
                      </a:r>
                      <a:endParaRPr lang="ru-RU" sz="1900" dirty="0">
                        <a:solidFill>
                          <a:schemeClr val="tx1"/>
                        </a:solidFill>
                        <a:latin typeface="Times New Roman" pitchFamily="18" charset="0"/>
                        <a:cs typeface="Times New Roman" pitchFamily="18" charset="0"/>
                      </a:endParaRPr>
                    </a:p>
                  </a:txBody>
                  <a:tcPr marL="121920" marR="121920" marT="60960" marB="60960">
                    <a:solidFill>
                      <a:schemeClr val="accent5">
                        <a:lumMod val="60000"/>
                        <a:lumOff val="40000"/>
                      </a:schemeClr>
                    </a:solidFill>
                  </a:tcPr>
                </a:tc>
              </a:tr>
              <a:tr h="4023360">
                <a:tc>
                  <a:txBody>
                    <a:bodyPr/>
                    <a:lstStyle/>
                    <a:p>
                      <a:pPr algn="just"/>
                      <a:r>
                        <a:rPr lang="ru-RU" sz="1600" b="0" i="0" kern="1200" dirty="0" smtClean="0">
                          <a:solidFill>
                            <a:schemeClr val="dk1"/>
                          </a:solidFill>
                          <a:latin typeface="Times New Roman" pitchFamily="18" charset="0"/>
                          <a:ea typeface="+mn-ea"/>
                          <a:cs typeface="Times New Roman" pitchFamily="18" charset="0"/>
                        </a:rPr>
                        <a:t>Ситуация, при которой личная заинтересованность (прямая или косвенная) лица, замещающего должность, замещение которой предусматривает обязанность принимать меры по предотвращению и урегулированию конфликта интересов, влияет или может повлиять на надлежащее, объективное и беспристрастное исполнение им должностных (служебных) обязанностей (осуществление полномочий).</a:t>
                      </a:r>
                      <a:endParaRPr lang="ru-RU" sz="1600" dirty="0">
                        <a:latin typeface="Times New Roman" pitchFamily="18" charset="0"/>
                        <a:cs typeface="Times New Roman" pitchFamily="18" charset="0"/>
                      </a:endParaRPr>
                    </a:p>
                  </a:txBody>
                  <a:tcPr marL="121920" marR="121920" marT="60960" marB="60960">
                    <a:solidFill>
                      <a:schemeClr val="accent5">
                        <a:lumMod val="20000"/>
                        <a:lumOff val="80000"/>
                      </a:schemeClr>
                    </a:solidFill>
                  </a:tcPr>
                </a:tc>
                <a:tc>
                  <a:txBody>
                    <a:bodyPr/>
                    <a:lstStyle/>
                    <a:p>
                      <a:pPr algn="just"/>
                      <a:r>
                        <a:rPr lang="ru-RU" sz="1600" b="0" i="0" kern="1200" dirty="0" smtClean="0">
                          <a:solidFill>
                            <a:schemeClr val="dk1"/>
                          </a:solidFill>
                          <a:latin typeface="Times New Roman" pitchFamily="18" charset="0"/>
                          <a:ea typeface="+mn-ea"/>
                          <a:cs typeface="Times New Roman" pitchFamily="18" charset="0"/>
                        </a:rPr>
                        <a:t>Возможность получения доходов в виде денег, иного имущества, в том числе имущественных прав, услуг имущественного характера, результатов выполненных работ или каких-либо выгод (преимуществ) лицом, и (или) состоящими с ним в близком родстве или свойстве лицами (родителями, супругами, детьми, братьями, сестрами, а также братьями, сестрами, родителями, детьми супругов и супругами детей), гражданами или организациями, с которыми лицо, и (или) лица, состоящие с ним в близком родстве или свойстве, связаны имущественными, корпоративными или иными близкими отношениями.</a:t>
                      </a:r>
                      <a:endParaRPr lang="ru-RU" sz="1600" dirty="0">
                        <a:latin typeface="Times New Roman" pitchFamily="18" charset="0"/>
                        <a:cs typeface="Times New Roman" pitchFamily="18" charset="0"/>
                      </a:endParaRPr>
                    </a:p>
                  </a:txBody>
                  <a:tcPr marL="121920" marR="121920" marT="60960" marB="60960">
                    <a:solidFill>
                      <a:schemeClr val="accent5">
                        <a:lumMod val="20000"/>
                        <a:lumOff val="80000"/>
                      </a:schemeClr>
                    </a:solidFill>
                  </a:tcPr>
                </a:tc>
              </a:tr>
            </a:tbl>
          </a:graphicData>
        </a:graphic>
      </p:graphicFrame>
    </p:spTree>
    <p:extLst>
      <p:ext uri="{BB962C8B-B14F-4D97-AF65-F5344CB8AC3E}">
        <p14:creationId xmlns:p14="http://schemas.microsoft.com/office/powerpoint/2010/main" val="9971575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50789" y="0"/>
            <a:ext cx="3849696" cy="1241622"/>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Предотвращение и урегулирование конфликта интересов членами комиссии по осуществлению закупок?</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4095736" y="1"/>
            <a:ext cx="7905805" cy="6700745"/>
          </a:xfrm>
          <a:prstGeom prst="rect">
            <a:avLst/>
          </a:prstGeom>
          <a:noFill/>
        </p:spPr>
        <p:txBody>
          <a:bodyPr wrap="square" rtlCol="0">
            <a:spAutoFit/>
          </a:bodyPr>
          <a:lstStyle/>
          <a:p>
            <a:pPr algn="just"/>
            <a:r>
              <a:rPr lang="ru-RU" sz="1867" b="1" u="sng" dirty="0">
                <a:latin typeface="Times New Roman" pitchFamily="18" charset="0"/>
                <a:cs typeface="Times New Roman" pitchFamily="18" charset="0"/>
              </a:rPr>
              <a:t>Члены комиссии обязаны :</a:t>
            </a:r>
          </a:p>
          <a:p>
            <a:pPr algn="just">
              <a:buFont typeface="Wingdings" pitchFamily="2" charset="2"/>
              <a:buChar char="q"/>
            </a:pPr>
            <a:r>
              <a:rPr lang="ru-RU" sz="1867" dirty="0">
                <a:latin typeface="Times New Roman" pitchFamily="18" charset="0"/>
                <a:cs typeface="Times New Roman" pitchFamily="18" charset="0"/>
              </a:rPr>
              <a:t>принимать меры по недопущению любой возможности возникновения конфликта интересов;</a:t>
            </a:r>
          </a:p>
          <a:p>
            <a:pPr algn="just">
              <a:buFont typeface="Wingdings" pitchFamily="2" charset="2"/>
              <a:buChar char="q"/>
            </a:pPr>
            <a:r>
              <a:rPr lang="ru-RU" sz="1867" dirty="0">
                <a:latin typeface="Times New Roman" pitchFamily="18" charset="0"/>
                <a:cs typeface="Times New Roman" pitchFamily="18" charset="0"/>
              </a:rPr>
              <a:t>уведомить в порядке</a:t>
            </a:r>
            <a:r>
              <a:rPr lang="ru-RU" sz="1867" dirty="0">
                <a:solidFill>
                  <a:srgbClr val="FF0000"/>
                </a:solidFill>
                <a:latin typeface="Times New Roman" pitchFamily="18" charset="0"/>
                <a:cs typeface="Times New Roman" pitchFamily="18" charset="0"/>
              </a:rPr>
              <a:t>, </a:t>
            </a:r>
            <a:r>
              <a:rPr lang="ru-RU" sz="1867" dirty="0">
                <a:latin typeface="Times New Roman" pitchFamily="18" charset="0"/>
                <a:cs typeface="Times New Roman" pitchFamily="18" charset="0"/>
              </a:rPr>
              <a:t>определенном представителем нанимателя (работодателем) в соответствии с нормативными правовыми актами Российской Федерации, о возникшем конфликте интересов или о возможности его возникновения, как только ему станет об этом известно;</a:t>
            </a:r>
          </a:p>
          <a:p>
            <a:pPr algn="just">
              <a:buFont typeface="Wingdings" pitchFamily="2" charset="2"/>
              <a:buChar char="q"/>
            </a:pPr>
            <a:r>
              <a:rPr lang="ru-RU" sz="1867" dirty="0">
                <a:latin typeface="Times New Roman" pitchFamily="18" charset="0"/>
                <a:cs typeface="Times New Roman" pitchFamily="18" charset="0"/>
              </a:rPr>
              <a:t>представитель нанимателя (работодатель) обязан принять меры по предотвращению или урегулированию конфликта интересов;</a:t>
            </a:r>
          </a:p>
          <a:p>
            <a:pPr algn="just">
              <a:buFont typeface="Wingdings" pitchFamily="2" charset="2"/>
              <a:buChar char="q"/>
            </a:pPr>
            <a:r>
              <a:rPr lang="ru-RU" sz="1867" dirty="0">
                <a:latin typeface="Times New Roman" pitchFamily="18" charset="0"/>
                <a:cs typeface="Times New Roman" pitchFamily="18" charset="0"/>
              </a:rPr>
              <a:t>предотвращение или урегулирование конфликта интересов может состоять в изменении должностного или служебного положения лица вплоть до его отстранения от исполнения должностных (служебных) обязанностей в установленном порядке и (или) в отказе его от выгоды, явившейся причиной возникновения конфликта интересов;</a:t>
            </a:r>
          </a:p>
          <a:p>
            <a:pPr algn="just">
              <a:buFont typeface="Wingdings" pitchFamily="2" charset="2"/>
              <a:buChar char="q"/>
            </a:pPr>
            <a:r>
              <a:rPr lang="ru-RU" sz="1867" dirty="0">
                <a:latin typeface="Times New Roman" pitchFamily="18" charset="0"/>
                <a:cs typeface="Times New Roman" pitchFamily="18" charset="0"/>
              </a:rPr>
              <a:t>предотвращение и урегулирование конфликта интересов осуществляются путем отвода или самоотвода указанного лица в случаях и порядке, предусмотренных законодательством Российской Федерации.</a:t>
            </a:r>
          </a:p>
          <a:p>
            <a:pPr algn="just">
              <a:buFont typeface="Wingdings" pitchFamily="2" charset="2"/>
              <a:buChar char="q"/>
            </a:pPr>
            <a:r>
              <a:rPr lang="ru-RU" sz="1867" dirty="0">
                <a:latin typeface="Times New Roman" pitchFamily="18" charset="0"/>
                <a:cs typeface="Times New Roman" pitchFamily="18" charset="0"/>
              </a:rPr>
              <a:t>непринятие лицом, являющимся стороной конфликта интересов, мер по предотвращению или урегулированию конфликта интересов является правонарушением, влекущим увольнение указанного лица в соответствии с законодательством Российской Федерации.</a:t>
            </a:r>
          </a:p>
          <a:p>
            <a:pPr algn="just"/>
            <a:endParaRPr lang="ru-RU" sz="1867" dirty="0">
              <a:latin typeface="Times New Roman" pitchFamily="18" charset="0"/>
              <a:cs typeface="Times New Roman" pitchFamily="18" charset="0"/>
            </a:endParaRPr>
          </a:p>
          <a:p>
            <a:pPr algn="just"/>
            <a:endParaRPr lang="ru-RU" sz="1867" dirty="0">
              <a:latin typeface="Times New Roman" pitchFamily="18" charset="0"/>
              <a:cs typeface="Times New Roman" pitchFamily="18" charset="0"/>
            </a:endParaRPr>
          </a:p>
        </p:txBody>
      </p:sp>
      <p:pic>
        <p:nvPicPr>
          <p:cNvPr id="58370" name="Picture 2" descr="Курс обучения Осуществление закупок товаров в медицинской сфере в  соответствии с нормами Федерального закона № 44-ФЗ"/>
          <p:cNvPicPr>
            <a:picLocks noChangeAspect="1" noChangeArrowheads="1"/>
          </p:cNvPicPr>
          <p:nvPr/>
        </p:nvPicPr>
        <p:blipFill>
          <a:blip r:embed="rId3"/>
          <a:srcRect/>
          <a:stretch>
            <a:fillRect/>
          </a:stretch>
        </p:blipFill>
        <p:spPr bwMode="auto">
          <a:xfrm>
            <a:off x="190459" y="1619237"/>
            <a:ext cx="3714776" cy="4572032"/>
          </a:xfrm>
          <a:prstGeom prst="rect">
            <a:avLst/>
          </a:prstGeom>
          <a:noFill/>
        </p:spPr>
      </p:pic>
    </p:spTree>
    <p:extLst>
      <p:ext uri="{BB962C8B-B14F-4D97-AF65-F5344CB8AC3E}">
        <p14:creationId xmlns:p14="http://schemas.microsoft.com/office/powerpoint/2010/main" val="3085479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90459" y="476229"/>
            <a:ext cx="3849696" cy="748795"/>
          </a:xfrm>
          <a:prstGeom prst="rect">
            <a:avLst/>
          </a:prstGeom>
        </p:spPr>
        <p:txBody>
          <a:bodyPr wrap="square">
            <a:spAutoFit/>
          </a:bodyPr>
          <a:lstStyle/>
          <a:p>
            <a:pPr algn="ctr"/>
            <a:r>
              <a:rPr lang="ru-RU" sz="2133" b="1" dirty="0">
                <a:latin typeface="Times New Roman" panose="02020603050405020304" pitchFamily="18" charset="0"/>
                <a:cs typeface="Times New Roman" panose="02020603050405020304" pitchFamily="18" charset="0"/>
              </a:rPr>
              <a:t>Эксперты и экспертные организации</a:t>
            </a:r>
            <a:endParaRPr lang="ru-RU" sz="2133"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4095736" y="285728"/>
            <a:ext cx="7905805" cy="5631350"/>
          </a:xfrm>
          <a:prstGeom prst="rect">
            <a:avLst/>
          </a:prstGeom>
          <a:noFill/>
        </p:spPr>
        <p:txBody>
          <a:bodyPr wrap="square" rtlCol="0">
            <a:spAutoFit/>
          </a:bodyPr>
          <a:lstStyle/>
          <a:p>
            <a:pPr algn="just">
              <a:buFont typeface="Wingdings" pitchFamily="2" charset="2"/>
              <a:buChar char="ü"/>
            </a:pPr>
            <a:r>
              <a:rPr lang="ru-RU" sz="2133" dirty="0">
                <a:latin typeface="Times New Roman" pitchFamily="18" charset="0"/>
                <a:cs typeface="Times New Roman" pitchFamily="18" charset="0"/>
              </a:rPr>
              <a:t>Заказчики привлекают экспертов, экспертные организации в случае, предусмотренном частью 3 статьи 93 ФЗ № 44</a:t>
            </a:r>
            <a:r>
              <a:rPr lang="en-US" sz="2133" dirty="0">
                <a:latin typeface="Times New Roman" pitchFamily="18" charset="0"/>
                <a:cs typeface="Times New Roman" pitchFamily="18" charset="0"/>
              </a:rPr>
              <a:t>, </a:t>
            </a:r>
            <a:r>
              <a:rPr lang="ru-RU" sz="2133" dirty="0">
                <a:latin typeface="Times New Roman" pitchFamily="18" charset="0"/>
                <a:cs typeface="Times New Roman" pitchFamily="18" charset="0"/>
              </a:rPr>
              <a:t>а именно для проверки предоставленных поставщиком (подрядчиком, исполнителем) результатов, предусмотренных контрактом, в части их соответствия условиям контракта заказчик обязан провести экспертизу. </a:t>
            </a:r>
          </a:p>
          <a:p>
            <a:pPr algn="just">
              <a:buFont typeface="Wingdings" pitchFamily="2" charset="2"/>
              <a:buChar char="ü"/>
            </a:pPr>
            <a:r>
              <a:rPr lang="ru-RU" sz="2133" dirty="0">
                <a:latin typeface="Times New Roman" pitchFamily="18" charset="0"/>
                <a:cs typeface="Times New Roman" pitchFamily="18" charset="0"/>
              </a:rPr>
              <a:t>Экспертиза результатов, предусмотренных контрактом, может проводиться заказчиком своими силами или к ее проведению могут привлекаться эксперты</a:t>
            </a:r>
            <a:r>
              <a:rPr lang="en-US" sz="2133" dirty="0">
                <a:latin typeface="Times New Roman" pitchFamily="18" charset="0"/>
                <a:cs typeface="Times New Roman" pitchFamily="18" charset="0"/>
              </a:rPr>
              <a:t>,</a:t>
            </a:r>
            <a:r>
              <a:rPr lang="ru-RU" sz="2133" dirty="0">
                <a:latin typeface="Times New Roman" pitchFamily="18" charset="0"/>
                <a:cs typeface="Times New Roman" pitchFamily="18" charset="0"/>
              </a:rPr>
              <a:t> экспертные организации на основании контрактов, заключенных в соответствии с настоящим Федеральным законом.</a:t>
            </a:r>
          </a:p>
          <a:p>
            <a:pPr algn="just">
              <a:buFont typeface="Wingdings" pitchFamily="2" charset="2"/>
              <a:buChar char="ü"/>
            </a:pPr>
            <a:r>
              <a:rPr lang="ru-RU" sz="2133" dirty="0">
                <a:latin typeface="Times New Roman" pitchFamily="18" charset="0"/>
                <a:cs typeface="Times New Roman" pitchFamily="18" charset="0"/>
              </a:rPr>
              <a:t>Заказчики вправе привлекать экспертов, экспертные организации в целях экспертной оценки извещения об осуществлении закупки, документации о закупке (в случае, если настоящим Федеральным законом предусмотрена документация о закупке), заявок на участие в закупке.</a:t>
            </a:r>
          </a:p>
          <a:p>
            <a:pPr algn="just">
              <a:buFont typeface="Wingdings" pitchFamily="2" charset="2"/>
              <a:buChar char="q"/>
            </a:pPr>
            <a:endParaRPr lang="ru-RU" sz="1867" dirty="0">
              <a:latin typeface="Times New Roman" pitchFamily="18" charset="0"/>
              <a:cs typeface="Times New Roman" pitchFamily="18" charset="0"/>
            </a:endParaRPr>
          </a:p>
        </p:txBody>
      </p:sp>
      <p:pic>
        <p:nvPicPr>
          <p:cNvPr id="62468" name="Picture 4" descr="Экспертиза"/>
          <p:cNvPicPr>
            <a:picLocks noChangeAspect="1" noChangeArrowheads="1"/>
          </p:cNvPicPr>
          <p:nvPr/>
        </p:nvPicPr>
        <p:blipFill>
          <a:blip r:embed="rId3"/>
          <a:srcRect/>
          <a:stretch>
            <a:fillRect/>
          </a:stretch>
        </p:blipFill>
        <p:spPr bwMode="auto">
          <a:xfrm>
            <a:off x="190459" y="1619237"/>
            <a:ext cx="3714776" cy="4572032"/>
          </a:xfrm>
          <a:prstGeom prst="rect">
            <a:avLst/>
          </a:prstGeom>
          <a:noFill/>
        </p:spPr>
      </p:pic>
    </p:spTree>
    <p:extLst>
      <p:ext uri="{BB962C8B-B14F-4D97-AF65-F5344CB8AC3E}">
        <p14:creationId xmlns:p14="http://schemas.microsoft.com/office/powerpoint/2010/main" val="2000555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036" y="275480"/>
            <a:ext cx="7911352" cy="889934"/>
          </a:xfrm>
        </p:spPr>
        <p:txBody>
          <a:bodyPr>
            <a:normAutofit fontScale="90000"/>
          </a:bodyPr>
          <a:lstStyle/>
          <a:p>
            <a:pPr algn="ctr"/>
            <a:r>
              <a:rPr lang="ru-RU" sz="2900" b="1" dirty="0" smtClean="0">
                <a:latin typeface="Times New Roman" panose="02020603050405020304" pitchFamily="18" charset="0"/>
                <a:cs typeface="Times New Roman" panose="02020603050405020304" pitchFamily="18" charset="0"/>
              </a:rPr>
              <a:t>Документооборот в законодательстве о контрактной системе  (статья 5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8613" y="1757084"/>
            <a:ext cx="11914094" cy="3164539"/>
          </a:xfrm>
        </p:spPr>
        <p:txBody>
          <a:bodyPr>
            <a:normAutofit/>
          </a:bodyPr>
          <a:lstStyle/>
          <a:p>
            <a:pPr algn="just">
              <a:lnSpc>
                <a:spcPct val="100000"/>
              </a:lnSpc>
              <a:spcBef>
                <a:spcPts val="0"/>
              </a:spcBef>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Закреплена норма, указывающая на обязанность применения единых форм документов </a:t>
            </a:r>
            <a:r>
              <a:rPr lang="ru-RU" sz="2000" dirty="0" smtClean="0">
                <a:latin typeface="Times New Roman" panose="02020603050405020304" pitchFamily="18" charset="0"/>
                <a:cs typeface="Times New Roman" panose="02020603050405020304" pitchFamily="18" charset="0"/>
              </a:rPr>
              <a:t>при формировании </a:t>
            </a:r>
            <a:r>
              <a:rPr lang="ru-RU" sz="2000" dirty="0">
                <a:latin typeface="Times New Roman" panose="02020603050405020304" pitchFamily="18" charset="0"/>
                <a:cs typeface="Times New Roman" panose="02020603050405020304" pitchFamily="18" charset="0"/>
              </a:rPr>
              <a:t>и размещении информации и документов в ЕИС, на ЭП, а также при </a:t>
            </a:r>
            <a:r>
              <a:rPr lang="ru-RU" sz="2000" dirty="0" smtClean="0">
                <a:latin typeface="Times New Roman" panose="02020603050405020304" pitchFamily="18" charset="0"/>
                <a:cs typeface="Times New Roman" panose="02020603050405020304" pitchFamily="18" charset="0"/>
              </a:rPr>
              <a:t>составлении документов </a:t>
            </a:r>
            <a:r>
              <a:rPr lang="ru-RU" sz="2000" dirty="0">
                <a:latin typeface="Times New Roman" panose="02020603050405020304" pitchFamily="18" charset="0"/>
                <a:cs typeface="Times New Roman" panose="02020603050405020304" pitchFamily="18" charset="0"/>
              </a:rPr>
              <a:t>в рамках </a:t>
            </a:r>
            <a:r>
              <a:rPr lang="ru-RU" sz="2000" dirty="0" smtClean="0">
                <a:latin typeface="Times New Roman" panose="02020603050405020304" pitchFamily="18" charset="0"/>
                <a:cs typeface="Times New Roman" panose="02020603050405020304" pitchFamily="18" charset="0"/>
              </a:rPr>
              <a:t>Закона о контрактной системе. </a:t>
            </a:r>
            <a:r>
              <a:rPr lang="ru-RU" sz="2000" dirty="0">
                <a:latin typeface="Times New Roman" panose="02020603050405020304" pitchFamily="18" charset="0"/>
                <a:cs typeface="Times New Roman" panose="02020603050405020304" pitchFamily="18" charset="0"/>
              </a:rPr>
              <a:t>Такие формы </a:t>
            </a:r>
            <a:r>
              <a:rPr lang="ru-RU" sz="2000" dirty="0" smtClean="0">
                <a:latin typeface="Times New Roman" panose="02020603050405020304" pitchFamily="18" charset="0"/>
                <a:cs typeface="Times New Roman" panose="02020603050405020304" pitchFamily="18" charset="0"/>
              </a:rPr>
              <a:t>установлены Постановлением Правительства РФ от 27.01.2022 № 60 (часть 3 статьи 5 Закона о контрактной системе).</a:t>
            </a:r>
          </a:p>
          <a:p>
            <a:pPr algn="just">
              <a:lnSpc>
                <a:spcPct val="100000"/>
              </a:lnSpc>
              <a:spcBef>
                <a:spcPts val="0"/>
              </a:spcBef>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 Добавлена норма, указывающая на приоритет данных, содержащихся в ЕИС, перед </a:t>
            </a:r>
            <a:r>
              <a:rPr lang="ru-RU" sz="2000" dirty="0" smtClean="0">
                <a:latin typeface="Times New Roman" panose="02020603050405020304" pitchFamily="18" charset="0"/>
                <a:cs typeface="Times New Roman" panose="02020603050405020304" pitchFamily="18" charset="0"/>
              </a:rPr>
              <a:t>данными, содержащимися </a:t>
            </a:r>
            <a:r>
              <a:rPr lang="ru-RU" sz="2000" dirty="0">
                <a:latin typeface="Times New Roman" panose="02020603050405020304" pitchFamily="18" charset="0"/>
                <a:cs typeface="Times New Roman" panose="02020603050405020304" pitchFamily="18" charset="0"/>
              </a:rPr>
              <a:t>в информации и документах, направляемых участниками контрактной </a:t>
            </a:r>
            <a:r>
              <a:rPr lang="ru-RU" sz="2000" dirty="0" smtClean="0">
                <a:latin typeface="Times New Roman" panose="02020603050405020304" pitchFamily="18" charset="0"/>
                <a:cs typeface="Times New Roman" panose="02020603050405020304" pitchFamily="18" charset="0"/>
              </a:rPr>
              <a:t>системы (часть 4 статьи 5 Закона о контрактной системе).</a:t>
            </a:r>
          </a:p>
          <a:p>
            <a:pPr algn="just">
              <a:lnSpc>
                <a:spcPct val="100000"/>
              </a:lnSpc>
              <a:spcBef>
                <a:spcPts val="0"/>
              </a:spcBef>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Оператор ЭП обеспечивает конфиденциальность информации об участнике </a:t>
            </a:r>
            <a:r>
              <a:rPr lang="ru-RU" sz="2000" dirty="0" smtClean="0">
                <a:latin typeface="Times New Roman" panose="02020603050405020304" pitchFamily="18" charset="0"/>
                <a:cs typeface="Times New Roman" panose="02020603050405020304" pitchFamily="18" charset="0"/>
              </a:rPr>
              <a:t>закупки, направившем </a:t>
            </a:r>
            <a:r>
              <a:rPr lang="ru-RU" sz="2000" dirty="0">
                <a:latin typeface="Times New Roman" panose="02020603050405020304" pitchFamily="18" charset="0"/>
                <a:cs typeface="Times New Roman" panose="02020603050405020304" pitchFamily="18" charset="0"/>
              </a:rPr>
              <a:t>информацию и документы, и их содержания до направления таких </a:t>
            </a:r>
            <a:r>
              <a:rPr lang="ru-RU" sz="2000" dirty="0" smtClean="0">
                <a:latin typeface="Times New Roman" panose="02020603050405020304" pitchFamily="18" charset="0"/>
                <a:cs typeface="Times New Roman" panose="02020603050405020304" pitchFamily="18" charset="0"/>
              </a:rPr>
              <a:t>информации и </a:t>
            </a:r>
            <a:r>
              <a:rPr lang="ru-RU" sz="2000" dirty="0">
                <a:latin typeface="Times New Roman" panose="02020603050405020304" pitchFamily="18" charset="0"/>
                <a:cs typeface="Times New Roman" panose="02020603050405020304" pitchFamily="18" charset="0"/>
              </a:rPr>
              <a:t>документов заказчику (исключение – закупки по ч.12 ст.93 Закона) </a:t>
            </a:r>
            <a:r>
              <a:rPr lang="ru-RU" sz="2000" dirty="0" smtClean="0">
                <a:latin typeface="Times New Roman" panose="02020603050405020304" pitchFamily="18" charset="0"/>
                <a:cs typeface="Times New Roman" panose="02020603050405020304" pitchFamily="18" charset="0"/>
              </a:rPr>
              <a:t>(часть 7 статьи 5 Закона о контрактной системе).</a:t>
            </a:r>
          </a:p>
          <a:p>
            <a:pPr marL="0" indent="0" algn="just">
              <a:buNone/>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609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468695"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0" y="476230"/>
            <a:ext cx="3849696" cy="666977"/>
          </a:xfrm>
          <a:prstGeom prst="rect">
            <a:avLst/>
          </a:prstGeom>
        </p:spPr>
        <p:txBody>
          <a:bodyPr wrap="square">
            <a:spAutoFit/>
          </a:bodyPr>
          <a:lstStyle/>
          <a:p>
            <a:pPr algn="ctr"/>
            <a:r>
              <a:rPr lang="ru-RU" sz="1867" b="1" dirty="0">
                <a:latin typeface="Times New Roman" panose="02020603050405020304" pitchFamily="18" charset="0"/>
                <a:cs typeface="Times New Roman" panose="02020603050405020304" pitchFamily="18" charset="0"/>
              </a:rPr>
              <a:t>Эксперты и экспертные организации</a:t>
            </a:r>
            <a:endParaRPr lang="ru-RU" sz="1867"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3619483" y="1"/>
            <a:ext cx="8572517" cy="6186309"/>
          </a:xfrm>
          <a:prstGeom prst="rect">
            <a:avLst/>
          </a:prstGeom>
          <a:noFill/>
        </p:spPr>
        <p:txBody>
          <a:bodyPr wrap="square" rtlCol="0">
            <a:spAutoFit/>
          </a:bodyPr>
          <a:lstStyle/>
          <a:p>
            <a:pPr algn="just"/>
            <a:r>
              <a:rPr lang="ru-RU" b="1" u="sng" dirty="0">
                <a:latin typeface="Times New Roman" pitchFamily="18" charset="0"/>
                <a:cs typeface="Times New Roman" pitchFamily="18" charset="0"/>
              </a:rPr>
              <a:t>Экспертами не могут быть: </a:t>
            </a:r>
          </a:p>
          <a:p>
            <a:pPr algn="just"/>
            <a:r>
              <a:rPr lang="ru-RU" dirty="0">
                <a:latin typeface="Times New Roman" pitchFamily="18" charset="0"/>
                <a:cs typeface="Times New Roman" pitchFamily="18" charset="0"/>
              </a:rPr>
              <a:t>1) физические лица:</a:t>
            </a:r>
          </a:p>
          <a:p>
            <a:pPr algn="just"/>
            <a:r>
              <a:rPr lang="ru-RU" dirty="0">
                <a:latin typeface="Times New Roman" pitchFamily="18" charset="0"/>
                <a:cs typeface="Times New Roman" pitchFamily="18" charset="0"/>
              </a:rPr>
              <a:t>а) являющиеся либо в течение менее чем двух лет, предшествующих дате проведения экспертизы, являвшиеся должностными лицами или работниками заказчика, осуществляющего проведение экспертизы, либо поставщика (подрядчика, исполнителя);</a:t>
            </a:r>
          </a:p>
          <a:p>
            <a:pPr algn="just"/>
            <a:r>
              <a:rPr lang="ru-RU" dirty="0">
                <a:latin typeface="Times New Roman" pitchFamily="18" charset="0"/>
                <a:cs typeface="Times New Roman" pitchFamily="18" charset="0"/>
              </a:rPr>
              <a:t>б) имеющие имущественные интересы в заключении контракта, в отношении которого проводится экспертиза;</a:t>
            </a:r>
          </a:p>
          <a:p>
            <a:pPr algn="just"/>
            <a:r>
              <a:rPr lang="ru-RU" dirty="0">
                <a:latin typeface="Times New Roman" pitchFamily="18" charset="0"/>
                <a:cs typeface="Times New Roman" pitchFamily="18" charset="0"/>
              </a:rPr>
              <a:t>в) являющиеся близкими родственниками (</a:t>
            </a:r>
            <a:r>
              <a:rPr lang="ru-RU" dirty="0" err="1">
                <a:latin typeface="Times New Roman" pitchFamily="18" charset="0"/>
                <a:cs typeface="Times New Roman" pitchFamily="18" charset="0"/>
              </a:rPr>
              <a:t>родственниками</a:t>
            </a:r>
            <a:r>
              <a:rPr lang="ru-RU" dirty="0">
                <a:latin typeface="Times New Roman" pitchFamily="18" charset="0"/>
                <a:cs typeface="Times New Roman" pitchFamily="18" charset="0"/>
              </a:rPr>
              <a:t> по прямой восходящей и нисходящей линии (родителями и детьми, дедушкой, бабушкой и внуками), полнородными и </a:t>
            </a:r>
            <a:r>
              <a:rPr lang="ru-RU" dirty="0" err="1">
                <a:latin typeface="Times New Roman" pitchFamily="18" charset="0"/>
                <a:cs typeface="Times New Roman" pitchFamily="18" charset="0"/>
              </a:rPr>
              <a:t>неполнородными</a:t>
            </a:r>
            <a:r>
              <a:rPr lang="ru-RU" dirty="0">
                <a:latin typeface="Times New Roman" pitchFamily="18" charset="0"/>
                <a:cs typeface="Times New Roman" pitchFamily="18" charset="0"/>
              </a:rPr>
              <a:t> (имеющими общих отца или мать) братьями и сестрами), усыновителями или усыновленными с руководителем заказчика, членами комиссии по осуществлению закупок, руководителем контрактной службы, контрактным управляющим, должностными лицами или работниками поставщика (подрядчика, исполнителя) либо состоящие с ними в браке;</a:t>
            </a:r>
          </a:p>
          <a:p>
            <a:pPr algn="just"/>
            <a:r>
              <a:rPr lang="ru-RU" dirty="0">
                <a:latin typeface="Times New Roman" pitchFamily="18" charset="0"/>
                <a:cs typeface="Times New Roman" pitchFamily="18" charset="0"/>
              </a:rPr>
              <a:t>2) юридические лица, в которых заказчик или поставщик (подрядчик, исполнитель) имеет право распоряжаться более чем двадцатью процентами общего количества голосов, приходящихся на голосующие акции, либо более чем двадцатью процентами вкладов, долей, составляющих уставный или складочный капитал юридических лиц;</a:t>
            </a:r>
          </a:p>
          <a:p>
            <a:pPr algn="just"/>
            <a:r>
              <a:rPr lang="ru-RU" dirty="0">
                <a:latin typeface="Times New Roman" pitchFamily="18" charset="0"/>
                <a:cs typeface="Times New Roman" pitchFamily="18" charset="0"/>
              </a:rPr>
              <a:t>3) физические лица или юридические лица в случае, если заказчик или поставщик (подрядчик, исполнитель) прямо и (или) косвенно (через третье лицо) может оказывать влияние на результат проводимой такими лицом или лицами экспертизы.</a:t>
            </a:r>
          </a:p>
        </p:txBody>
      </p:sp>
      <p:pic>
        <p:nvPicPr>
          <p:cNvPr id="60418" name="Picture 2" descr="Судебная психиатрическая экспертиза"/>
          <p:cNvPicPr>
            <a:picLocks noChangeAspect="1" noChangeArrowheads="1"/>
          </p:cNvPicPr>
          <p:nvPr/>
        </p:nvPicPr>
        <p:blipFill>
          <a:blip r:embed="rId3"/>
          <a:srcRect/>
          <a:stretch>
            <a:fillRect/>
          </a:stretch>
        </p:blipFill>
        <p:spPr bwMode="auto">
          <a:xfrm>
            <a:off x="190459" y="1619237"/>
            <a:ext cx="3429024" cy="4572032"/>
          </a:xfrm>
          <a:prstGeom prst="rect">
            <a:avLst/>
          </a:prstGeom>
          <a:noFill/>
        </p:spPr>
      </p:pic>
    </p:spTree>
    <p:extLst>
      <p:ext uri="{BB962C8B-B14F-4D97-AF65-F5344CB8AC3E}">
        <p14:creationId xmlns:p14="http://schemas.microsoft.com/office/powerpoint/2010/main" val="677755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90459" y="476229"/>
            <a:ext cx="3849696" cy="748795"/>
          </a:xfrm>
          <a:prstGeom prst="rect">
            <a:avLst/>
          </a:prstGeom>
        </p:spPr>
        <p:txBody>
          <a:bodyPr wrap="square">
            <a:spAutoFit/>
          </a:bodyPr>
          <a:lstStyle/>
          <a:p>
            <a:pPr algn="ctr"/>
            <a:r>
              <a:rPr lang="ru-RU" sz="2133" b="1" dirty="0">
                <a:latin typeface="Times New Roman" panose="02020603050405020304" pitchFamily="18" charset="0"/>
                <a:cs typeface="Times New Roman" panose="02020603050405020304" pitchFamily="18" charset="0"/>
              </a:rPr>
              <a:t>Эксперты и экспертные организации</a:t>
            </a:r>
            <a:endParaRPr lang="ru-RU" sz="2133"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4095736" y="571480"/>
            <a:ext cx="7905805" cy="5344027"/>
          </a:xfrm>
          <a:prstGeom prst="rect">
            <a:avLst/>
          </a:prstGeom>
          <a:noFill/>
        </p:spPr>
        <p:txBody>
          <a:bodyPr wrap="square" rtlCol="0">
            <a:spAutoFit/>
          </a:bodyPr>
          <a:lstStyle/>
          <a:p>
            <a:pPr algn="just">
              <a:buFont typeface="Wingdings" pitchFamily="2" charset="2"/>
              <a:buChar char="ü"/>
            </a:pPr>
            <a:r>
              <a:rPr lang="ru-RU" sz="2133" dirty="0">
                <a:latin typeface="Times New Roman" pitchFamily="18" charset="0"/>
                <a:cs typeface="Times New Roman" pitchFamily="18" charset="0"/>
              </a:rPr>
              <a:t>Эксперт, экспертная организация обязаны уведомить в письменной форме заказчика и поставщика (подрядчика, исполнителя) о допустимости своего участия в проведении экспертизы (в том числе об отсутствии оснований для </a:t>
            </a:r>
            <a:r>
              <a:rPr lang="ru-RU" sz="2133" dirty="0" err="1">
                <a:latin typeface="Times New Roman" pitchFamily="18" charset="0"/>
                <a:cs typeface="Times New Roman" pitchFamily="18" charset="0"/>
              </a:rPr>
              <a:t>недопуска</a:t>
            </a:r>
            <a:r>
              <a:rPr lang="ru-RU" sz="2133" dirty="0">
                <a:latin typeface="Times New Roman" pitchFamily="18" charset="0"/>
                <a:cs typeface="Times New Roman" pitchFamily="18" charset="0"/>
              </a:rPr>
              <a:t> к проведению экспертизы в соответствии с частью 2 статьи 41 ФЗ № 44).</a:t>
            </a:r>
          </a:p>
          <a:p>
            <a:pPr algn="just">
              <a:buFont typeface="Wingdings" pitchFamily="2" charset="2"/>
              <a:buChar char="ü"/>
            </a:pPr>
            <a:r>
              <a:rPr lang="ru-RU" sz="2133" dirty="0">
                <a:latin typeface="Times New Roman" pitchFamily="18" charset="0"/>
                <a:cs typeface="Times New Roman" pitchFamily="18" charset="0"/>
              </a:rPr>
              <a:t>В случае выявления в составе экспертов, экспертных организаций лиц, указанных в части 2 статьи 41 ФЗ № 44, заказчик должен принять незамедлительные меры, направленные на привлечение для проведения экспертизы иного эксперта, иной экспертной организации.</a:t>
            </a:r>
          </a:p>
          <a:p>
            <a:pPr algn="just">
              <a:buFont typeface="Wingdings" pitchFamily="2" charset="2"/>
              <a:buChar char="ü"/>
            </a:pPr>
            <a:r>
              <a:rPr lang="ru-RU" sz="2133" dirty="0">
                <a:latin typeface="Times New Roman" pitchFamily="18" charset="0"/>
                <a:cs typeface="Times New Roman" pitchFamily="18" charset="0"/>
              </a:rPr>
              <a:t>Для проведения экспертизы в случаях, предусмотренных настоящим Федеральным законом, эксперты, экспертные организации имеют право запрашивать у заказчика, поставщика (подрядчика, исполнителя) дополнительные материалы, относящиеся к предмету экспертизы.</a:t>
            </a:r>
          </a:p>
        </p:txBody>
      </p:sp>
      <p:pic>
        <p:nvPicPr>
          <p:cNvPr id="64514" name="Picture 2" descr="Повторная экспертиза: когда и как ее можно добиться - новости Право.ру"/>
          <p:cNvPicPr>
            <a:picLocks noChangeAspect="1" noChangeArrowheads="1"/>
          </p:cNvPicPr>
          <p:nvPr/>
        </p:nvPicPr>
        <p:blipFill>
          <a:blip r:embed="rId3"/>
          <a:srcRect/>
          <a:stretch>
            <a:fillRect/>
          </a:stretch>
        </p:blipFill>
        <p:spPr bwMode="auto">
          <a:xfrm>
            <a:off x="190458" y="1619237"/>
            <a:ext cx="3768151" cy="4572032"/>
          </a:xfrm>
          <a:prstGeom prst="rect">
            <a:avLst/>
          </a:prstGeom>
          <a:noFill/>
        </p:spPr>
      </p:pic>
    </p:spTree>
    <p:extLst>
      <p:ext uri="{BB962C8B-B14F-4D97-AF65-F5344CB8AC3E}">
        <p14:creationId xmlns:p14="http://schemas.microsoft.com/office/powerpoint/2010/main" val="39947699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789" y="1604797"/>
            <a:ext cx="3807820"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200" dirty="0">
              <a:solidFill>
                <a:srgbClr val="067082"/>
              </a:solidFill>
            </a:endParaRPr>
          </a:p>
        </p:txBody>
      </p:sp>
      <p:sp>
        <p:nvSpPr>
          <p:cNvPr id="5" name="Прямоугольник 4"/>
          <p:cNvSpPr/>
          <p:nvPr/>
        </p:nvSpPr>
        <p:spPr>
          <a:xfrm>
            <a:off x="190459" y="476229"/>
            <a:ext cx="3849696" cy="748795"/>
          </a:xfrm>
          <a:prstGeom prst="rect">
            <a:avLst/>
          </a:prstGeom>
        </p:spPr>
        <p:txBody>
          <a:bodyPr wrap="square">
            <a:spAutoFit/>
          </a:bodyPr>
          <a:lstStyle/>
          <a:p>
            <a:pPr algn="ctr"/>
            <a:r>
              <a:rPr lang="ru-RU" sz="2133" b="1" dirty="0">
                <a:latin typeface="Times New Roman" panose="02020603050405020304" pitchFamily="18" charset="0"/>
                <a:cs typeface="Times New Roman" panose="02020603050405020304" pitchFamily="18" charset="0"/>
              </a:rPr>
              <a:t>Эксперты и экспертные организации</a:t>
            </a:r>
            <a:endParaRPr lang="ru-RU" sz="2133"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79776" y="356659"/>
            <a:ext cx="8160907" cy="666977"/>
          </a:xfrm>
          <a:prstGeom prst="rect">
            <a:avLst/>
          </a:prstGeom>
          <a:noFill/>
        </p:spPr>
        <p:txBody>
          <a:bodyPr wrap="square" rtlCol="0">
            <a:spAutoFit/>
          </a:bodyPr>
          <a:lstStyle/>
          <a:p>
            <a:pPr algn="just"/>
            <a:endParaRPr lang="ru-RU" sz="1867" dirty="0">
              <a:latin typeface="Times New Roman" panose="02020603050405020304" pitchFamily="18" charset="0"/>
              <a:cs typeface="Times New Roman" panose="02020603050405020304" pitchFamily="18" charset="0"/>
            </a:endParaRPr>
          </a:p>
          <a:p>
            <a:pPr algn="just"/>
            <a:r>
              <a:rPr lang="ru-RU" sz="1867" dirty="0">
                <a:solidFill>
                  <a:srgbClr val="067082"/>
                </a:solidFill>
                <a:latin typeface="Times New Roman" panose="02020603050405020304" pitchFamily="18" charset="0"/>
                <a:cs typeface="Times New Roman" panose="02020603050405020304" pitchFamily="18" charset="0"/>
              </a:rPr>
              <a:t>  </a:t>
            </a:r>
            <a:endParaRPr lang="ru-RU" sz="1867" dirty="0">
              <a:solidFill>
                <a:srgbClr val="067082"/>
              </a:solidFill>
              <a:latin typeface="Times New Roman" panose="02020603050405020304" pitchFamily="18" charset="0"/>
              <a:cs typeface="Times New Roman" panose="02020603050405020304" pitchFamily="18" charset="0"/>
            </a:endParaRPr>
          </a:p>
        </p:txBody>
      </p:sp>
      <p:sp>
        <p:nvSpPr>
          <p:cNvPr id="2050" name="AutoShape 2"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2" name="AutoShape 4"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2054" name="AutoShape 6" descr="Комиссия по осуществлению закупок » Администрация МО &quot;Судогодский район&quot;"/>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ru-RU" sz="2400"/>
          </a:p>
        </p:txBody>
      </p:sp>
      <p:sp>
        <p:nvSpPr>
          <p:cNvPr id="13" name="TextBox 12"/>
          <p:cNvSpPr txBox="1"/>
          <p:nvPr/>
        </p:nvSpPr>
        <p:spPr>
          <a:xfrm>
            <a:off x="4095736" y="1"/>
            <a:ext cx="8096264" cy="6247864"/>
          </a:xfrm>
          <a:prstGeom prst="rect">
            <a:avLst/>
          </a:prstGeom>
          <a:noFill/>
        </p:spPr>
        <p:txBody>
          <a:bodyPr wrap="square" rtlCol="0">
            <a:spAutoFit/>
          </a:bodyPr>
          <a:lstStyle/>
          <a:p>
            <a:pPr algn="just">
              <a:buFont typeface="Wingdings" pitchFamily="2" charset="2"/>
              <a:buChar char="ü"/>
            </a:pPr>
            <a:r>
              <a:rPr lang="ru-RU" sz="2000" dirty="0">
                <a:latin typeface="Times New Roman" pitchFamily="18" charset="0"/>
                <a:cs typeface="Times New Roman" pitchFamily="18" charset="0"/>
              </a:rPr>
              <a:t>Результаты экспертизы, проводимой экспертом или экспертной организацией в случаях, предусмотренных ФЗ № 44, оформляются в виде заключения, которое подписывается экспертом или уполномоченным представителем экспертной организации и должно быть объективным, обоснованным и соответствовать законодательству Российской Федерации. За предоставление недостоверных результатов экспертизы, экспертного заключения или заведомо ложного экспертного заключения, за невыполнение экспертом, экспертной организацией требования части 3 статьи 41 ФЗ № 44 эксперт, экспертная организация, уполномоченный представитель экспертной организации, должностные лица экспертной организации несут ответственность в соответствии с законодательством Российской Федерации.</a:t>
            </a:r>
          </a:p>
          <a:p>
            <a:pPr algn="just">
              <a:buFont typeface="Wingdings" pitchFamily="2" charset="2"/>
              <a:buChar char="ü"/>
            </a:pPr>
            <a:r>
              <a:rPr lang="ru-RU" sz="2000" dirty="0">
                <a:latin typeface="Times New Roman" pitchFamily="18" charset="0"/>
                <a:cs typeface="Times New Roman" pitchFamily="18" charset="0"/>
              </a:rPr>
              <a:t>В случае, если для проведения экспертизы необходимы осуществление исследований, испытаний, выполнение работ, оказание услуг и в отношении лиц, их осуществляющих, в соответствии с законодательством Российской Федерации установлены обязательные требования (обязательная аккредитация, лицензирование, членство в саморегулируемых организациях), отбор экспертов, экспертных организаций для проведения такой экспертизы должен осуществляться из числа лиц, соответствующих указанным требованиям.</a:t>
            </a:r>
          </a:p>
        </p:txBody>
      </p:sp>
      <p:pic>
        <p:nvPicPr>
          <p:cNvPr id="66562" name="Picture 2" descr="Товароведческая и потребительская экспертиза"/>
          <p:cNvPicPr>
            <a:picLocks noChangeAspect="1" noChangeArrowheads="1"/>
          </p:cNvPicPr>
          <p:nvPr/>
        </p:nvPicPr>
        <p:blipFill>
          <a:blip r:embed="rId3"/>
          <a:srcRect/>
          <a:stretch>
            <a:fillRect/>
          </a:stretch>
        </p:blipFill>
        <p:spPr bwMode="auto">
          <a:xfrm>
            <a:off x="190459" y="1619237"/>
            <a:ext cx="3714776" cy="4572032"/>
          </a:xfrm>
          <a:prstGeom prst="rect">
            <a:avLst/>
          </a:prstGeom>
          <a:noFill/>
        </p:spPr>
      </p:pic>
    </p:spTree>
    <p:extLst>
      <p:ext uri="{BB962C8B-B14F-4D97-AF65-F5344CB8AC3E}">
        <p14:creationId xmlns:p14="http://schemas.microsoft.com/office/powerpoint/2010/main" val="2243404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7781365" cy="950259"/>
          </a:xfrm>
        </p:spPr>
        <p:txBody>
          <a:bodyPr>
            <a:normAutofit fontScale="90000"/>
          </a:bodyPr>
          <a:lstStyle/>
          <a:p>
            <a:pPr algn="ctr"/>
            <a:r>
              <a:rPr lang="ru-RU" sz="2900" b="1" dirty="0" smtClean="0">
                <a:latin typeface="Times New Roman" panose="02020603050405020304" pitchFamily="18" charset="0"/>
                <a:cs typeface="Times New Roman" panose="02020603050405020304" pitchFamily="18" charset="0"/>
              </a:rPr>
              <a:t>Преимущества участия                                                              (статьи 28, 29, 30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1304459"/>
            <a:ext cx="11864790" cy="5284600"/>
          </a:xfrm>
        </p:spPr>
        <p:txBody>
          <a:bodyPr>
            <a:normAutofit/>
          </a:bodyPr>
          <a:lstStyle/>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9647" y="778857"/>
            <a:ext cx="11958917" cy="5940088"/>
          </a:xfrm>
          <a:prstGeom prst="rect">
            <a:avLst/>
          </a:prstGeom>
          <a:noFill/>
        </p:spPr>
        <p:txBody>
          <a:bodyPr wrap="square" rtlCol="0">
            <a:spAutoFit/>
          </a:bodyPr>
          <a:lstStyle/>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Статьи 28 и 29 Закона, устанавливающие порядок предоставления преимуществ предприятиям </a:t>
            </a:r>
            <a:r>
              <a:rPr lang="ru-RU" sz="2000" dirty="0" smtClean="0">
                <a:latin typeface="Times New Roman" panose="02020603050405020304" pitchFamily="18" charset="0"/>
                <a:cs typeface="Times New Roman" panose="02020603050405020304" pitchFamily="18" charset="0"/>
              </a:rPr>
              <a:t>и учреждениям </a:t>
            </a:r>
            <a:r>
              <a:rPr lang="ru-RU" sz="2000" dirty="0">
                <a:latin typeface="Times New Roman" panose="02020603050405020304" pitchFamily="18" charset="0"/>
                <a:cs typeface="Times New Roman" panose="02020603050405020304" pitchFamily="18" charset="0"/>
              </a:rPr>
              <a:t>УИС (организациям инвалидов), изложены в новой редакции, в соответствии </a:t>
            </a:r>
            <a:r>
              <a:rPr lang="ru-RU" sz="2000" dirty="0" smtClean="0">
                <a:latin typeface="Times New Roman" panose="02020603050405020304" pitchFamily="18" charset="0"/>
                <a:cs typeface="Times New Roman" panose="02020603050405020304" pitchFamily="18" charset="0"/>
              </a:rPr>
              <a:t>с которой </a:t>
            </a:r>
            <a:r>
              <a:rPr lang="ru-RU" sz="2000" dirty="0">
                <a:latin typeface="Times New Roman" panose="02020603050405020304" pitchFamily="18" charset="0"/>
                <a:cs typeface="Times New Roman" panose="02020603050405020304" pitchFamily="18" charset="0"/>
              </a:rPr>
              <a:t>исключаются подзаконные акты, устанавливающие порядки </a:t>
            </a:r>
            <a:r>
              <a:rPr lang="ru-RU" sz="2000" dirty="0" smtClean="0">
                <a:latin typeface="Times New Roman" panose="02020603050405020304" pitchFamily="18" charset="0"/>
                <a:cs typeface="Times New Roman" panose="02020603050405020304" pitchFamily="18" charset="0"/>
              </a:rPr>
              <a:t>предоставления преимуществ </a:t>
            </a:r>
            <a:r>
              <a:rPr lang="ru-RU" sz="2000" dirty="0">
                <a:latin typeface="Times New Roman" panose="02020603050405020304" pitchFamily="18" charset="0"/>
                <a:cs typeface="Times New Roman" panose="02020603050405020304" pitchFamily="18" charset="0"/>
              </a:rPr>
              <a:t>указанным лицам</a:t>
            </a:r>
            <a:r>
              <a:rPr lang="ru-RU" sz="20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2000" dirty="0" smtClean="0">
                <a:latin typeface="Times New Roman" panose="02020603050405020304" pitchFamily="18" charset="0"/>
                <a:cs typeface="Times New Roman" panose="02020603050405020304" pitchFamily="18" charset="0"/>
              </a:rPr>
              <a:t>С </a:t>
            </a:r>
            <a:r>
              <a:rPr lang="ru-RU" sz="2000" dirty="0">
                <a:latin typeface="Times New Roman" panose="02020603050405020304" pitchFamily="18" charset="0"/>
                <a:cs typeface="Times New Roman" panose="02020603050405020304" pitchFamily="18" charset="0"/>
              </a:rPr>
              <a:t>01.01.2022 признаны утратившими силу </a:t>
            </a:r>
            <a:r>
              <a:rPr lang="ru-RU" sz="2000" dirty="0" smtClean="0">
                <a:latin typeface="Times New Roman" panose="02020603050405020304" pitchFamily="18" charset="0"/>
                <a:cs typeface="Times New Roman" panose="02020603050405020304" pitchFamily="18" charset="0"/>
              </a:rPr>
              <a:t>Постановления Правительства РФ № </a:t>
            </a:r>
            <a:r>
              <a:rPr lang="ru-RU" sz="2000" dirty="0">
                <a:latin typeface="Times New Roman" panose="02020603050405020304" pitchFamily="18" charset="0"/>
                <a:cs typeface="Times New Roman" panose="02020603050405020304" pitchFamily="18" charset="0"/>
              </a:rPr>
              <a:t>от 15.04.2014 № 341, </a:t>
            </a:r>
            <a:r>
              <a:rPr lang="ru-RU" sz="2000" dirty="0" smtClean="0">
                <a:latin typeface="Times New Roman" panose="02020603050405020304" pitchFamily="18" charset="0"/>
                <a:cs typeface="Times New Roman" panose="02020603050405020304" pitchFamily="18" charset="0"/>
              </a:rPr>
              <a:t>от 14.07.2014 № 649.</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Преимущества для победителя конкурентной закупки, являющегося учреждением </a:t>
            </a:r>
            <a:r>
              <a:rPr lang="ru-RU" sz="2000" dirty="0" smtClean="0">
                <a:latin typeface="Times New Roman" panose="02020603050405020304" pitchFamily="18" charset="0"/>
                <a:cs typeface="Times New Roman" panose="02020603050405020304" pitchFamily="18" charset="0"/>
              </a:rPr>
              <a:t>или предприятием </a:t>
            </a:r>
            <a:r>
              <a:rPr lang="ru-RU" sz="2000" dirty="0">
                <a:latin typeface="Times New Roman" panose="02020603050405020304" pitchFamily="18" charset="0"/>
                <a:cs typeface="Times New Roman" panose="02020603050405020304" pitchFamily="18" charset="0"/>
              </a:rPr>
              <a:t>УИС (организацией инвалидов), определены в размере 15 % (ранее </a:t>
            </a:r>
            <a:r>
              <a:rPr lang="ru-RU" sz="2000" dirty="0" smtClean="0">
                <a:latin typeface="Times New Roman" panose="02020603050405020304" pitchFamily="18" charset="0"/>
                <a:cs typeface="Times New Roman" panose="02020603050405020304" pitchFamily="18" charset="0"/>
              </a:rPr>
              <a:t>норма указывала </a:t>
            </a:r>
            <a:r>
              <a:rPr lang="ru-RU" sz="2000" dirty="0">
                <a:latin typeface="Times New Roman" panose="02020603050405020304" pitchFamily="18" charset="0"/>
                <a:cs typeface="Times New Roman" panose="02020603050405020304" pitchFamily="18" charset="0"/>
              </a:rPr>
              <a:t>на преимущества «до 15 %»): цена контракта увеличивается на 15 % от </a:t>
            </a:r>
            <a:r>
              <a:rPr lang="ru-RU" sz="2000" dirty="0" smtClean="0">
                <a:latin typeface="Times New Roman" panose="02020603050405020304" pitchFamily="18" charset="0"/>
                <a:cs typeface="Times New Roman" panose="02020603050405020304" pitchFamily="18" charset="0"/>
              </a:rPr>
              <a:t>предложенной участником </a:t>
            </a:r>
            <a:r>
              <a:rPr lang="ru-RU" sz="2000" dirty="0">
                <a:latin typeface="Times New Roman" panose="02020603050405020304" pitchFamily="18" charset="0"/>
                <a:cs typeface="Times New Roman" panose="02020603050405020304" pitchFamily="18" charset="0"/>
              </a:rPr>
              <a:t>закупки цены контракта, но не более </a:t>
            </a:r>
            <a:r>
              <a:rPr lang="ru-RU" sz="2000" dirty="0" smtClean="0">
                <a:latin typeface="Times New Roman" panose="02020603050405020304" pitchFamily="18" charset="0"/>
                <a:cs typeface="Times New Roman" panose="02020603050405020304" pitchFamily="18" charset="0"/>
              </a:rPr>
              <a:t>НМЦК.</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Новые перечни ТРУ, в отношении которых устанавливаются преимущества, </a:t>
            </a:r>
            <a:r>
              <a:rPr lang="ru-RU" sz="2000" dirty="0" smtClean="0">
                <a:latin typeface="Times New Roman" panose="02020603050405020304" pitchFamily="18" charset="0"/>
                <a:cs typeface="Times New Roman" panose="02020603050405020304" pitchFamily="18" charset="0"/>
              </a:rPr>
              <a:t>утверждены Распоряжением Правительства РФ </a:t>
            </a:r>
            <a:r>
              <a:rPr lang="ru-RU" sz="2000" dirty="0">
                <a:latin typeface="Times New Roman" panose="02020603050405020304" pitchFamily="18" charset="0"/>
                <a:cs typeface="Times New Roman" panose="02020603050405020304" pitchFamily="18" charset="0"/>
              </a:rPr>
              <a:t>от 08.12.2021 № 3500-р (два перечня):</a:t>
            </a:r>
          </a:p>
          <a:p>
            <a:pPr algn="just"/>
            <a:r>
              <a:rPr lang="ru-RU" sz="2000" dirty="0">
                <a:latin typeface="Times New Roman" panose="02020603050405020304" pitchFamily="18" charset="0"/>
                <a:cs typeface="Times New Roman" panose="02020603050405020304" pitchFamily="18" charset="0"/>
              </a:rPr>
              <a:t>1) перечень для предприятий и учреждений УИС – расширен с 27 до 105 позиций (в </a:t>
            </a:r>
            <a:r>
              <a:rPr lang="ru-RU" sz="2000" dirty="0" smtClean="0">
                <a:latin typeface="Times New Roman" panose="02020603050405020304" pitchFamily="18" charset="0"/>
                <a:cs typeface="Times New Roman" panose="02020603050405020304" pitchFamily="18" charset="0"/>
              </a:rPr>
              <a:t>него дополнительно </a:t>
            </a:r>
            <a:r>
              <a:rPr lang="ru-RU" sz="2000" dirty="0">
                <a:latin typeface="Times New Roman" panose="02020603050405020304" pitchFamily="18" charset="0"/>
                <a:cs typeface="Times New Roman" panose="02020603050405020304" pitchFamily="18" charset="0"/>
              </a:rPr>
              <a:t>включены различные виды с/х продукции, продукты питания, древесина </a:t>
            </a:r>
            <a:r>
              <a:rPr lang="ru-RU" sz="2000" dirty="0" smtClean="0">
                <a:latin typeface="Times New Roman" panose="02020603050405020304" pitchFamily="18" charset="0"/>
                <a:cs typeface="Times New Roman" panose="02020603050405020304" pitchFamily="18" charset="0"/>
              </a:rPr>
              <a:t>и различные </a:t>
            </a:r>
            <a:r>
              <a:rPr lang="ru-RU" sz="2000" dirty="0">
                <a:latin typeface="Times New Roman" panose="02020603050405020304" pitchFamily="18" charset="0"/>
                <a:cs typeface="Times New Roman" panose="02020603050405020304" pitchFamily="18" charset="0"/>
              </a:rPr>
              <a:t>деревянные изделия, металлические изделия, крепежные изделия, </a:t>
            </a:r>
            <a:r>
              <a:rPr lang="ru-RU" sz="2000" dirty="0" smtClean="0">
                <a:latin typeface="Times New Roman" panose="02020603050405020304" pitchFamily="18" charset="0"/>
                <a:cs typeface="Times New Roman" panose="02020603050405020304" pitchFamily="18" charset="0"/>
              </a:rPr>
              <a:t>светильники, вентиляторы</a:t>
            </a:r>
            <a:r>
              <a:rPr lang="ru-RU" sz="2000" dirty="0">
                <a:latin typeface="Times New Roman" panose="02020603050405020304" pitchFamily="18" charset="0"/>
                <a:cs typeface="Times New Roman" panose="02020603050405020304" pitchFamily="18" charset="0"/>
              </a:rPr>
              <a:t>, машины стиральные и прочее);</a:t>
            </a:r>
          </a:p>
          <a:p>
            <a:pPr algn="just"/>
            <a:r>
              <a:rPr lang="ru-RU" sz="2000" dirty="0">
                <a:latin typeface="Times New Roman" panose="02020603050405020304" pitchFamily="18" charset="0"/>
                <a:cs typeface="Times New Roman" panose="02020603050405020304" pitchFamily="18" charset="0"/>
              </a:rPr>
              <a:t>2) перечень для организаций инвалидов (почти полностью соответствует старому перечню</a:t>
            </a:r>
            <a:r>
              <a:rPr lang="ru-RU" sz="20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Установлен запрет на объединение в одну закупку ТРУ, включенных и не включенных </a:t>
            </a:r>
            <a:r>
              <a:rPr lang="ru-RU" sz="2000" dirty="0" smtClean="0">
                <a:latin typeface="Times New Roman" panose="02020603050405020304" pitchFamily="18" charset="0"/>
                <a:cs typeface="Times New Roman" panose="02020603050405020304" pitchFamily="18" charset="0"/>
              </a:rPr>
              <a:t>в соответствующий перечень.</a:t>
            </a:r>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4270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7781365" cy="950259"/>
          </a:xfrm>
        </p:spPr>
        <p:txBody>
          <a:bodyPr>
            <a:normAutofit fontScale="90000"/>
          </a:bodyPr>
          <a:lstStyle/>
          <a:p>
            <a:pPr algn="ctr"/>
            <a:r>
              <a:rPr lang="ru-RU" sz="2900" b="1" dirty="0" smtClean="0">
                <a:latin typeface="Times New Roman" panose="02020603050405020304" pitchFamily="18" charset="0"/>
                <a:cs typeface="Times New Roman" panose="02020603050405020304" pitchFamily="18" charset="0"/>
              </a:rPr>
              <a:t>Преимущества участия                                                              (статьи 28, 29, 30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1304459"/>
            <a:ext cx="11864790" cy="5284600"/>
          </a:xfrm>
        </p:spPr>
        <p:txBody>
          <a:bodyPr>
            <a:normAutofit/>
          </a:bodyPr>
          <a:lstStyle/>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3775" y="1075765"/>
            <a:ext cx="11864790" cy="5632311"/>
          </a:xfrm>
          <a:prstGeom prst="rect">
            <a:avLst/>
          </a:prstGeom>
          <a:noFill/>
        </p:spPr>
        <p:txBody>
          <a:bodyPr wrap="square" rtlCol="0">
            <a:spAutoFit/>
          </a:bodyPr>
          <a:lstStyle/>
          <a:p>
            <a:pPr marL="285750" indent="-285750" algn="just">
              <a:buFont typeface="Wingdings" panose="05000000000000000000" pitchFamily="2" charset="2"/>
              <a:buChar char="Ø"/>
            </a:pPr>
            <a:r>
              <a:rPr lang="ru-RU" dirty="0" smtClean="0">
                <a:latin typeface="Times New Roman" panose="02020603050405020304" pitchFamily="18" charset="0"/>
                <a:cs typeface="Times New Roman" panose="02020603050405020304" pitchFamily="18" charset="0"/>
              </a:rPr>
              <a:t>Указанные </a:t>
            </a:r>
            <a:r>
              <a:rPr lang="ru-RU" dirty="0">
                <a:latin typeface="Times New Roman" panose="02020603050405020304" pitchFamily="18" charset="0"/>
                <a:cs typeface="Times New Roman" panose="02020603050405020304" pitchFamily="18" charset="0"/>
              </a:rPr>
              <a:t>перечни содержат пересекающиеся позиции, в связи с чем необходимо </a:t>
            </a:r>
            <a:r>
              <a:rPr lang="ru-RU" dirty="0" smtClean="0">
                <a:latin typeface="Times New Roman" panose="02020603050405020304" pitchFamily="18" charset="0"/>
                <a:cs typeface="Times New Roman" panose="02020603050405020304" pitchFamily="18" charset="0"/>
              </a:rPr>
              <a:t>обращать внимание </a:t>
            </a:r>
            <a:r>
              <a:rPr lang="ru-RU" dirty="0">
                <a:latin typeface="Times New Roman" panose="02020603050405020304" pitchFamily="18" charset="0"/>
                <a:cs typeface="Times New Roman" panose="02020603050405020304" pitchFamily="18" charset="0"/>
              </a:rPr>
              <a:t>на одновременное установление преимуществ по </a:t>
            </a:r>
            <a:r>
              <a:rPr lang="ru-RU" dirty="0" smtClean="0">
                <a:latin typeface="Times New Roman" panose="02020603050405020304" pitchFamily="18" charset="0"/>
                <a:cs typeface="Times New Roman" panose="02020603050405020304" pitchFamily="18" charset="0"/>
              </a:rPr>
              <a:t>статьям 28, 29 Закона о контрактной системе  </a:t>
            </a:r>
            <a:r>
              <a:rPr lang="ru-RU" dirty="0">
                <a:latin typeface="Times New Roman" panose="02020603050405020304" pitchFamily="18" charset="0"/>
                <a:cs typeface="Times New Roman" panose="02020603050405020304" pitchFamily="18" charset="0"/>
              </a:rPr>
              <a:t>при </a:t>
            </a:r>
            <a:r>
              <a:rPr lang="ru-RU" dirty="0" smtClean="0">
                <a:latin typeface="Times New Roman" panose="02020603050405020304" pitchFamily="18" charset="0"/>
                <a:cs typeface="Times New Roman" panose="02020603050405020304" pitchFamily="18" charset="0"/>
              </a:rPr>
              <a:t>закупке таких </a:t>
            </a:r>
            <a:r>
              <a:rPr lang="ru-RU" dirty="0">
                <a:latin typeface="Times New Roman" panose="02020603050405020304" pitchFamily="18" charset="0"/>
                <a:cs typeface="Times New Roman" panose="02020603050405020304" pitchFamily="18" charset="0"/>
              </a:rPr>
              <a:t>ТРУ.</a:t>
            </a:r>
          </a:p>
          <a:p>
            <a:pPr algn="just"/>
            <a:r>
              <a:rPr lang="ru-RU" dirty="0">
                <a:latin typeface="Times New Roman" panose="02020603050405020304" pitchFamily="18" charset="0"/>
                <a:cs typeface="Times New Roman" panose="02020603050405020304" pitchFamily="18" charset="0"/>
              </a:rPr>
              <a:t>Например, код ОКПД2 10.32.11 «сок томатный» включен в перечень по ст.28 Закона, в то </a:t>
            </a:r>
            <a:r>
              <a:rPr lang="ru-RU" dirty="0" smtClean="0">
                <a:latin typeface="Times New Roman" panose="02020603050405020304" pitchFamily="18" charset="0"/>
                <a:cs typeface="Times New Roman" panose="02020603050405020304" pitchFamily="18" charset="0"/>
              </a:rPr>
              <a:t>же время </a:t>
            </a:r>
            <a:r>
              <a:rPr lang="ru-RU" dirty="0">
                <a:latin typeface="Times New Roman" panose="02020603050405020304" pitchFamily="18" charset="0"/>
                <a:cs typeface="Times New Roman" panose="02020603050405020304" pitchFamily="18" charset="0"/>
              </a:rPr>
              <a:t>указанный код содержится в коде ОКПД2 10.32.1 «соки из фруктов и овощей», </a:t>
            </a:r>
            <a:r>
              <a:rPr lang="ru-RU" dirty="0" smtClean="0">
                <a:latin typeface="Times New Roman" panose="02020603050405020304" pitchFamily="18" charset="0"/>
                <a:cs typeface="Times New Roman" panose="02020603050405020304" pitchFamily="18" charset="0"/>
              </a:rPr>
              <a:t>который включен </a:t>
            </a:r>
            <a:r>
              <a:rPr lang="ru-RU" dirty="0">
                <a:latin typeface="Times New Roman" panose="02020603050405020304" pitchFamily="18" charset="0"/>
                <a:cs typeface="Times New Roman" panose="02020603050405020304" pitchFamily="18" charset="0"/>
              </a:rPr>
              <a:t>в перечень по ст.29 Закона, соответственно при закупке сока </a:t>
            </a:r>
            <a:r>
              <a:rPr lang="ru-RU" dirty="0" smtClean="0">
                <a:latin typeface="Times New Roman" panose="02020603050405020304" pitchFamily="18" charset="0"/>
                <a:cs typeface="Times New Roman" panose="02020603050405020304" pitchFamily="18" charset="0"/>
              </a:rPr>
              <a:t>томатного устанавливаются </a:t>
            </a:r>
            <a:r>
              <a:rPr lang="ru-RU" dirty="0">
                <a:latin typeface="Times New Roman" panose="02020603050405020304" pitchFamily="18" charset="0"/>
                <a:cs typeface="Times New Roman" panose="02020603050405020304" pitchFamily="18" charset="0"/>
              </a:rPr>
              <a:t>оба </a:t>
            </a:r>
            <a:r>
              <a:rPr lang="ru-RU" dirty="0" smtClean="0">
                <a:latin typeface="Times New Roman" panose="02020603050405020304" pitchFamily="18" charset="0"/>
                <a:cs typeface="Times New Roman" panose="02020603050405020304" pitchFamily="18" charset="0"/>
              </a:rPr>
              <a:t>преимущества.</a:t>
            </a:r>
          </a:p>
          <a:p>
            <a:pPr algn="just"/>
            <a:r>
              <a:rPr lang="ru-RU" dirty="0">
                <a:latin typeface="Times New Roman" panose="02020603050405020304" pitchFamily="18" charset="0"/>
                <a:cs typeface="Times New Roman" panose="02020603050405020304" pitchFamily="18" charset="0"/>
              </a:rPr>
              <a:t>1) в извещении указывается информация о предоставлении преимуществ (</a:t>
            </a:r>
            <a:r>
              <a:rPr lang="ru-RU" dirty="0" smtClean="0">
                <a:latin typeface="Times New Roman" panose="02020603050405020304" pitchFamily="18" charset="0"/>
                <a:cs typeface="Times New Roman" panose="02020603050405020304" pitchFamily="18" charset="0"/>
              </a:rPr>
              <a:t>пункт 13 части 1 статьи 42 Закона</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2) учреждения и предприятия УИС (организации инвалидов) предоставляют обеспечение </a:t>
            </a:r>
            <a:r>
              <a:rPr lang="ru-RU" dirty="0" smtClean="0">
                <a:latin typeface="Times New Roman" panose="02020603050405020304" pitchFamily="18" charset="0"/>
                <a:cs typeface="Times New Roman" panose="02020603050405020304" pitchFamily="18" charset="0"/>
              </a:rPr>
              <a:t>заявки в </a:t>
            </a:r>
            <a:r>
              <a:rPr lang="ru-RU" dirty="0">
                <a:latin typeface="Times New Roman" panose="02020603050405020304" pitchFamily="18" charset="0"/>
                <a:cs typeface="Times New Roman" panose="02020603050405020304" pitchFamily="18" charset="0"/>
              </a:rPr>
              <a:t>размере 0,5% НМЦК (если установлено требование обеспечения заявки) (</a:t>
            </a:r>
            <a:r>
              <a:rPr lang="ru-RU" dirty="0" smtClean="0">
                <a:latin typeface="Times New Roman" panose="02020603050405020304" pitchFamily="18" charset="0"/>
                <a:cs typeface="Times New Roman" panose="02020603050405020304" pitchFamily="18" charset="0"/>
              </a:rPr>
              <a:t>часть 3 статьи 44 </a:t>
            </a:r>
            <a:r>
              <a:rPr lang="ru-RU" dirty="0">
                <a:latin typeface="Times New Roman" panose="02020603050405020304" pitchFamily="18" charset="0"/>
                <a:cs typeface="Times New Roman" panose="02020603050405020304" pitchFamily="18" charset="0"/>
              </a:rPr>
              <a:t>Закона</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3) если участник закупки является учреждением или предприятием УИС (</a:t>
            </a:r>
            <a:r>
              <a:rPr lang="ru-RU" dirty="0" smtClean="0">
                <a:latin typeface="Times New Roman" panose="02020603050405020304" pitchFamily="18" charset="0"/>
                <a:cs typeface="Times New Roman" panose="02020603050405020304" pitchFamily="18" charset="0"/>
              </a:rPr>
              <a:t>организацией инвалидов</a:t>
            </a:r>
            <a:r>
              <a:rPr lang="ru-RU" dirty="0">
                <a:latin typeface="Times New Roman" panose="02020603050405020304" pitchFamily="18" charset="0"/>
                <a:cs typeface="Times New Roman" panose="02020603050405020304" pitchFamily="18" charset="0"/>
              </a:rPr>
              <a:t>) – заявка должна содержать декларацию о принадлежности участника закупки </a:t>
            </a:r>
            <a:r>
              <a:rPr lang="ru-RU" dirty="0" smtClean="0">
                <a:latin typeface="Times New Roman" panose="02020603050405020304" pitchFamily="18" charset="0"/>
                <a:cs typeface="Times New Roman" panose="02020603050405020304" pitchFamily="18" charset="0"/>
              </a:rPr>
              <a:t>к учреждению </a:t>
            </a:r>
            <a:r>
              <a:rPr lang="ru-RU" dirty="0">
                <a:latin typeface="Times New Roman" panose="02020603050405020304" pitchFamily="18" charset="0"/>
                <a:cs typeface="Times New Roman" panose="02020603050405020304" pitchFamily="18" charset="0"/>
              </a:rPr>
              <a:t>или предприятию УИС </a:t>
            </a:r>
            <a:r>
              <a:rPr lang="ru-RU" dirty="0" smtClean="0">
                <a:latin typeface="Times New Roman" panose="02020603050405020304" pitchFamily="18" charset="0"/>
                <a:cs typeface="Times New Roman" panose="02020603050405020304" pitchFamily="18" charset="0"/>
              </a:rPr>
              <a:t>(подпункт «и</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пункта 1 части 1 статьи 43 </a:t>
            </a:r>
            <a:r>
              <a:rPr lang="ru-RU" dirty="0">
                <a:latin typeface="Times New Roman" panose="02020603050405020304" pitchFamily="18" charset="0"/>
                <a:cs typeface="Times New Roman" panose="02020603050405020304" pitchFamily="18" charset="0"/>
              </a:rPr>
              <a:t>Закона) (декларацию о </a:t>
            </a:r>
            <a:r>
              <a:rPr lang="ru-RU" dirty="0" smtClean="0">
                <a:latin typeface="Times New Roman" panose="02020603050405020304" pitchFamily="18" charset="0"/>
                <a:cs typeface="Times New Roman" panose="02020603050405020304" pitchFamily="18" charset="0"/>
              </a:rPr>
              <a:t>принадлежности к </a:t>
            </a:r>
            <a:r>
              <a:rPr lang="ru-RU" dirty="0">
                <a:latin typeface="Times New Roman" panose="02020603050405020304" pitchFamily="18" charset="0"/>
                <a:cs typeface="Times New Roman" panose="02020603050405020304" pitchFamily="18" charset="0"/>
              </a:rPr>
              <a:t>организации инвалидов </a:t>
            </a:r>
            <a:r>
              <a:rPr lang="ru-RU" dirty="0" smtClean="0">
                <a:latin typeface="Times New Roman" panose="02020603050405020304" pitchFamily="18" charset="0"/>
                <a:cs typeface="Times New Roman" panose="02020603050405020304" pitchFamily="18" charset="0"/>
              </a:rPr>
              <a:t>(подпункт «к</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пункта 1 части 1 статьи 43 Закона).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Такая </a:t>
            </a:r>
            <a:r>
              <a:rPr lang="ru-RU" dirty="0">
                <a:latin typeface="Times New Roman" panose="02020603050405020304" pitchFamily="18" charset="0"/>
                <a:cs typeface="Times New Roman" panose="02020603050405020304" pitchFamily="18" charset="0"/>
              </a:rPr>
              <a:t>декларация не включается участником закупки в заявку, она </a:t>
            </a:r>
            <a:r>
              <a:rPr lang="ru-RU" dirty="0" smtClean="0">
                <a:latin typeface="Times New Roman" panose="02020603050405020304" pitchFamily="18" charset="0"/>
                <a:cs typeface="Times New Roman" panose="02020603050405020304" pitchFamily="18" charset="0"/>
              </a:rPr>
              <a:t>направляется заказчику </a:t>
            </a:r>
            <a:r>
              <a:rPr lang="ru-RU" dirty="0">
                <a:latin typeface="Times New Roman" panose="02020603050405020304" pitchFamily="18" charset="0"/>
                <a:cs typeface="Times New Roman" panose="02020603050405020304" pitchFamily="18" charset="0"/>
              </a:rPr>
              <a:t>оператором ЭП путем интеграции сведений из ЕИС </a:t>
            </a:r>
            <a:r>
              <a:rPr lang="ru-RU" dirty="0" smtClean="0">
                <a:latin typeface="Times New Roman" panose="02020603050405020304" pitchFamily="18" charset="0"/>
                <a:cs typeface="Times New Roman" panose="02020603050405020304" pitchFamily="18" charset="0"/>
              </a:rPr>
              <a:t>(пункта 2 части 6 статьи 43 </a:t>
            </a:r>
            <a:r>
              <a:rPr lang="ru-RU" dirty="0">
                <a:latin typeface="Times New Roman" panose="02020603050405020304" pitchFamily="18" charset="0"/>
                <a:cs typeface="Times New Roman" panose="02020603050405020304" pitchFamily="18" charset="0"/>
              </a:rPr>
              <a:t>Закона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если победитель является учреждением или предприятием УИС (организацией инвалидов</a:t>
            </a:r>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итоговый протокол включается информация о заключении контракта по цене, </a:t>
            </a:r>
            <a:r>
              <a:rPr lang="ru-RU" dirty="0" smtClean="0">
                <a:latin typeface="Times New Roman" panose="02020603050405020304" pitchFamily="18" charset="0"/>
                <a:cs typeface="Times New Roman" panose="02020603050405020304" pitchFamily="18" charset="0"/>
              </a:rPr>
              <a:t>увеличенной в </a:t>
            </a:r>
            <a:r>
              <a:rPr lang="ru-RU" dirty="0">
                <a:latin typeface="Times New Roman" panose="02020603050405020304" pitchFamily="18" charset="0"/>
                <a:cs typeface="Times New Roman" panose="02020603050405020304" pitchFamily="18" charset="0"/>
              </a:rPr>
              <a:t>соответствии со </a:t>
            </a:r>
            <a:r>
              <a:rPr lang="ru-RU" dirty="0" smtClean="0">
                <a:latin typeface="Times New Roman" panose="02020603050405020304" pitchFamily="18" charset="0"/>
                <a:cs typeface="Times New Roman" panose="02020603050405020304" pitchFamily="18" charset="0"/>
              </a:rPr>
              <a:t>статьями 28, 29 Закона о контрактной системе </a:t>
            </a:r>
            <a:r>
              <a:rPr lang="ru-RU" dirty="0">
                <a:latin typeface="Times New Roman" panose="02020603050405020304" pitchFamily="18" charset="0"/>
                <a:cs typeface="Times New Roman" panose="02020603050405020304" pitchFamily="18" charset="0"/>
              </a:rPr>
              <a:t>(на 15% от цены контракта, но не более НМЦК</a:t>
            </a:r>
            <a:r>
              <a:rPr lang="ru-RU" dirty="0" smtClean="0">
                <a:latin typeface="Times New Roman" panose="02020603050405020304" pitchFamily="18" charset="0"/>
                <a:cs typeface="Times New Roman" panose="02020603050405020304" pitchFamily="18" charset="0"/>
              </a:rPr>
              <a:t>) (пункт 5 части 17 статьи 48, пункт 2 части 5 статьи 49, пункт 2 части 3 статьи 50 Закона о контрактной системе);</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5) в проект контракта, направляемый для подписания участнику закупки, включается </a:t>
            </a:r>
            <a:r>
              <a:rPr lang="ru-RU" dirty="0" smtClean="0">
                <a:latin typeface="Times New Roman" panose="02020603050405020304" pitchFamily="18" charset="0"/>
                <a:cs typeface="Times New Roman" panose="02020603050405020304" pitchFamily="18" charset="0"/>
              </a:rPr>
              <a:t>цена контракта</a:t>
            </a:r>
            <a:r>
              <a:rPr lang="ru-RU" dirty="0">
                <a:latin typeface="Times New Roman" panose="02020603050405020304" pitchFamily="18" charset="0"/>
                <a:cs typeface="Times New Roman" panose="02020603050405020304" pitchFamily="18" charset="0"/>
              </a:rPr>
              <a:t>, предложенная победителем, с учетом преимуществ (</a:t>
            </a:r>
            <a:r>
              <a:rPr lang="ru-RU" dirty="0" smtClean="0">
                <a:latin typeface="Times New Roman" panose="02020603050405020304" pitchFamily="18" charset="0"/>
                <a:cs typeface="Times New Roman" panose="02020603050405020304" pitchFamily="18" charset="0"/>
              </a:rPr>
              <a:t>подпункт «б</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пункта 1 части 2 статьи </a:t>
            </a:r>
            <a:r>
              <a:rPr lang="ru-RU" dirty="0">
                <a:latin typeface="Times New Roman" panose="02020603050405020304" pitchFamily="18" charset="0"/>
                <a:cs typeface="Times New Roman" panose="02020603050405020304" pitchFamily="18" charset="0"/>
              </a:rPr>
              <a:t>51 Закона о контрактной системе).</a:t>
            </a:r>
          </a:p>
        </p:txBody>
      </p:sp>
    </p:spTree>
    <p:extLst>
      <p:ext uri="{BB962C8B-B14F-4D97-AF65-F5344CB8AC3E}">
        <p14:creationId xmlns:p14="http://schemas.microsoft.com/office/powerpoint/2010/main" val="3196749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7781365" cy="600635"/>
          </a:xfrm>
        </p:spPr>
        <p:txBody>
          <a:bodyPr>
            <a:normAutofit fontScale="90000"/>
          </a:bodyPr>
          <a:lstStyle/>
          <a:p>
            <a:pPr algn="ctr"/>
            <a:r>
              <a:rPr lang="ru-RU" sz="2900" b="1" dirty="0" smtClean="0">
                <a:latin typeface="Times New Roman" panose="02020603050405020304" pitchFamily="18" charset="0"/>
                <a:cs typeface="Times New Roman" panose="02020603050405020304" pitchFamily="18" charset="0"/>
              </a:rPr>
              <a:t>Преимущества участия                                                              (статьи 28, 29, 30 Закона о контрактной системе)</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1304459"/>
            <a:ext cx="11864790" cy="5284600"/>
          </a:xfrm>
        </p:spPr>
        <p:txBody>
          <a:bodyPr>
            <a:normAutofit/>
          </a:bodyPr>
          <a:lstStyle/>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6201" y="715105"/>
            <a:ext cx="11972363" cy="6463308"/>
          </a:xfrm>
          <a:prstGeom prst="rect">
            <a:avLst/>
          </a:prstGeom>
          <a:noFill/>
        </p:spPr>
        <p:txBody>
          <a:bodyPr wrap="square" rtlCol="0">
            <a:spAutoFit/>
          </a:bodyPr>
          <a:lstStyle/>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Объем закупок, осуществляемых у СМП и СОНКО, </a:t>
            </a:r>
            <a:r>
              <a:rPr lang="ru-RU" dirty="0" smtClean="0">
                <a:latin typeface="Times New Roman" panose="02020603050405020304" pitchFamily="18" charset="0"/>
                <a:cs typeface="Times New Roman" panose="02020603050405020304" pitchFamily="18" charset="0"/>
              </a:rPr>
              <a:t>увеличен </a:t>
            </a:r>
            <a:r>
              <a:rPr lang="ru-RU" dirty="0">
                <a:latin typeface="Times New Roman" panose="02020603050405020304" pitchFamily="18" charset="0"/>
                <a:cs typeface="Times New Roman" panose="02020603050405020304" pitchFamily="18" charset="0"/>
              </a:rPr>
              <a:t>с 15% до 25% </a:t>
            </a:r>
            <a:r>
              <a:rPr lang="ru-RU" dirty="0" smtClean="0">
                <a:latin typeface="Times New Roman" panose="02020603050405020304" pitchFamily="18" charset="0"/>
                <a:cs typeface="Times New Roman" panose="02020603050405020304" pitchFamily="18" charset="0"/>
              </a:rPr>
              <a:t>СГОЗ, рассчитанного </a:t>
            </a:r>
            <a:r>
              <a:rPr lang="ru-RU" dirty="0">
                <a:latin typeface="Times New Roman" panose="02020603050405020304" pitchFamily="18" charset="0"/>
                <a:cs typeface="Times New Roman" panose="02020603050405020304" pitchFamily="18" charset="0"/>
              </a:rPr>
              <a:t>с учетом части 1.1 статьи 30 </a:t>
            </a:r>
            <a:r>
              <a:rPr lang="ru-RU" dirty="0" smtClean="0">
                <a:latin typeface="Times New Roman" panose="02020603050405020304" pitchFamily="18" charset="0"/>
                <a:cs typeface="Times New Roman" panose="02020603050405020304" pitchFamily="18" charset="0"/>
              </a:rPr>
              <a:t>Закона о контрактной системе.</a:t>
            </a: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В целях осуществления закупок у СМП и СОНКО в извещениях устанавливается </a:t>
            </a:r>
            <a:r>
              <a:rPr lang="ru-RU" dirty="0" smtClean="0">
                <a:latin typeface="Times New Roman" panose="02020603050405020304" pitchFamily="18" charset="0"/>
                <a:cs typeface="Times New Roman" panose="02020603050405020304" pitchFamily="18" charset="0"/>
              </a:rPr>
              <a:t>преимущество участникам </a:t>
            </a:r>
            <a:r>
              <a:rPr lang="ru-RU" dirty="0">
                <a:latin typeface="Times New Roman" panose="02020603050405020304" pitchFamily="18" charset="0"/>
                <a:cs typeface="Times New Roman" panose="02020603050405020304" pitchFamily="18" charset="0"/>
              </a:rPr>
              <a:t>закупок, которыми могут быть только СМП и СОНКО (ранее </a:t>
            </a:r>
            <a:r>
              <a:rPr lang="ru-RU" dirty="0" smtClean="0">
                <a:latin typeface="Times New Roman" panose="02020603050405020304" pitchFamily="18" charset="0"/>
                <a:cs typeface="Times New Roman" panose="02020603050405020304" pitchFamily="18" charset="0"/>
              </a:rPr>
              <a:t>устанавливались ограничения).</a:t>
            </a: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1) в извещении указывается информация о предоставлении </a:t>
            </a:r>
            <a:r>
              <a:rPr lang="ru-RU" dirty="0" smtClean="0">
                <a:latin typeface="Times New Roman" panose="02020603050405020304" pitchFamily="18" charset="0"/>
                <a:cs typeface="Times New Roman" panose="02020603050405020304" pitchFamily="18" charset="0"/>
              </a:rPr>
              <a:t>преимуществ (пункт 14 части 1 статьи 42 Закона о контрактной системе);</a:t>
            </a: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2) заявка на участие в закупке должна содержать декларацию о принадлежности </a:t>
            </a:r>
            <a:r>
              <a:rPr lang="ru-RU" dirty="0" smtClean="0">
                <a:latin typeface="Times New Roman" panose="02020603050405020304" pitchFamily="18" charset="0"/>
                <a:cs typeface="Times New Roman" panose="02020603050405020304" pitchFamily="18" charset="0"/>
              </a:rPr>
              <a:t>участника закупки </a:t>
            </a:r>
            <a:r>
              <a:rPr lang="ru-RU" dirty="0">
                <a:latin typeface="Times New Roman" panose="02020603050405020304" pitchFamily="18" charset="0"/>
                <a:cs typeface="Times New Roman" panose="02020603050405020304" pitchFamily="18" charset="0"/>
              </a:rPr>
              <a:t>к СОНКО </a:t>
            </a:r>
            <a:r>
              <a:rPr lang="ru-RU" dirty="0" smtClean="0">
                <a:latin typeface="Times New Roman" panose="02020603050405020304" pitchFamily="18" charset="0"/>
                <a:cs typeface="Times New Roman" panose="02020603050405020304" pitchFamily="18" charset="0"/>
              </a:rPr>
              <a:t>(подпункт «л</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пункта 1 части 1 статьи 43 </a:t>
            </a:r>
            <a:r>
              <a:rPr lang="ru-RU" dirty="0">
                <a:latin typeface="Times New Roman" panose="02020603050405020304" pitchFamily="18" charset="0"/>
                <a:cs typeface="Times New Roman" panose="02020603050405020304" pitchFamily="18" charset="0"/>
              </a:rPr>
              <a:t>Закона) – указанная декларация не </a:t>
            </a:r>
            <a:r>
              <a:rPr lang="ru-RU" dirty="0" smtClean="0">
                <a:latin typeface="Times New Roman" panose="02020603050405020304" pitchFamily="18" charset="0"/>
                <a:cs typeface="Times New Roman" panose="02020603050405020304" pitchFamily="18" charset="0"/>
              </a:rPr>
              <a:t>включается участником </a:t>
            </a:r>
            <a:r>
              <a:rPr lang="ru-RU" dirty="0">
                <a:latin typeface="Times New Roman" panose="02020603050405020304" pitchFamily="18" charset="0"/>
                <a:cs typeface="Times New Roman" panose="02020603050405020304" pitchFamily="18" charset="0"/>
              </a:rPr>
              <a:t>закупки в заявку, она направляется заказчику оператором ЭП путем </a:t>
            </a:r>
            <a:r>
              <a:rPr lang="ru-RU" dirty="0" smtClean="0">
                <a:latin typeface="Times New Roman" panose="02020603050405020304" pitchFamily="18" charset="0"/>
                <a:cs typeface="Times New Roman" panose="02020603050405020304" pitchFamily="18" charset="0"/>
              </a:rPr>
              <a:t>интеграции сведений </a:t>
            </a:r>
            <a:r>
              <a:rPr lang="ru-RU" dirty="0">
                <a:latin typeface="Times New Roman" panose="02020603050405020304" pitchFamily="18" charset="0"/>
                <a:cs typeface="Times New Roman" panose="02020603050405020304" pitchFamily="18" charset="0"/>
              </a:rPr>
              <a:t>из ЕИС (</a:t>
            </a:r>
            <a:r>
              <a:rPr lang="ru-RU" dirty="0" smtClean="0">
                <a:latin typeface="Times New Roman" panose="02020603050405020304" pitchFamily="18" charset="0"/>
                <a:cs typeface="Times New Roman" panose="02020603050405020304" pitchFamily="18" charset="0"/>
              </a:rPr>
              <a:t>пункт 2 части 6 статьи 43 Закона о контрактной системе).</a:t>
            </a: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Примечание:</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УЗ при </a:t>
            </a:r>
            <a:r>
              <a:rPr lang="ru-RU" dirty="0">
                <a:latin typeface="Times New Roman" panose="02020603050405020304" pitchFamily="18" charset="0"/>
                <a:cs typeface="Times New Roman" panose="02020603050405020304" pitchFamily="18" charset="0"/>
              </a:rPr>
              <a:t>регистрации в ЕИС прикладывает декларацию о принадлежности </a:t>
            </a:r>
            <a:r>
              <a:rPr lang="ru-RU" dirty="0" smtClean="0">
                <a:latin typeface="Times New Roman" panose="02020603050405020304" pitchFamily="18" charset="0"/>
                <a:cs typeface="Times New Roman" panose="02020603050405020304" pitchFamily="18" charset="0"/>
              </a:rPr>
              <a:t>к СОНКО;</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декларация о принадлежности к СМП в составе заявки не предоставляется </a:t>
            </a:r>
            <a:r>
              <a:rPr lang="ru-RU" dirty="0" smtClean="0">
                <a:latin typeface="Times New Roman" panose="02020603050405020304" pitchFamily="18" charset="0"/>
                <a:cs typeface="Times New Roman" panose="02020603050405020304" pitchFamily="18" charset="0"/>
              </a:rPr>
              <a:t>– принадлежность </a:t>
            </a:r>
            <a:r>
              <a:rPr lang="ru-RU" dirty="0">
                <a:latin typeface="Times New Roman" panose="02020603050405020304" pitchFamily="18" charset="0"/>
                <a:cs typeface="Times New Roman" panose="02020603050405020304" pitchFamily="18" charset="0"/>
              </a:rPr>
              <a:t>к СМП формируется в ЕИС автоматически при регистрации </a:t>
            </a:r>
            <a:r>
              <a:rPr lang="ru-RU" dirty="0" smtClean="0">
                <a:latin typeface="Times New Roman" panose="02020603050405020304" pitchFamily="18" charset="0"/>
                <a:cs typeface="Times New Roman" panose="02020603050405020304" pitchFamily="18" charset="0"/>
              </a:rPr>
              <a:t>участника закупки </a:t>
            </a:r>
            <a:r>
              <a:rPr lang="ru-RU" dirty="0">
                <a:latin typeface="Times New Roman" panose="02020603050405020304" pitchFamily="18" charset="0"/>
                <a:cs typeface="Times New Roman" panose="02020603050405020304" pitchFamily="18" charset="0"/>
              </a:rPr>
              <a:t>в ЕИС на основании сведений из единого реестра субъектов малого и </a:t>
            </a:r>
            <a:r>
              <a:rPr lang="ru-RU" dirty="0" smtClean="0">
                <a:latin typeface="Times New Roman" panose="02020603050405020304" pitchFamily="18" charset="0"/>
                <a:cs typeface="Times New Roman" panose="02020603050405020304" pitchFamily="18" charset="0"/>
              </a:rPr>
              <a:t>среднего предпринимательства;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3) заявка участника закупки, не являющегося СМП или СОНКО, возвращается </a:t>
            </a:r>
            <a:r>
              <a:rPr lang="ru-RU" dirty="0" smtClean="0">
                <a:latin typeface="Times New Roman" panose="02020603050405020304" pitchFamily="18" charset="0"/>
                <a:cs typeface="Times New Roman" panose="02020603050405020304" pitchFamily="18" charset="0"/>
              </a:rPr>
              <a:t>участнику закупки </a:t>
            </a:r>
            <a:r>
              <a:rPr lang="ru-RU" dirty="0">
                <a:latin typeface="Times New Roman" panose="02020603050405020304" pitchFamily="18" charset="0"/>
                <a:cs typeface="Times New Roman" panose="02020603050405020304" pitchFamily="18" charset="0"/>
              </a:rPr>
              <a:t>оператором ЭП (до направления заказчику) (</a:t>
            </a:r>
            <a:r>
              <a:rPr lang="ru-RU" dirty="0" smtClean="0">
                <a:latin typeface="Times New Roman" panose="02020603050405020304" pitchFamily="18" charset="0"/>
                <a:cs typeface="Times New Roman" panose="02020603050405020304" pitchFamily="18" charset="0"/>
              </a:rPr>
              <a:t>подпункт «к</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пункта 5 части 6 статьи 43 Закона о контрактной системе);</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4) размер обеспечения исполнения контракта рассчитывается не от НМЦК, а от цены </a:t>
            </a:r>
            <a:r>
              <a:rPr lang="ru-RU" dirty="0" smtClean="0">
                <a:latin typeface="Times New Roman" panose="02020603050405020304" pitchFamily="18" charset="0"/>
                <a:cs typeface="Times New Roman" panose="02020603050405020304" pitchFamily="18" charset="0"/>
              </a:rPr>
              <a:t>контракта, по </a:t>
            </a:r>
            <a:r>
              <a:rPr lang="ru-RU" dirty="0">
                <a:latin typeface="Times New Roman" panose="02020603050405020304" pitchFamily="18" charset="0"/>
                <a:cs typeface="Times New Roman" panose="02020603050405020304" pitchFamily="18" charset="0"/>
              </a:rPr>
              <a:t>которой заключается контракт (</a:t>
            </a:r>
            <a:r>
              <a:rPr lang="ru-RU" dirty="0" smtClean="0">
                <a:latin typeface="Times New Roman" panose="02020603050405020304" pitchFamily="18" charset="0"/>
                <a:cs typeface="Times New Roman" panose="02020603050405020304" pitchFamily="18" charset="0"/>
              </a:rPr>
              <a:t>часть 6.2 статьи 96 Закона о контрактной системе);</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5) участник закупки вправе вместо обеспечения исполнения контракта (</a:t>
            </a:r>
            <a:r>
              <a:rPr lang="ru-RU" dirty="0" smtClean="0">
                <a:latin typeface="Times New Roman" panose="02020603050405020304" pitchFamily="18" charset="0"/>
                <a:cs typeface="Times New Roman" panose="02020603050405020304" pitchFamily="18" charset="0"/>
              </a:rPr>
              <a:t>обеспечения гарантийных </a:t>
            </a:r>
            <a:r>
              <a:rPr lang="ru-RU" dirty="0">
                <a:latin typeface="Times New Roman" panose="02020603050405020304" pitchFamily="18" charset="0"/>
                <a:cs typeface="Times New Roman" panose="02020603050405020304" pitchFamily="18" charset="0"/>
              </a:rPr>
              <a:t>обязательств) представить информацию из реестра контрактов об исполнении </a:t>
            </a:r>
            <a:r>
              <a:rPr lang="ru-RU" dirty="0" smtClean="0">
                <a:latin typeface="Times New Roman" panose="02020603050405020304" pitchFamily="18" charset="0"/>
                <a:cs typeface="Times New Roman" panose="02020603050405020304" pitchFamily="18" charset="0"/>
              </a:rPr>
              <a:t>за последние </a:t>
            </a:r>
            <a:r>
              <a:rPr lang="ru-RU" dirty="0">
                <a:latin typeface="Times New Roman" panose="02020603050405020304" pitchFamily="18" charset="0"/>
                <a:cs typeface="Times New Roman" panose="02020603050405020304" pitchFamily="18" charset="0"/>
              </a:rPr>
              <a:t>3 года 3 контрактов (без неустоек (штрафов, пени)), сумма цен этих </a:t>
            </a:r>
            <a:r>
              <a:rPr lang="ru-RU" dirty="0" smtClean="0">
                <a:latin typeface="Times New Roman" panose="02020603050405020304" pitchFamily="18" charset="0"/>
                <a:cs typeface="Times New Roman" panose="02020603050405020304" pitchFamily="18" charset="0"/>
              </a:rPr>
              <a:t>контрактов должна </a:t>
            </a:r>
            <a:r>
              <a:rPr lang="ru-RU" dirty="0">
                <a:latin typeface="Times New Roman" panose="02020603050405020304" pitchFamily="18" charset="0"/>
                <a:cs typeface="Times New Roman" panose="02020603050405020304" pitchFamily="18" charset="0"/>
              </a:rPr>
              <a:t>быть не менее НМЦК (</a:t>
            </a:r>
            <a:r>
              <a:rPr lang="ru-RU" dirty="0" smtClean="0">
                <a:latin typeface="Times New Roman" panose="02020603050405020304" pitchFamily="18" charset="0"/>
                <a:cs typeface="Times New Roman" panose="02020603050405020304" pitchFamily="18" charset="0"/>
              </a:rPr>
              <a:t>часть 8.1 статьи 96 </a:t>
            </a:r>
            <a:r>
              <a:rPr lang="ru-RU" dirty="0">
                <a:latin typeface="Times New Roman" panose="02020603050405020304" pitchFamily="18" charset="0"/>
                <a:cs typeface="Times New Roman" panose="02020603050405020304" pitchFamily="18" charset="0"/>
              </a:rPr>
              <a:t>Закона)</a:t>
            </a: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334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1514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7092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85882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121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1"/>
            <a:ext cx="7648486" cy="5623132"/>
          </a:xfrm>
          <a:prstGeom prst="rect">
            <a:avLst/>
          </a:prstGeom>
        </p:spPr>
      </p:pic>
      <p:pic>
        <p:nvPicPr>
          <p:cNvPr id="1026" name="Picture 2" descr="https://zakupki-kursk.ru/wp-content/uploads/2020/08/44fz-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995" y="1401510"/>
            <a:ext cx="5475006" cy="451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24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740290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038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330665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6857999"/>
          </a:xfrm>
          <a:prstGeom prst="rect">
            <a:avLst/>
          </a:prstGeom>
        </p:spPr>
      </p:pic>
    </p:spTree>
    <p:extLst>
      <p:ext uri="{BB962C8B-B14F-4D97-AF65-F5344CB8AC3E}">
        <p14:creationId xmlns:p14="http://schemas.microsoft.com/office/powerpoint/2010/main" val="168107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76078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0502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93411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73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2233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16836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1871590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22167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1"/>
            <a:ext cx="12192001" cy="6858000"/>
          </a:xfrm>
          <a:prstGeom prst="rect">
            <a:avLst/>
          </a:prstGeom>
        </p:spPr>
      </p:pic>
      <p:pic>
        <p:nvPicPr>
          <p:cNvPr id="3" name="Рисунок 2"/>
          <p:cNvPicPr>
            <a:picLocks noChangeAspect="1"/>
          </p:cNvPicPr>
          <p:nvPr/>
        </p:nvPicPr>
        <p:blipFill>
          <a:blip r:embed="rId3"/>
          <a:stretch>
            <a:fillRect/>
          </a:stretch>
        </p:blipFill>
        <p:spPr>
          <a:xfrm>
            <a:off x="9521721" y="98026"/>
            <a:ext cx="2670279" cy="753622"/>
          </a:xfrm>
          <a:prstGeom prst="rect">
            <a:avLst/>
          </a:prstGeom>
        </p:spPr>
      </p:pic>
    </p:spTree>
    <p:extLst>
      <p:ext uri="{BB962C8B-B14F-4D97-AF65-F5344CB8AC3E}">
        <p14:creationId xmlns:p14="http://schemas.microsoft.com/office/powerpoint/2010/main" val="3359166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023005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57999"/>
          </a:xfrm>
          <a:prstGeom prst="rect">
            <a:avLst/>
          </a:prstGeom>
        </p:spPr>
      </p:pic>
      <p:pic>
        <p:nvPicPr>
          <p:cNvPr id="4" name="Рисунок 3"/>
          <p:cNvPicPr>
            <a:picLocks noChangeAspect="1"/>
          </p:cNvPicPr>
          <p:nvPr/>
        </p:nvPicPr>
        <p:blipFill>
          <a:blip r:embed="rId3"/>
          <a:stretch>
            <a:fillRect/>
          </a:stretch>
        </p:blipFill>
        <p:spPr>
          <a:xfrm>
            <a:off x="9763166" y="0"/>
            <a:ext cx="2428834" cy="645459"/>
          </a:xfrm>
          <a:prstGeom prst="rect">
            <a:avLst/>
          </a:prstGeom>
        </p:spPr>
      </p:pic>
    </p:spTree>
    <p:extLst>
      <p:ext uri="{BB962C8B-B14F-4D97-AF65-F5344CB8AC3E}">
        <p14:creationId xmlns:p14="http://schemas.microsoft.com/office/powerpoint/2010/main" val="5310764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7999"/>
          </a:xfrm>
          <a:prstGeom prst="rect">
            <a:avLst/>
          </a:prstGeom>
        </p:spPr>
      </p:pic>
    </p:spTree>
    <p:extLst>
      <p:ext uri="{BB962C8B-B14F-4D97-AF65-F5344CB8AC3E}">
        <p14:creationId xmlns:p14="http://schemas.microsoft.com/office/powerpoint/2010/main" val="732635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673514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pic>
        <p:nvPicPr>
          <p:cNvPr id="3" name="Рисунок 2"/>
          <p:cNvPicPr>
            <a:picLocks noChangeAspect="1"/>
          </p:cNvPicPr>
          <p:nvPr/>
        </p:nvPicPr>
        <p:blipFill>
          <a:blip r:embed="rId3"/>
          <a:stretch>
            <a:fillRect/>
          </a:stretch>
        </p:blipFill>
        <p:spPr>
          <a:xfrm>
            <a:off x="9691448" y="0"/>
            <a:ext cx="2500552" cy="681905"/>
          </a:xfrm>
          <a:prstGeom prst="rect">
            <a:avLst/>
          </a:prstGeom>
        </p:spPr>
      </p:pic>
    </p:spTree>
    <p:extLst>
      <p:ext uri="{BB962C8B-B14F-4D97-AF65-F5344CB8AC3E}">
        <p14:creationId xmlns:p14="http://schemas.microsoft.com/office/powerpoint/2010/main" val="749521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pic>
        <p:nvPicPr>
          <p:cNvPr id="3" name="Рисунок 2"/>
          <p:cNvPicPr>
            <a:picLocks noChangeAspect="1"/>
          </p:cNvPicPr>
          <p:nvPr/>
        </p:nvPicPr>
        <p:blipFill>
          <a:blip r:embed="rId3"/>
          <a:stretch>
            <a:fillRect/>
          </a:stretch>
        </p:blipFill>
        <p:spPr>
          <a:xfrm>
            <a:off x="9718343" y="52909"/>
            <a:ext cx="2348152" cy="628116"/>
          </a:xfrm>
          <a:prstGeom prst="rect">
            <a:avLst/>
          </a:prstGeom>
        </p:spPr>
      </p:pic>
    </p:spTree>
    <p:extLst>
      <p:ext uri="{BB962C8B-B14F-4D97-AF65-F5344CB8AC3E}">
        <p14:creationId xmlns:p14="http://schemas.microsoft.com/office/powerpoint/2010/main" val="3880320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02451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938682"/>
          </a:xfrm>
          <a:prstGeom prst="rect">
            <a:avLst/>
          </a:prstGeom>
        </p:spPr>
      </p:pic>
    </p:spTree>
    <p:extLst>
      <p:ext uri="{BB962C8B-B14F-4D97-AF65-F5344CB8AC3E}">
        <p14:creationId xmlns:p14="http://schemas.microsoft.com/office/powerpoint/2010/main" val="198391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3812"/>
            <a:ext cx="12192000" cy="6881812"/>
          </a:xfrm>
          <a:prstGeom prst="rect">
            <a:avLst/>
          </a:prstGeom>
        </p:spPr>
      </p:pic>
    </p:spTree>
    <p:extLst>
      <p:ext uri="{BB962C8B-B14F-4D97-AF65-F5344CB8AC3E}">
        <p14:creationId xmlns:p14="http://schemas.microsoft.com/office/powerpoint/2010/main" val="4406048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920753"/>
          </a:xfrm>
          <a:prstGeom prst="rect">
            <a:avLst/>
          </a:prstGeom>
        </p:spPr>
      </p:pic>
    </p:spTree>
    <p:extLst>
      <p:ext uri="{BB962C8B-B14F-4D97-AF65-F5344CB8AC3E}">
        <p14:creationId xmlns:p14="http://schemas.microsoft.com/office/powerpoint/2010/main" val="32788876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9401483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pic>
        <p:nvPicPr>
          <p:cNvPr id="3" name="Рисунок 2"/>
          <p:cNvPicPr>
            <a:picLocks noChangeAspect="1"/>
          </p:cNvPicPr>
          <p:nvPr/>
        </p:nvPicPr>
        <p:blipFill>
          <a:blip r:embed="rId3"/>
          <a:stretch>
            <a:fillRect/>
          </a:stretch>
        </p:blipFill>
        <p:spPr>
          <a:xfrm>
            <a:off x="10032107" y="80096"/>
            <a:ext cx="2079211" cy="690869"/>
          </a:xfrm>
          <a:prstGeom prst="rect">
            <a:avLst/>
          </a:prstGeom>
        </p:spPr>
      </p:pic>
    </p:spTree>
    <p:extLst>
      <p:ext uri="{BB962C8B-B14F-4D97-AF65-F5344CB8AC3E}">
        <p14:creationId xmlns:p14="http://schemas.microsoft.com/office/powerpoint/2010/main" val="773587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920753"/>
          </a:xfrm>
          <a:prstGeom prst="rect">
            <a:avLst/>
          </a:prstGeom>
        </p:spPr>
      </p:pic>
      <p:pic>
        <p:nvPicPr>
          <p:cNvPr id="3" name="Рисунок 2"/>
          <p:cNvPicPr>
            <a:picLocks noChangeAspect="1"/>
          </p:cNvPicPr>
          <p:nvPr/>
        </p:nvPicPr>
        <p:blipFill>
          <a:blip r:embed="rId3"/>
          <a:stretch>
            <a:fillRect/>
          </a:stretch>
        </p:blipFill>
        <p:spPr>
          <a:xfrm>
            <a:off x="9520519" y="0"/>
            <a:ext cx="2671482" cy="1123950"/>
          </a:xfrm>
          <a:prstGeom prst="rect">
            <a:avLst/>
          </a:prstGeom>
        </p:spPr>
      </p:pic>
    </p:spTree>
    <p:extLst>
      <p:ext uri="{BB962C8B-B14F-4D97-AF65-F5344CB8AC3E}">
        <p14:creationId xmlns:p14="http://schemas.microsoft.com/office/powerpoint/2010/main" val="363317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pic>
        <p:nvPicPr>
          <p:cNvPr id="3" name="Рисунок 2"/>
          <p:cNvPicPr>
            <a:picLocks noChangeAspect="1"/>
          </p:cNvPicPr>
          <p:nvPr/>
        </p:nvPicPr>
        <p:blipFill>
          <a:blip r:embed="rId3"/>
          <a:stretch>
            <a:fillRect/>
          </a:stretch>
        </p:blipFill>
        <p:spPr>
          <a:xfrm>
            <a:off x="9521721" y="62753"/>
            <a:ext cx="2670279" cy="896471"/>
          </a:xfrm>
          <a:prstGeom prst="rect">
            <a:avLst/>
          </a:prstGeom>
        </p:spPr>
      </p:pic>
    </p:spTree>
    <p:extLst>
      <p:ext uri="{BB962C8B-B14F-4D97-AF65-F5344CB8AC3E}">
        <p14:creationId xmlns:p14="http://schemas.microsoft.com/office/powerpoint/2010/main" val="12803388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0968158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0" cy="6858000"/>
          </a:xfrm>
          <a:prstGeom prst="rect">
            <a:avLst/>
          </a:prstGeom>
        </p:spPr>
      </p:pic>
      <p:pic>
        <p:nvPicPr>
          <p:cNvPr id="3" name="Рисунок 2"/>
          <p:cNvPicPr>
            <a:picLocks noChangeAspect="1"/>
          </p:cNvPicPr>
          <p:nvPr/>
        </p:nvPicPr>
        <p:blipFill>
          <a:blip r:embed="rId3"/>
          <a:stretch>
            <a:fillRect/>
          </a:stretch>
        </p:blipFill>
        <p:spPr>
          <a:xfrm>
            <a:off x="10112789" y="0"/>
            <a:ext cx="2079211" cy="690869"/>
          </a:xfrm>
          <a:prstGeom prst="rect">
            <a:avLst/>
          </a:prstGeom>
        </p:spPr>
      </p:pic>
    </p:spTree>
    <p:extLst>
      <p:ext uri="{BB962C8B-B14F-4D97-AF65-F5344CB8AC3E}">
        <p14:creationId xmlns:p14="http://schemas.microsoft.com/office/powerpoint/2010/main" val="1834490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15128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8953682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625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81812"/>
          </a:xfrm>
          <a:prstGeom prst="rect">
            <a:avLst/>
          </a:prstGeom>
        </p:spPr>
      </p:pic>
    </p:spTree>
    <p:extLst>
      <p:ext uri="{BB962C8B-B14F-4D97-AF65-F5344CB8AC3E}">
        <p14:creationId xmlns:p14="http://schemas.microsoft.com/office/powerpoint/2010/main" val="41047274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973368"/>
          </a:xfrm>
          <a:prstGeom prst="rect">
            <a:avLst/>
          </a:prstGeom>
        </p:spPr>
      </p:pic>
    </p:spTree>
    <p:extLst>
      <p:ext uri="{BB962C8B-B14F-4D97-AF65-F5344CB8AC3E}">
        <p14:creationId xmlns:p14="http://schemas.microsoft.com/office/powerpoint/2010/main" val="28746713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122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37403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8999994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352052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00384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6277733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920753"/>
          </a:xfrm>
          <a:prstGeom prst="rect">
            <a:avLst/>
          </a:prstGeom>
        </p:spPr>
      </p:pic>
    </p:spTree>
    <p:extLst>
      <p:ext uri="{BB962C8B-B14F-4D97-AF65-F5344CB8AC3E}">
        <p14:creationId xmlns:p14="http://schemas.microsoft.com/office/powerpoint/2010/main" val="3551308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7781365" cy="600635"/>
          </a:xfrm>
        </p:spPr>
        <p:txBody>
          <a:bodyPr>
            <a:normAutofit/>
          </a:bodyPr>
          <a:lstStyle/>
          <a:p>
            <a:pPr algn="ctr"/>
            <a:r>
              <a:rPr lang="ru-RU" sz="2900" b="1" dirty="0" smtClean="0">
                <a:latin typeface="Times New Roman" panose="02020603050405020304" pitchFamily="18" charset="0"/>
                <a:cs typeface="Times New Roman" panose="02020603050405020304" pitchFamily="18" charset="0"/>
              </a:rPr>
              <a:t>Требования к контракту</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1304459"/>
            <a:ext cx="11864790" cy="5284600"/>
          </a:xfrm>
        </p:spPr>
        <p:txBody>
          <a:bodyPr>
            <a:normAutofit/>
          </a:bodyPr>
          <a:lstStyle/>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 y="528918"/>
            <a:ext cx="12192001" cy="7294305"/>
          </a:xfrm>
          <a:prstGeom prst="rect">
            <a:avLst/>
          </a:prstGeom>
          <a:noFill/>
        </p:spPr>
        <p:txBody>
          <a:bodyPr wrap="square" rtlCol="0">
            <a:spAutoFit/>
          </a:bodyPr>
          <a:lstStyle/>
          <a:p>
            <a:pPr marL="285750" indent="-285750" algn="just">
              <a:buFont typeface="Wingdings" panose="05000000000000000000" pitchFamily="2" charset="2"/>
              <a:buChar char="Ø"/>
            </a:pPr>
            <a:r>
              <a:rPr lang="ru-RU" dirty="0" smtClean="0">
                <a:latin typeface="Times New Roman" panose="02020603050405020304" pitchFamily="18" charset="0"/>
                <a:cs typeface="Times New Roman" panose="02020603050405020304" pitchFamily="18" charset="0"/>
              </a:rPr>
              <a:t>В Постановление Правительства РФ № 19 от 13.01.2014 </a:t>
            </a:r>
            <a:r>
              <a:rPr lang="ru-RU" dirty="0">
                <a:latin typeface="Times New Roman" panose="02020603050405020304" pitchFamily="18" charset="0"/>
                <a:cs typeface="Times New Roman" panose="02020603050405020304" pitchFamily="18" charset="0"/>
              </a:rPr>
              <a:t>внесены изменения</a:t>
            </a:r>
            <a:r>
              <a:rPr lang="ru-RU" dirty="0" smtClean="0">
                <a:latin typeface="Times New Roman" panose="02020603050405020304" pitchFamily="18" charset="0"/>
                <a:cs typeface="Times New Roman" panose="02020603050405020304" pitchFamily="18" charset="0"/>
              </a:rPr>
              <a:t>: заключение </a:t>
            </a:r>
            <a:r>
              <a:rPr lang="ru-RU" dirty="0">
                <a:latin typeface="Times New Roman" panose="02020603050405020304" pitchFamily="18" charset="0"/>
                <a:cs typeface="Times New Roman" panose="02020603050405020304" pitchFamily="18" charset="0"/>
              </a:rPr>
              <a:t>на срок не менее чем 3 года контракта, в том числе контракта жизненного цикла, предметом которого является поставка, включая поставку по договору лизинга, и (или) сервисное обслуживание, и (или) ремонт железнодорожного подвижного состава, транспортных средств метрополитена, внеуличного транспорта и городского наземного электрического транспорта, автобусов, приводимых в движение исключительно электрическим двигателем и тяговой батареей, заряжаемой исключительно от внешнего источника электроэнергии, при начальной (максимальной) цене таких контрактов 1 млрд. рублей и более. </a:t>
            </a:r>
            <a:endParaRPr lang="ru-RU"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ru-RU" dirty="0" smtClean="0">
                <a:latin typeface="Times New Roman" panose="02020603050405020304" pitchFamily="18" charset="0"/>
                <a:cs typeface="Times New Roman" panose="02020603050405020304" pitchFamily="18" charset="0"/>
              </a:rPr>
              <a:t>Часть 9.1 статьи 34 введена </a:t>
            </a:r>
            <a:r>
              <a:rPr lang="ru-RU" dirty="0">
                <a:latin typeface="Times New Roman" panose="02020603050405020304" pitchFamily="18" charset="0"/>
                <a:cs typeface="Times New Roman" panose="02020603050405020304" pitchFamily="18" charset="0"/>
              </a:rPr>
              <a:t>ФЗ от 08.03.2022 № 46-ФЗ: Правительство Российской Федерации вправе установить случаи и порядок списания начисленных поставщику (подрядчику, исполнителю), но не списанных заказчиком сумм неустоек (штрафов, пеней) в связи с неисполнением или ненадлежащим исполнением обязательств, предусмотренных контрактом.</a:t>
            </a: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Условия типовых контрактов и типовые условия контрактов, утвержденные до 01.01.2022, применяются в части, не противоречащей данному Закону (в ред. ФЗ от 02.07.2021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360-ФЗ), до утверждения Правительством РФ в соответствии с </a:t>
            </a:r>
            <a:r>
              <a:rPr lang="ru-RU" dirty="0" smtClean="0">
                <a:latin typeface="Times New Roman" panose="02020603050405020304" pitchFamily="18" charset="0"/>
                <a:cs typeface="Times New Roman" panose="02020603050405020304" pitchFamily="18" charset="0"/>
              </a:rPr>
              <a:t>частью </a:t>
            </a:r>
            <a:r>
              <a:rPr lang="ru-RU" dirty="0">
                <a:latin typeface="Times New Roman" panose="02020603050405020304" pitchFamily="18" charset="0"/>
                <a:cs typeface="Times New Roman" panose="02020603050405020304" pitchFamily="18" charset="0"/>
              </a:rPr>
              <a:t>11 </a:t>
            </a:r>
            <a:r>
              <a:rPr lang="ru-RU" dirty="0" smtClean="0">
                <a:latin typeface="Times New Roman" panose="02020603050405020304" pitchFamily="18" charset="0"/>
                <a:cs typeface="Times New Roman" panose="02020603050405020304" pitchFamily="18" charset="0"/>
              </a:rPr>
              <a:t>статьи  </a:t>
            </a:r>
            <a:r>
              <a:rPr lang="ru-RU" dirty="0">
                <a:latin typeface="Times New Roman" panose="02020603050405020304" pitchFamily="18" charset="0"/>
                <a:cs typeface="Times New Roman" panose="02020603050405020304" pitchFamily="18" charset="0"/>
              </a:rPr>
              <a:t>34 типовых условий контрактов</a:t>
            </a:r>
            <a:r>
              <a:rPr lang="ru-RU"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Постановление Правительства РФ от 19.08.2022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1445 </a:t>
            </a:r>
            <a:r>
              <a:rPr lang="ru-RU" dirty="0" smtClean="0">
                <a:latin typeface="Times New Roman" panose="02020603050405020304" pitchFamily="18" charset="0"/>
                <a:cs typeface="Times New Roman" panose="02020603050405020304" pitchFamily="18" charset="0"/>
              </a:rPr>
              <a:t>«Об </a:t>
            </a:r>
            <a:r>
              <a:rPr lang="ru-RU" dirty="0">
                <a:latin typeface="Times New Roman" panose="02020603050405020304" pitchFamily="18" charset="0"/>
                <a:cs typeface="Times New Roman" panose="02020603050405020304" pitchFamily="18" charset="0"/>
              </a:rPr>
              <a:t>утверждении типовых условий контрактов на выполнение работ, связанных с осуществлением регулярных перевозок пассажиров и багажа автомобильным транспортом и городским наземным электрическим транспортом по регулируемым тарифам, подлежащих применению заказчиками при осуществлении закупок указанных работ для обеспечения государственных или муниципальных </a:t>
            </a:r>
            <a:r>
              <a:rPr lang="ru-RU" dirty="0" smtClean="0">
                <a:latin typeface="Times New Roman" panose="02020603050405020304" pitchFamily="18" charset="0"/>
                <a:cs typeface="Times New Roman" panose="02020603050405020304" pitchFamily="18" charset="0"/>
              </a:rPr>
              <a:t>нужд».</a:t>
            </a: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Постановление Правительства РФ от 16.07.2022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1290 </a:t>
            </a:r>
            <a:r>
              <a:rPr lang="ru-RU" dirty="0" smtClean="0">
                <a:latin typeface="Times New Roman" panose="02020603050405020304" pitchFamily="18" charset="0"/>
                <a:cs typeface="Times New Roman" panose="02020603050405020304" pitchFamily="18" charset="0"/>
              </a:rPr>
              <a:t>«Об </a:t>
            </a:r>
            <a:r>
              <a:rPr lang="ru-RU" dirty="0">
                <a:latin typeface="Times New Roman" panose="02020603050405020304" pitchFamily="18" charset="0"/>
                <a:cs typeface="Times New Roman" panose="02020603050405020304" pitchFamily="18" charset="0"/>
              </a:rPr>
              <a:t>установлении срока оплаты поставленного товара, выполненной работы (ее результатов), оказанной услуги, отдельных этапов исполнения государственного контракта, заключенного в целях обеспечения обороноспособности и безопасности </a:t>
            </a:r>
            <a:r>
              <a:rPr lang="ru-RU" dirty="0" smtClean="0">
                <a:latin typeface="Times New Roman" panose="02020603050405020304" pitchFamily="18" charset="0"/>
                <a:cs typeface="Times New Roman" panose="02020603050405020304" pitchFamily="18" charset="0"/>
              </a:rPr>
              <a:t>государства»: не </a:t>
            </a:r>
            <a:r>
              <a:rPr lang="ru-RU" dirty="0">
                <a:latin typeface="Times New Roman" panose="02020603050405020304" pitchFamily="18" charset="0"/>
                <a:cs typeface="Times New Roman" panose="02020603050405020304" pitchFamily="18" charset="0"/>
              </a:rPr>
              <a:t>более 30 дней с даты подписания государственным заказчиком документа о </a:t>
            </a:r>
            <a:r>
              <a:rPr lang="ru-RU" dirty="0" smtClean="0">
                <a:latin typeface="Times New Roman" panose="02020603050405020304" pitchFamily="18" charset="0"/>
                <a:cs typeface="Times New Roman" panose="02020603050405020304" pitchFamily="18" charset="0"/>
              </a:rPr>
              <a:t>приемке.</a:t>
            </a: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9648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47" y="0"/>
            <a:ext cx="7781365" cy="600635"/>
          </a:xfrm>
        </p:spPr>
        <p:txBody>
          <a:bodyPr>
            <a:normAutofit/>
          </a:bodyPr>
          <a:lstStyle/>
          <a:p>
            <a:pPr algn="ctr"/>
            <a:r>
              <a:rPr lang="ru-RU" sz="2900" b="1" dirty="0" smtClean="0">
                <a:latin typeface="Times New Roman" panose="02020603050405020304" pitchFamily="18" charset="0"/>
                <a:cs typeface="Times New Roman" panose="02020603050405020304" pitchFamily="18" charset="0"/>
              </a:rPr>
              <a:t>Требования к контракту</a:t>
            </a:r>
            <a:endParaRPr lang="ru-RU" sz="29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3775" y="1304459"/>
            <a:ext cx="11864790" cy="5284600"/>
          </a:xfrm>
        </p:spPr>
        <p:txBody>
          <a:bodyPr>
            <a:normAutofit/>
          </a:bodyPr>
          <a:lstStyle/>
          <a:p>
            <a:pPr marL="0" indent="0" algn="just">
              <a:buNone/>
            </a:pPr>
            <a:endParaRPr lang="ru-RU" sz="2000" dirty="0" smtClean="0">
              <a:latin typeface="Times New Roman" panose="02020603050405020304" pitchFamily="18" charset="0"/>
              <a:cs typeface="Times New Roman" panose="02020603050405020304" pitchFamily="18" charset="0"/>
            </a:endParaRPr>
          </a:p>
          <a:p>
            <a:pPr marL="0" indent="0" algn="just">
              <a:buNone/>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 y="528918"/>
            <a:ext cx="12192001" cy="7017306"/>
          </a:xfrm>
          <a:prstGeom prst="rect">
            <a:avLst/>
          </a:prstGeom>
          <a:noFill/>
        </p:spPr>
        <p:txBody>
          <a:bodyPr wrap="square" rtlCol="0">
            <a:spAutoFit/>
          </a:bodyPr>
          <a:lstStyle/>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Распоряжение Правительства РФ от 21.03.2022 </a:t>
            </a:r>
            <a:r>
              <a:rPr lang="ru-RU" dirty="0" smtClean="0">
                <a:latin typeface="Times New Roman" panose="02020603050405020304" pitchFamily="18" charset="0"/>
                <a:cs typeface="Times New Roman" panose="02020603050405020304" pitchFamily="18" charset="0"/>
              </a:rPr>
              <a:t>№ 559-р «О </a:t>
            </a:r>
            <a:r>
              <a:rPr lang="ru-RU" dirty="0">
                <a:latin typeface="Times New Roman" panose="02020603050405020304" pitchFamily="18" charset="0"/>
                <a:cs typeface="Times New Roman" panose="02020603050405020304" pitchFamily="18" charset="0"/>
              </a:rPr>
              <a:t>заключении в 2022 году государственного контракта по государственному оборонному заказу с единственным поставщиком на поставку </a:t>
            </a:r>
            <a:r>
              <a:rPr lang="ru-RU" dirty="0" smtClean="0">
                <a:latin typeface="Times New Roman" panose="02020603050405020304" pitchFamily="18" charset="0"/>
                <a:cs typeface="Times New Roman" panose="02020603050405020304" pitchFamily="18" charset="0"/>
              </a:rPr>
              <a:t>продукции»</a:t>
            </a: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Распоряжение Правительства РФ от 04.03.2022 </a:t>
            </a:r>
            <a:r>
              <a:rPr lang="ru-RU" dirty="0" smtClean="0">
                <a:latin typeface="Times New Roman" panose="02020603050405020304" pitchFamily="18" charset="0"/>
                <a:cs typeface="Times New Roman" panose="02020603050405020304" pitchFamily="18" charset="0"/>
              </a:rPr>
              <a:t>№ 408-р «О </a:t>
            </a:r>
            <a:r>
              <a:rPr lang="ru-RU" dirty="0">
                <a:latin typeface="Times New Roman" panose="02020603050405020304" pitchFamily="18" charset="0"/>
                <a:cs typeface="Times New Roman" panose="02020603050405020304" pitchFamily="18" charset="0"/>
              </a:rPr>
              <a:t>заключении в 2022 году государственного контракта по государственному оборонному заказу с единственным поставщиком на поставку </a:t>
            </a:r>
            <a:r>
              <a:rPr lang="ru-RU" dirty="0" smtClean="0">
                <a:latin typeface="Times New Roman" panose="02020603050405020304" pitchFamily="18" charset="0"/>
                <a:cs typeface="Times New Roman" panose="02020603050405020304" pitchFamily="18" charset="0"/>
              </a:rPr>
              <a:t>продукции»</a:t>
            </a:r>
          </a:p>
          <a:p>
            <a:pPr marL="285750" indent="-285750"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Постановление Правительства РФ от 19.04.2021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620 (с изм. от 16.03.2022) </a:t>
            </a:r>
            <a:r>
              <a:rPr lang="ru-RU" dirty="0" smtClean="0">
                <a:latin typeface="Times New Roman" panose="02020603050405020304" pitchFamily="18" charset="0"/>
                <a:cs typeface="Times New Roman" panose="02020603050405020304" pitchFamily="18" charset="0"/>
              </a:rPr>
              <a:t>«О </a:t>
            </a:r>
            <a:r>
              <a:rPr lang="ru-RU" dirty="0">
                <a:latin typeface="Times New Roman" panose="02020603050405020304" pitchFamily="18" charset="0"/>
                <a:cs typeface="Times New Roman" panose="02020603050405020304" pitchFamily="18" charset="0"/>
              </a:rPr>
              <a:t>требовании к формированию лотов при осуществлении закупок медицинских изделий, являющихся объектом закупки для обеспечения государственных и муниципальных </a:t>
            </a:r>
            <a:r>
              <a:rPr lang="ru-RU" dirty="0" smtClean="0">
                <a:latin typeface="Times New Roman" panose="02020603050405020304" pitchFamily="18" charset="0"/>
                <a:cs typeface="Times New Roman" panose="02020603050405020304" pitchFamily="18" charset="0"/>
              </a:rPr>
              <a:t>нужд»:</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1. Установить, что при осуществлении закупок медицинских изделий не могут быть предметом одного контракта (одного лота) медицинские изделия различных видов в соответствии с номенклатурной классификацией медицинских изделий по видам, утвержденной </a:t>
            </a:r>
            <a:r>
              <a:rPr lang="ru-RU" dirty="0" err="1">
                <a:latin typeface="Times New Roman" panose="02020603050405020304" pitchFamily="18" charset="0"/>
                <a:cs typeface="Times New Roman" panose="02020603050405020304" pitchFamily="18" charset="0"/>
              </a:rPr>
              <a:t>Минздравоохранения</a:t>
            </a:r>
            <a:r>
              <a:rPr lang="ru-RU" dirty="0">
                <a:latin typeface="Times New Roman" panose="02020603050405020304" pitchFamily="18" charset="0"/>
                <a:cs typeface="Times New Roman" panose="02020603050405020304" pitchFamily="18" charset="0"/>
              </a:rPr>
              <a:t> РФ, при условии, что значение нач. (макс.) цены контракта (цены лота) превышает:</a:t>
            </a:r>
          </a:p>
          <a:p>
            <a:pPr algn="just"/>
            <a:r>
              <a:rPr lang="ru-RU" dirty="0">
                <a:latin typeface="Times New Roman" panose="02020603050405020304" pitchFamily="18" charset="0"/>
                <a:cs typeface="Times New Roman" panose="02020603050405020304" pitchFamily="18" charset="0"/>
              </a:rPr>
              <a:t>600 тыс. рублей - для заказчиков, у которых объем денежных средств, направленных на закупку медицинских изделий в предшествующем году, составил менее 50 млн. рублей;</a:t>
            </a:r>
          </a:p>
          <a:p>
            <a:pPr algn="just"/>
            <a:r>
              <a:rPr lang="ru-RU" dirty="0">
                <a:latin typeface="Times New Roman" panose="02020603050405020304" pitchFamily="18" charset="0"/>
                <a:cs typeface="Times New Roman" panose="02020603050405020304" pitchFamily="18" charset="0"/>
              </a:rPr>
              <a:t>1 млн. рублей - для заказчиков, у которых объем денежных средств, направленных на закупку медицинских изделий в предшествующем году, составил от 50 млн. рублей до 100 млн. рублей;</a:t>
            </a:r>
          </a:p>
          <a:p>
            <a:pPr algn="just"/>
            <a:r>
              <a:rPr lang="ru-RU" dirty="0">
                <a:latin typeface="Times New Roman" panose="02020603050405020304" pitchFamily="18" charset="0"/>
                <a:cs typeface="Times New Roman" panose="02020603050405020304" pitchFamily="18" charset="0"/>
              </a:rPr>
              <a:t>1,5 млн. рублей - для заказчиков, у которых объем денежных средств, направленных на закупку медицинских изделий в предшествующем году, составил более 100 млн. рублей.</a:t>
            </a:r>
          </a:p>
          <a:p>
            <a:pPr algn="just"/>
            <a:r>
              <a:rPr lang="ru-RU" dirty="0">
                <a:latin typeface="Times New Roman" panose="02020603050405020304" pitchFamily="18" charset="0"/>
                <a:cs typeface="Times New Roman" panose="02020603050405020304" pitchFamily="18" charset="0"/>
              </a:rPr>
              <a:t>2. Установить, что указанное в пункте 1 настоящего постановления требование не распространяется на закупки медицинских изделий, объединенных в один лот (контракт) по контрактам жизненного цикла, заключаемым в случаях, установленных Правительством РФ, а также на закупки медицинских изделий, объединенных в один лот (контракт) с расходными материалами, которые предусмотрены производителем (изготовителем) для использования данных медицинских изделий.</a:t>
            </a: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309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6276</Words>
  <Application>Microsoft Office PowerPoint</Application>
  <PresentationFormat>Широкоэкранный</PresentationFormat>
  <Paragraphs>385</Paragraphs>
  <Slides>125</Slides>
  <Notes>21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125</vt:i4>
      </vt:variant>
    </vt:vector>
  </HeadingPairs>
  <TitlesOfParts>
    <vt:vector size="131" baseType="lpstr">
      <vt:lpstr>Arial</vt:lpstr>
      <vt:lpstr>Calibri</vt:lpstr>
      <vt:lpstr>Calibri Light</vt:lpstr>
      <vt:lpstr>Times New Roman</vt:lpstr>
      <vt:lpstr>Wingdings</vt:lpstr>
      <vt:lpstr>Office Theme</vt:lpstr>
      <vt:lpstr>Изменения в законодательстве о контрактной системе с 01.01.2022</vt:lpstr>
      <vt:lpstr>Предусмотрен новый случай неприменения Закона о контрактной системе (пункт 12 части 2 статьи 1) </vt:lpstr>
      <vt:lpstr>Введены новые понятия (статья 3 Закона о контрактной системе)</vt:lpstr>
      <vt:lpstr>Информационное обеспечение контрактной системы (статья 4 Закона о контрактной системе)</vt:lpstr>
      <vt:lpstr>Документооборот в законодательстве о контрактной системе  (статья 5 Закона о контрактной системе)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Совместные конкурсы и аукционы                    (статья 25 Закона о контрактной системе)</vt:lpstr>
      <vt:lpstr>Совместные конкурсы и аукционы                    (статья 25 Закона о контрактной системе)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Преимущества участия                                                              (статьи 28, 29, 30 Закона о контрактной системе)</vt:lpstr>
      <vt:lpstr>Преимущества участия                                                              (статьи 28, 29, 30 Закона о контрактной системе)</vt:lpstr>
      <vt:lpstr>Преимущества участия                                                              (статьи 28, 29, 30 Закона о контрактной системе)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Требования к контракту</vt:lpstr>
      <vt:lpstr>Требования к контракту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Microsoft Office User</dc:creator>
  <cp:lastModifiedBy>Администратор</cp:lastModifiedBy>
  <cp:revision>39</cp:revision>
  <dcterms:created xsi:type="dcterms:W3CDTF">2022-01-31T14:23:10Z</dcterms:created>
  <dcterms:modified xsi:type="dcterms:W3CDTF">2022-11-13T18:16:04Z</dcterms:modified>
</cp:coreProperties>
</file>